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2.xml" ContentType="application/vnd.openxmlformats-officedocument.presentationml.notesSlide+xml"/>
  <Override PartName="/ppt/charts/chart3.xml" ContentType="application/vnd.openxmlformats-officedocument.drawingml.chart+xml"/>
  <Override PartName="/ppt/charts/chart4.xml" ContentType="application/vnd.openxmlformats-officedocument.drawingml.chart+xml"/>
  <Override PartName="/ppt/notesSlides/notesSlide3.xml" ContentType="application/vnd.openxmlformats-officedocument.presentationml.notesSlide+xml"/>
  <Override PartName="/ppt/charts/chart5.xml" ContentType="application/vnd.openxmlformats-officedocument.drawingml.chart+xml"/>
  <Override PartName="/ppt/charts/chart6.xml" ContentType="application/vnd.openxmlformats-officedocument.drawingml.chart+xml"/>
  <Override PartName="/ppt/notesSlides/notesSlide4.xml" ContentType="application/vnd.openxmlformats-officedocument.presentationml.notesSlide+xml"/>
  <Override PartName="/ppt/charts/chart7.xml" ContentType="application/vnd.openxmlformats-officedocument.drawingml.chart+xml"/>
  <Override PartName="/ppt/charts/chart8.xml" ContentType="application/vnd.openxmlformats-officedocument.drawingml.chart+xml"/>
  <Override PartName="/ppt/notesSlides/notesSlide5.xml" ContentType="application/vnd.openxmlformats-officedocument.presentationml.notesSlide+xml"/>
  <Override PartName="/ppt/charts/chart9.xml" ContentType="application/vnd.openxmlformats-officedocument.drawingml.chart+xml"/>
  <Override PartName="/ppt/charts/chart10.xml" ContentType="application/vnd.openxmlformats-officedocument.drawingml.chart+xml"/>
  <Override PartName="/ppt/notesSlides/notesSlide6.xml" ContentType="application/vnd.openxmlformats-officedocument.presentationml.notesSlide+xml"/>
  <Override PartName="/ppt/charts/chart11.xml" ContentType="application/vnd.openxmlformats-officedocument.drawingml.chart+xml"/>
  <Override PartName="/ppt/charts/chart12.xml" ContentType="application/vnd.openxmlformats-officedocument.drawingml.chart+xml"/>
  <Override PartName="/ppt/notesSlides/notesSlide7.xml" ContentType="application/vnd.openxmlformats-officedocument.presentationml.notesSlide+xml"/>
  <Override PartName="/ppt/charts/chart13.xml" ContentType="application/vnd.openxmlformats-officedocument.drawingml.chart+xml"/>
  <Override PartName="/ppt/charts/chart14.xml" ContentType="application/vnd.openxmlformats-officedocument.drawingml.chart+xml"/>
  <Override PartName="/ppt/notesSlides/notesSlide8.xml" ContentType="application/vnd.openxmlformats-officedocument.presentationml.notesSlide+xml"/>
  <Override PartName="/ppt/charts/chart15.xml" ContentType="application/vnd.openxmlformats-officedocument.drawingml.chart+xml"/>
  <Override PartName="/ppt/charts/chart16.xml" ContentType="application/vnd.openxmlformats-officedocument.drawingml.chart+xml"/>
  <Override PartName="/ppt/notesSlides/notesSlide9.xml" ContentType="application/vnd.openxmlformats-officedocument.presentationml.notesSlide+xml"/>
  <Override PartName="/ppt/charts/chart17.xml" ContentType="application/vnd.openxmlformats-officedocument.drawingml.chart+xml"/>
  <Override PartName="/ppt/charts/chart18.xml" ContentType="application/vnd.openxmlformats-officedocument.drawingml.chart+xml"/>
  <Override PartName="/ppt/notesSlides/notesSlide10.xml" ContentType="application/vnd.openxmlformats-officedocument.presentationml.notesSlide+xml"/>
  <Override PartName="/ppt/charts/chart19.xml" ContentType="application/vnd.openxmlformats-officedocument.drawingml.chart+xml"/>
  <Override PartName="/ppt/charts/chart20.xml" ContentType="application/vnd.openxmlformats-officedocument.drawingml.chart+xml"/>
  <Override PartName="/ppt/notesSlides/notesSlide11.xml" ContentType="application/vnd.openxmlformats-officedocument.presentationml.notesSlide+xml"/>
  <Override PartName="/ppt/charts/chart21.xml" ContentType="application/vnd.openxmlformats-officedocument.drawingml.chart+xml"/>
  <Override PartName="/ppt/charts/chart22.xml" ContentType="application/vnd.openxmlformats-officedocument.drawingml.chart+xml"/>
  <Override PartName="/ppt/notesSlides/notesSlide12.xml" ContentType="application/vnd.openxmlformats-officedocument.presentationml.notesSlide+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chart27.xml" ContentType="application/vnd.openxmlformats-officedocument.drawingml.chart+xml"/>
  <Override PartName="/ppt/notesSlides/notesSlide13.xml" ContentType="application/vnd.openxmlformats-officedocument.presentationml.notesSlide+xml"/>
  <Override PartName="/ppt/charts/chart28.xml" ContentType="application/vnd.openxmlformats-officedocument.drawingml.chart+xml"/>
  <Override PartName="/ppt/charts/chart29.xml" ContentType="application/vnd.openxmlformats-officedocument.drawingml.chart+xml"/>
  <Override PartName="/ppt/charts/chart30.xml" ContentType="application/vnd.openxmlformats-officedocument.drawingml.chart+xml"/>
  <Override PartName="/ppt/charts/chart31.xml" ContentType="application/vnd.openxmlformats-officedocument.drawingml.chart+xml"/>
  <Override PartName="/ppt/charts/chart32.xml" ContentType="application/vnd.openxmlformats-officedocument.drawingml.chart+xml"/>
  <Override PartName="/ppt/charts/chart33.xml" ContentType="application/vnd.openxmlformats-officedocument.drawingml.chart+xml"/>
  <Override PartName="/ppt/charts/chart34.xml" ContentType="application/vnd.openxmlformats-officedocument.drawingml.chart+xml"/>
  <Override PartName="/ppt/charts/chart35.xml" ContentType="application/vnd.openxmlformats-officedocument.drawingml.chart+xml"/>
  <Override PartName="/ppt/charts/chart36.xml" ContentType="application/vnd.openxmlformats-officedocument.drawingml.chart+xml"/>
  <Override PartName="/ppt/charts/chart37.xml" ContentType="application/vnd.openxmlformats-officedocument.drawingml.chart+xml"/>
  <Override PartName="/ppt/charts/chart38.xml" ContentType="application/vnd.openxmlformats-officedocument.drawingml.chart+xml"/>
  <Override PartName="/ppt/notesSlides/notesSlide14.xml" ContentType="application/vnd.openxmlformats-officedocument.presentationml.notesSlide+xml"/>
  <Override PartName="/ppt/charts/chart39.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charts/chart42.xml" ContentType="application/vnd.openxmlformats-officedocument.drawingml.chart+xml"/>
  <Override PartName="/ppt/charts/chart43.xml" ContentType="application/vnd.openxmlformats-officedocument.drawingml.chart+xml"/>
  <Override PartName="/ppt/charts/chart44.xml" ContentType="application/vnd.openxmlformats-officedocument.drawingml.chart+xml"/>
  <Override PartName="/ppt/charts/chart45.xml" ContentType="application/vnd.openxmlformats-officedocument.drawingml.chart+xml"/>
  <Override PartName="/ppt/charts/chart46.xml" ContentType="application/vnd.openxmlformats-officedocument.drawingml.chart+xml"/>
  <Override PartName="/ppt/charts/chart47.xml" ContentType="application/vnd.openxmlformats-officedocument.drawingml.chart+xml"/>
  <Override PartName="/ppt/charts/chart48.xml" ContentType="application/vnd.openxmlformats-officedocument.drawingml.chart+xml"/>
  <Override PartName="/ppt/charts/chart49.xml" ContentType="application/vnd.openxmlformats-officedocument.drawingml.chart+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charts/chart54.xml" ContentType="application/vnd.openxmlformats-officedocument.drawingml.chart+xml"/>
  <Override PartName="/ppt/notesSlides/notesSlide15.xml" ContentType="application/vnd.openxmlformats-officedocument.presentationml.notesSlide+xml"/>
  <Override PartName="/ppt/charts/chart55.xml" ContentType="application/vnd.openxmlformats-officedocument.drawingml.chart+xml"/>
  <Override PartName="/ppt/charts/chart56.xml" ContentType="application/vnd.openxmlformats-officedocument.drawingml.chart+xml"/>
  <Override PartName="/ppt/notesSlides/notesSlide16.xml" ContentType="application/vnd.openxmlformats-officedocument.presentationml.notesSlide+xml"/>
  <Override PartName="/ppt/charts/chart57.xml" ContentType="application/vnd.openxmlformats-officedocument.drawingml.chart+xml"/>
  <Override PartName="/ppt/charts/chart58.xml" ContentType="application/vnd.openxmlformats-officedocument.drawingml.chart+xml"/>
  <Override PartName="/ppt/notesSlides/notesSlide17.xml" ContentType="application/vnd.openxmlformats-officedocument.presentationml.notesSlide+xml"/>
  <Override PartName="/ppt/charts/chart59.xml" ContentType="application/vnd.openxmlformats-officedocument.drawingml.chart+xml"/>
  <Override PartName="/ppt/charts/chart60.xml" ContentType="application/vnd.openxmlformats-officedocument.drawingml.chart+xml"/>
  <Override PartName="/ppt/notesSlides/notesSlide18.xml" ContentType="application/vnd.openxmlformats-officedocument.presentationml.notesSlide+xml"/>
  <Override PartName="/ppt/charts/chart61.xml" ContentType="application/vnd.openxmlformats-officedocument.drawingml.chart+xml"/>
  <Override PartName="/ppt/charts/chart62.xml" ContentType="application/vnd.openxmlformats-officedocument.drawingml.chart+xml"/>
  <Override PartName="/ppt/notesSlides/notesSlide19.xml" ContentType="application/vnd.openxmlformats-officedocument.presentationml.notesSlide+xml"/>
  <Override PartName="/ppt/charts/chart63.xml" ContentType="application/vnd.openxmlformats-officedocument.drawingml.chart+xml"/>
  <Override PartName="/ppt/charts/chart64.xml" ContentType="application/vnd.openxmlformats-officedocument.drawingml.chart+xml"/>
  <Override PartName="/ppt/charts/chart65.xml" ContentType="application/vnd.openxmlformats-officedocument.drawingml.chart+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1"/>
  </p:notesMasterIdLst>
  <p:sldIdLst>
    <p:sldId id="410" r:id="rId2"/>
    <p:sldId id="257" r:id="rId3"/>
    <p:sldId id="292" r:id="rId4"/>
    <p:sldId id="297" r:id="rId5"/>
    <p:sldId id="298" r:id="rId6"/>
    <p:sldId id="299" r:id="rId7"/>
    <p:sldId id="300" r:id="rId8"/>
    <p:sldId id="294" r:id="rId9"/>
    <p:sldId id="301" r:id="rId10"/>
    <p:sldId id="424" r:id="rId11"/>
    <p:sldId id="425" r:id="rId12"/>
    <p:sldId id="426" r:id="rId13"/>
    <p:sldId id="427" r:id="rId14"/>
    <p:sldId id="428" r:id="rId15"/>
    <p:sldId id="285" r:id="rId16"/>
    <p:sldId id="430" r:id="rId17"/>
    <p:sldId id="270" r:id="rId18"/>
    <p:sldId id="261" r:id="rId19"/>
    <p:sldId id="262" r:id="rId20"/>
    <p:sldId id="263" r:id="rId21"/>
    <p:sldId id="281" r:id="rId22"/>
    <p:sldId id="307" r:id="rId23"/>
    <p:sldId id="291" r:id="rId24"/>
    <p:sldId id="308" r:id="rId25"/>
    <p:sldId id="264" r:id="rId26"/>
    <p:sldId id="422" r:id="rId27"/>
    <p:sldId id="305" r:id="rId28"/>
    <p:sldId id="303" r:id="rId29"/>
    <p:sldId id="429" r:id="rId30"/>
    <p:sldId id="265" r:id="rId31"/>
    <p:sldId id="295" r:id="rId32"/>
    <p:sldId id="290" r:id="rId33"/>
    <p:sldId id="266" r:id="rId34"/>
    <p:sldId id="267" r:id="rId35"/>
    <p:sldId id="268" r:id="rId36"/>
    <p:sldId id="272" r:id="rId37"/>
    <p:sldId id="269" r:id="rId38"/>
    <p:sldId id="296" r:id="rId39"/>
    <p:sldId id="412" r:id="rId40"/>
    <p:sldId id="373" r:id="rId41"/>
    <p:sldId id="417" r:id="rId42"/>
    <p:sldId id="418" r:id="rId43"/>
    <p:sldId id="419" r:id="rId44"/>
    <p:sldId id="413" r:id="rId45"/>
    <p:sldId id="416" r:id="rId46"/>
    <p:sldId id="414" r:id="rId47"/>
    <p:sldId id="415" r:id="rId48"/>
    <p:sldId id="420" r:id="rId49"/>
    <p:sldId id="421" r:id="rId5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1pPr>
    <a:lvl2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2pPr>
    <a:lvl3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3pPr>
    <a:lvl4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4pPr>
    <a:lvl5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5pPr>
    <a:lvl6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6pPr>
    <a:lvl7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7pPr>
    <a:lvl8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8pPr>
    <a:lvl9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E2B"/>
    <a:srgbClr val="6DBAE6"/>
    <a:srgbClr val="F7F4F4"/>
    <a:srgbClr val="767676"/>
    <a:srgbClr val="EE7E2A"/>
    <a:srgbClr val="20294C"/>
    <a:srgbClr val="4EBD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438"/>
    <p:restoredTop sz="94698"/>
  </p:normalViewPr>
  <p:slideViewPr>
    <p:cSldViewPr snapToGrid="0" snapToObjects="1" showGuides="1">
      <p:cViewPr varScale="1">
        <p:scale>
          <a:sx n="54" d="100"/>
          <a:sy n="54" d="100"/>
        </p:scale>
        <p:origin x="228" y="114"/>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6.xlsx"/></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Worksheet17.xlsx"/></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Worksheet1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Worksheet19.xlsx"/></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Worksheet20.xlsx"/></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3.xml.rels><?xml version="1.0" encoding="UTF-8" standalone="yes"?>
<Relationships xmlns="http://schemas.openxmlformats.org/package/2006/relationships"><Relationship Id="rId1" Type="http://schemas.openxmlformats.org/officeDocument/2006/relationships/package" Target="../embeddings/Microsoft_Excel_Worksheet22.xlsx"/></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openxmlformats.org/officeDocument/2006/relationships/package" Target="../embeddings/Microsoft_Excel_Worksheet64.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Sheet1!$B$1:$C$1</c:f>
              <c:strCache>
                <c:ptCount val="2"/>
                <c:pt idx="0">
                  <c:v>Task 1</c:v>
                </c:pt>
                <c:pt idx="1">
                  <c:v>Task 2</c:v>
                </c:pt>
              </c:strCache>
            </c:strRef>
          </c:cat>
          <c:val>
            <c:numRef>
              <c:f>Sheet1!$B$2:$C$2</c:f>
              <c:numCache>
                <c:formatCode>General</c:formatCode>
                <c:ptCount val="2"/>
                <c:pt idx="0">
                  <c:v>4</c:v>
                </c:pt>
                <c:pt idx="1">
                  <c:v>5</c:v>
                </c:pt>
              </c:numCache>
            </c:numRef>
          </c:val>
          <c:extLst>
            <c:ext xmlns:c16="http://schemas.microsoft.com/office/drawing/2014/chart" uri="{C3380CC4-5D6E-409C-BE32-E72D297353CC}">
              <c16:uniqueId val="{00000000-DE59-6F4D-9D14-4A9ACEC7BD05}"/>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Sheet1!$B$1:$C$1</c:f>
              <c:strCache>
                <c:ptCount val="2"/>
                <c:pt idx="0">
                  <c:v>Task 1</c:v>
                </c:pt>
                <c:pt idx="1">
                  <c:v>Task 2</c:v>
                </c:pt>
              </c:strCache>
            </c:strRef>
          </c:cat>
          <c:val>
            <c:numRef>
              <c:f>Sheet1!$B$3:$C$3</c:f>
              <c:numCache>
                <c:formatCode>General</c:formatCode>
                <c:ptCount val="2"/>
                <c:pt idx="0">
                  <c:v>1</c:v>
                </c:pt>
                <c:pt idx="1">
                  <c:v>2</c:v>
                </c:pt>
              </c:numCache>
            </c:numRef>
          </c:val>
          <c:extLst>
            <c:ext xmlns:c16="http://schemas.microsoft.com/office/drawing/2014/chart" uri="{C3380CC4-5D6E-409C-BE32-E72D297353CC}">
              <c16:uniqueId val="{00000001-DE59-6F4D-9D14-4A9ACEC7BD05}"/>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Sheet1!$B$1:$C$1</c:f>
              <c:strCache>
                <c:ptCount val="2"/>
                <c:pt idx="0">
                  <c:v>Task 1</c:v>
                </c:pt>
                <c:pt idx="1">
                  <c:v>Task 2</c:v>
                </c:pt>
              </c:strCache>
            </c:strRef>
          </c:cat>
          <c:val>
            <c:numRef>
              <c:f>Sheet1!$B$4:$C$4</c:f>
              <c:numCache>
                <c:formatCode>General</c:formatCode>
                <c:ptCount val="2"/>
                <c:pt idx="0">
                  <c:v>3</c:v>
                </c:pt>
                <c:pt idx="1">
                  <c:v>1</c:v>
                </c:pt>
              </c:numCache>
            </c:numRef>
          </c:val>
          <c:extLst>
            <c:ext xmlns:c16="http://schemas.microsoft.com/office/drawing/2014/chart" uri="{C3380CC4-5D6E-409C-BE32-E72D297353CC}">
              <c16:uniqueId val="{00000002-DE59-6F4D-9D14-4A9ACEC7BD05}"/>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a:pPr>
            <a:endParaRPr lang="en-US"/>
          </a:p>
        </c:txPr>
        <c:crossAx val="2094734553"/>
        <c:crosses val="autoZero"/>
        <c:auto val="1"/>
        <c:lblAlgn val="ctr"/>
        <c:lblOffset val="100"/>
        <c:tickMarkSkip val="1"/>
        <c:noMultiLvlLbl val="1"/>
      </c:catAx>
      <c:valAx>
        <c:axId val="2094734553"/>
        <c:scaling>
          <c:orientation val="minMax"/>
          <c:max val="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D1EE-F946-BA98-0DB5C4B7AF99}"/>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D1EE-F946-BA98-0DB5C4B7AF99}"/>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D1EE-F946-BA98-0DB5C4B7AF99}"/>
              </c:ext>
            </c:extLst>
          </c:dPt>
          <c:dLbls>
            <c:dLbl>
              <c:idx val="0"/>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D1EE-F946-BA98-0DB5C4B7AF99}"/>
                </c:ext>
              </c:extLst>
            </c:dLbl>
            <c:dLbl>
              <c:idx val="1"/>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D1EE-F946-BA98-0DB5C4B7AF99}"/>
                </c:ext>
              </c:extLst>
            </c:dLbl>
            <c:dLbl>
              <c:idx val="2"/>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D1EE-F946-BA98-0DB5C4B7AF99}"/>
                </c:ext>
              </c:extLst>
            </c:dLbl>
            <c:numFmt formatCode="#,##0%" sourceLinked="0"/>
            <c:spPr>
              <a:noFill/>
              <a:ln>
                <a:noFill/>
              </a:ln>
              <a:effectLst/>
            </c:spPr>
            <c:txPr>
              <a:bodyPr/>
              <a:lstStyle/>
              <a:p>
                <a:pPr>
                  <a:defRPr sz="2000" b="1">
                    <a:solidFill>
                      <a:schemeClr val="bg1"/>
                    </a:solidFill>
                  </a:defRPr>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D1EE-F946-BA98-0DB5C4B7AF99}"/>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Sheet1!$B$1:$H$1</c:f>
              <c:strCache>
                <c:ptCount val="7"/>
                <c:pt idx="0">
                  <c:v>Task 1</c:v>
                </c:pt>
                <c:pt idx="1">
                  <c:v>Task 2</c:v>
                </c:pt>
                <c:pt idx="2">
                  <c:v>Task 3</c:v>
                </c:pt>
                <c:pt idx="3">
                  <c:v>Task 4</c:v>
                </c:pt>
                <c:pt idx="4">
                  <c:v>Task 5</c:v>
                </c:pt>
                <c:pt idx="5">
                  <c:v>Task 6</c:v>
                </c:pt>
                <c:pt idx="6">
                  <c:v>Task 7</c:v>
                </c:pt>
              </c:strCache>
            </c:strRef>
          </c:cat>
          <c:val>
            <c:numRef>
              <c:f>Sheet1!$B$2:$H$2</c:f>
              <c:numCache>
                <c:formatCode>General</c:formatCode>
                <c:ptCount val="7"/>
                <c:pt idx="0">
                  <c:v>4</c:v>
                </c:pt>
                <c:pt idx="1">
                  <c:v>5</c:v>
                </c:pt>
                <c:pt idx="2">
                  <c:v>5</c:v>
                </c:pt>
                <c:pt idx="3">
                  <c:v>6</c:v>
                </c:pt>
                <c:pt idx="4">
                  <c:v>5</c:v>
                </c:pt>
                <c:pt idx="5">
                  <c:v>3</c:v>
                </c:pt>
                <c:pt idx="6">
                  <c:v>4</c:v>
                </c:pt>
              </c:numCache>
            </c:numRef>
          </c:val>
          <c:extLst>
            <c:ext xmlns:c16="http://schemas.microsoft.com/office/drawing/2014/chart" uri="{C3380CC4-5D6E-409C-BE32-E72D297353CC}">
              <c16:uniqueId val="{00000000-DE59-6F4D-9D14-4A9ACEC7BD05}"/>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Sheet1!$B$1:$H$1</c:f>
              <c:strCache>
                <c:ptCount val="7"/>
                <c:pt idx="0">
                  <c:v>Task 1</c:v>
                </c:pt>
                <c:pt idx="1">
                  <c:v>Task 2</c:v>
                </c:pt>
                <c:pt idx="2">
                  <c:v>Task 3</c:v>
                </c:pt>
                <c:pt idx="3">
                  <c:v>Task 4</c:v>
                </c:pt>
                <c:pt idx="4">
                  <c:v>Task 5</c:v>
                </c:pt>
                <c:pt idx="5">
                  <c:v>Task 6</c:v>
                </c:pt>
                <c:pt idx="6">
                  <c:v>Task 7</c:v>
                </c:pt>
              </c:strCache>
            </c:strRef>
          </c:cat>
          <c:val>
            <c:numRef>
              <c:f>Sheet1!$B$3:$H$3</c:f>
              <c:numCache>
                <c:formatCode>General</c:formatCode>
                <c:ptCount val="7"/>
                <c:pt idx="0">
                  <c:v>1</c:v>
                </c:pt>
                <c:pt idx="1">
                  <c:v>2</c:v>
                </c:pt>
                <c:pt idx="2">
                  <c:v>1</c:v>
                </c:pt>
                <c:pt idx="3">
                  <c:v>1</c:v>
                </c:pt>
                <c:pt idx="4">
                  <c:v>1</c:v>
                </c:pt>
                <c:pt idx="5">
                  <c:v>3</c:v>
                </c:pt>
                <c:pt idx="6">
                  <c:v>2</c:v>
                </c:pt>
              </c:numCache>
            </c:numRef>
          </c:val>
          <c:extLst>
            <c:ext xmlns:c16="http://schemas.microsoft.com/office/drawing/2014/chart" uri="{C3380CC4-5D6E-409C-BE32-E72D297353CC}">
              <c16:uniqueId val="{00000001-DE59-6F4D-9D14-4A9ACEC7BD05}"/>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Sheet1!$B$1:$H$1</c:f>
              <c:strCache>
                <c:ptCount val="7"/>
                <c:pt idx="0">
                  <c:v>Task 1</c:v>
                </c:pt>
                <c:pt idx="1">
                  <c:v>Task 2</c:v>
                </c:pt>
                <c:pt idx="2">
                  <c:v>Task 3</c:v>
                </c:pt>
                <c:pt idx="3">
                  <c:v>Task 4</c:v>
                </c:pt>
                <c:pt idx="4">
                  <c:v>Task 5</c:v>
                </c:pt>
                <c:pt idx="5">
                  <c:v>Task 6</c:v>
                </c:pt>
                <c:pt idx="6">
                  <c:v>Task 7</c:v>
                </c:pt>
              </c:strCache>
            </c:strRef>
          </c:cat>
          <c:val>
            <c:numRef>
              <c:f>Sheet1!$B$4:$H$4</c:f>
              <c:numCache>
                <c:formatCode>General</c:formatCode>
                <c:ptCount val="7"/>
                <c:pt idx="0">
                  <c:v>3</c:v>
                </c:pt>
                <c:pt idx="1">
                  <c:v>1</c:v>
                </c:pt>
                <c:pt idx="2">
                  <c:v>2</c:v>
                </c:pt>
                <c:pt idx="3">
                  <c:v>1</c:v>
                </c:pt>
                <c:pt idx="4">
                  <c:v>2</c:v>
                </c:pt>
                <c:pt idx="5">
                  <c:v>2</c:v>
                </c:pt>
                <c:pt idx="6">
                  <c:v>2</c:v>
                </c:pt>
              </c:numCache>
            </c:numRef>
          </c:val>
          <c:extLst>
            <c:ext xmlns:c16="http://schemas.microsoft.com/office/drawing/2014/chart" uri="{C3380CC4-5D6E-409C-BE32-E72D297353CC}">
              <c16:uniqueId val="{00000002-DE59-6F4D-9D14-4A9ACEC7BD05}"/>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a:pPr>
            <a:endParaRPr lang="en-US"/>
          </a:p>
        </c:txPr>
        <c:crossAx val="2094734553"/>
        <c:crosses val="autoZero"/>
        <c:auto val="1"/>
        <c:lblAlgn val="ctr"/>
        <c:lblOffset val="100"/>
        <c:tickMarkSkip val="1"/>
        <c:noMultiLvlLbl val="1"/>
      </c:catAx>
      <c:valAx>
        <c:axId val="2094734553"/>
        <c:scaling>
          <c:orientation val="minMax"/>
          <c:max val="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txPr>
    <a:bodyPr/>
    <a:lstStyle/>
    <a:p>
      <a:pPr>
        <a:defRPr sz="1600">
          <a:latin typeface="Arial" panose="020B0604020202020204" pitchFamily="34" charset="0"/>
          <a:cs typeface="Arial" panose="020B0604020202020204" pitchFamily="34" charset="0"/>
        </a:defRPr>
      </a:pPr>
      <a:endParaRPr lang="en-US"/>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D1EE-F946-BA98-0DB5C4B7AF99}"/>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D1EE-F946-BA98-0DB5C4B7AF99}"/>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D1EE-F946-BA98-0DB5C4B7AF99}"/>
              </c:ext>
            </c:extLst>
          </c:dPt>
          <c:dLbls>
            <c:dLbl>
              <c:idx val="0"/>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D1EE-F946-BA98-0DB5C4B7AF99}"/>
                </c:ext>
              </c:extLst>
            </c:dLbl>
            <c:dLbl>
              <c:idx val="1"/>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D1EE-F946-BA98-0DB5C4B7AF99}"/>
                </c:ext>
              </c:extLst>
            </c:dLbl>
            <c:dLbl>
              <c:idx val="2"/>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D1EE-F946-BA98-0DB5C4B7AF99}"/>
                </c:ext>
              </c:extLst>
            </c:dLbl>
            <c:numFmt formatCode="#,##0%" sourceLinked="0"/>
            <c:spPr>
              <a:noFill/>
              <a:ln>
                <a:noFill/>
              </a:ln>
              <a:effectLst/>
            </c:spPr>
            <c:txPr>
              <a:bodyPr/>
              <a:lstStyle/>
              <a:p>
                <a:pPr>
                  <a:defRPr sz="2000" b="1">
                    <a:solidFill>
                      <a:schemeClr val="bg1"/>
                    </a:solidFill>
                  </a:defRPr>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D1EE-F946-BA98-0DB5C4B7AF99}"/>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Sheet1!$B$1:$I$1</c:f>
              <c:strCache>
                <c:ptCount val="8"/>
                <c:pt idx="0">
                  <c:v>Task 1</c:v>
                </c:pt>
                <c:pt idx="1">
                  <c:v>Task 2</c:v>
                </c:pt>
                <c:pt idx="2">
                  <c:v>Task 3</c:v>
                </c:pt>
                <c:pt idx="3">
                  <c:v>Task 4</c:v>
                </c:pt>
                <c:pt idx="4">
                  <c:v>Task 5</c:v>
                </c:pt>
                <c:pt idx="5">
                  <c:v>Task 6</c:v>
                </c:pt>
                <c:pt idx="6">
                  <c:v>Task 7</c:v>
                </c:pt>
                <c:pt idx="7">
                  <c:v>Task 8</c:v>
                </c:pt>
              </c:strCache>
            </c:strRef>
          </c:cat>
          <c:val>
            <c:numRef>
              <c:f>Sheet1!$B$2:$I$2</c:f>
              <c:numCache>
                <c:formatCode>General</c:formatCode>
                <c:ptCount val="8"/>
                <c:pt idx="0">
                  <c:v>4</c:v>
                </c:pt>
                <c:pt idx="1">
                  <c:v>5</c:v>
                </c:pt>
                <c:pt idx="2">
                  <c:v>5</c:v>
                </c:pt>
                <c:pt idx="3">
                  <c:v>6</c:v>
                </c:pt>
                <c:pt idx="4">
                  <c:v>5</c:v>
                </c:pt>
                <c:pt idx="5">
                  <c:v>3</c:v>
                </c:pt>
                <c:pt idx="6">
                  <c:v>2</c:v>
                </c:pt>
                <c:pt idx="7">
                  <c:v>4</c:v>
                </c:pt>
              </c:numCache>
            </c:numRef>
          </c:val>
          <c:extLst>
            <c:ext xmlns:c16="http://schemas.microsoft.com/office/drawing/2014/chart" uri="{C3380CC4-5D6E-409C-BE32-E72D297353CC}">
              <c16:uniqueId val="{00000000-DE59-6F4D-9D14-4A9ACEC7BD05}"/>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Sheet1!$B$1:$I$1</c:f>
              <c:strCache>
                <c:ptCount val="8"/>
                <c:pt idx="0">
                  <c:v>Task 1</c:v>
                </c:pt>
                <c:pt idx="1">
                  <c:v>Task 2</c:v>
                </c:pt>
                <c:pt idx="2">
                  <c:v>Task 3</c:v>
                </c:pt>
                <c:pt idx="3">
                  <c:v>Task 4</c:v>
                </c:pt>
                <c:pt idx="4">
                  <c:v>Task 5</c:v>
                </c:pt>
                <c:pt idx="5">
                  <c:v>Task 6</c:v>
                </c:pt>
                <c:pt idx="6">
                  <c:v>Task 7</c:v>
                </c:pt>
                <c:pt idx="7">
                  <c:v>Task 8</c:v>
                </c:pt>
              </c:strCache>
            </c:strRef>
          </c:cat>
          <c:val>
            <c:numRef>
              <c:f>Sheet1!$B$3:$I$3</c:f>
              <c:numCache>
                <c:formatCode>General</c:formatCode>
                <c:ptCount val="8"/>
                <c:pt idx="0">
                  <c:v>1</c:v>
                </c:pt>
                <c:pt idx="1">
                  <c:v>2</c:v>
                </c:pt>
                <c:pt idx="2">
                  <c:v>1</c:v>
                </c:pt>
                <c:pt idx="3">
                  <c:v>1</c:v>
                </c:pt>
                <c:pt idx="4">
                  <c:v>1</c:v>
                </c:pt>
                <c:pt idx="5">
                  <c:v>3</c:v>
                </c:pt>
                <c:pt idx="6">
                  <c:v>1</c:v>
                </c:pt>
                <c:pt idx="7">
                  <c:v>2</c:v>
                </c:pt>
              </c:numCache>
            </c:numRef>
          </c:val>
          <c:extLst>
            <c:ext xmlns:c16="http://schemas.microsoft.com/office/drawing/2014/chart" uri="{C3380CC4-5D6E-409C-BE32-E72D297353CC}">
              <c16:uniqueId val="{00000001-DE59-6F4D-9D14-4A9ACEC7BD05}"/>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Sheet1!$B$1:$I$1</c:f>
              <c:strCache>
                <c:ptCount val="8"/>
                <c:pt idx="0">
                  <c:v>Task 1</c:v>
                </c:pt>
                <c:pt idx="1">
                  <c:v>Task 2</c:v>
                </c:pt>
                <c:pt idx="2">
                  <c:v>Task 3</c:v>
                </c:pt>
                <c:pt idx="3">
                  <c:v>Task 4</c:v>
                </c:pt>
                <c:pt idx="4">
                  <c:v>Task 5</c:v>
                </c:pt>
                <c:pt idx="5">
                  <c:v>Task 6</c:v>
                </c:pt>
                <c:pt idx="6">
                  <c:v>Task 7</c:v>
                </c:pt>
                <c:pt idx="7">
                  <c:v>Task 8</c:v>
                </c:pt>
              </c:strCache>
            </c:strRef>
          </c:cat>
          <c:val>
            <c:numRef>
              <c:f>Sheet1!$B$4:$I$4</c:f>
              <c:numCache>
                <c:formatCode>General</c:formatCode>
                <c:ptCount val="8"/>
                <c:pt idx="0">
                  <c:v>3</c:v>
                </c:pt>
                <c:pt idx="1">
                  <c:v>1</c:v>
                </c:pt>
                <c:pt idx="2">
                  <c:v>2</c:v>
                </c:pt>
                <c:pt idx="3">
                  <c:v>1</c:v>
                </c:pt>
                <c:pt idx="4">
                  <c:v>2</c:v>
                </c:pt>
                <c:pt idx="5">
                  <c:v>2</c:v>
                </c:pt>
                <c:pt idx="6">
                  <c:v>5</c:v>
                </c:pt>
                <c:pt idx="7">
                  <c:v>2</c:v>
                </c:pt>
              </c:numCache>
            </c:numRef>
          </c:val>
          <c:extLst>
            <c:ext xmlns:c16="http://schemas.microsoft.com/office/drawing/2014/chart" uri="{C3380CC4-5D6E-409C-BE32-E72D297353CC}">
              <c16:uniqueId val="{00000002-DE59-6F4D-9D14-4A9ACEC7BD05}"/>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baseline="0"/>
            </a:pPr>
            <a:endParaRPr lang="en-US"/>
          </a:p>
        </c:txPr>
        <c:crossAx val="2094734553"/>
        <c:crosses val="autoZero"/>
        <c:auto val="1"/>
        <c:lblAlgn val="ctr"/>
        <c:lblOffset val="100"/>
        <c:tickMarkSkip val="1"/>
        <c:noMultiLvlLbl val="1"/>
      </c:catAx>
      <c:valAx>
        <c:axId val="2094734553"/>
        <c:scaling>
          <c:orientation val="minMax"/>
          <c:max val="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1800"/>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D1EE-F946-BA98-0DB5C4B7AF99}"/>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D1EE-F946-BA98-0DB5C4B7AF99}"/>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D1EE-F946-BA98-0DB5C4B7AF99}"/>
              </c:ext>
            </c:extLst>
          </c:dPt>
          <c:dLbls>
            <c:dLbl>
              <c:idx val="0"/>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D1EE-F946-BA98-0DB5C4B7AF99}"/>
                </c:ext>
              </c:extLst>
            </c:dLbl>
            <c:dLbl>
              <c:idx val="1"/>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D1EE-F946-BA98-0DB5C4B7AF99}"/>
                </c:ext>
              </c:extLst>
            </c:dLbl>
            <c:dLbl>
              <c:idx val="2"/>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D1EE-F946-BA98-0DB5C4B7AF99}"/>
                </c:ext>
              </c:extLst>
            </c:dLbl>
            <c:numFmt formatCode="#,##0%" sourceLinked="0"/>
            <c:spPr>
              <a:noFill/>
              <a:ln>
                <a:noFill/>
              </a:ln>
              <a:effectLst/>
            </c:spPr>
            <c:txPr>
              <a:bodyPr/>
              <a:lstStyle/>
              <a:p>
                <a:pPr>
                  <a:defRPr sz="2000" b="1">
                    <a:solidFill>
                      <a:schemeClr val="bg1"/>
                    </a:solidFill>
                  </a:defRPr>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D1EE-F946-BA98-0DB5C4B7AF99}"/>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D1EE-F946-BA98-0DB5C4B7AF99}"/>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D1EE-F946-BA98-0DB5C4B7AF99}"/>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D1EE-F946-BA98-0DB5C4B7AF99}"/>
              </c:ext>
            </c:extLst>
          </c:dPt>
          <c:dLbls>
            <c:dLbl>
              <c:idx val="0"/>
              <c:numFmt formatCode="#,##0%" sourceLinked="0"/>
              <c:spPr/>
              <c:txPr>
                <a:bodyPr/>
                <a:lstStyle/>
                <a:p>
                  <a:pPr>
                    <a:defRPr sz="2000"/>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D1EE-F946-BA98-0DB5C4B7AF99}"/>
                </c:ext>
              </c:extLst>
            </c:dLbl>
            <c:dLbl>
              <c:idx val="1"/>
              <c:numFmt formatCode="#,##0%" sourceLinked="0"/>
              <c:spPr/>
              <c:txPr>
                <a:bodyPr/>
                <a:lstStyle/>
                <a:p>
                  <a:pPr>
                    <a:defRPr sz="2000"/>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D1EE-F946-BA98-0DB5C4B7AF99}"/>
                </c:ext>
              </c:extLst>
            </c:dLbl>
            <c:dLbl>
              <c:idx val="2"/>
              <c:numFmt formatCode="#,##0%" sourceLinked="0"/>
              <c:spPr/>
              <c:txPr>
                <a:bodyPr/>
                <a:lstStyle/>
                <a:p>
                  <a:pPr>
                    <a:defRPr sz="2000"/>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D1EE-F946-BA98-0DB5C4B7AF99}"/>
                </c:ext>
              </c:extLst>
            </c:dLbl>
            <c:numFmt formatCode="#,##0%" sourceLinked="0"/>
            <c:spPr>
              <a:noFill/>
              <a:ln>
                <a:noFill/>
              </a:ln>
              <a:effectLst/>
            </c:spPr>
            <c:txPr>
              <a:bodyPr wrap="square" lIns="38100" tIns="19050" rIns="38100" bIns="19050" anchor="ctr">
                <a:spAutoFit/>
              </a:bodyPr>
              <a:lstStyle/>
              <a:p>
                <a:pPr>
                  <a:defRPr sz="2000"/>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D1EE-F946-BA98-0DB5C4B7AF99}"/>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sz="1600">
          <a:solidFill>
            <a:schemeClr val="bg1"/>
          </a:solidFill>
          <a:latin typeface="Arial" panose="020B0604020202020204" pitchFamily="34" charset="0"/>
          <a:cs typeface="Arial" panose="020B0604020202020204" pitchFamily="34" charset="0"/>
        </a:defRPr>
      </a:pPr>
      <a:endParaRPr lang="en-US"/>
    </a:p>
  </c:txPr>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Sheet1!$B$1:$E$1</c:f>
              <c:strCache>
                <c:ptCount val="4"/>
                <c:pt idx="0">
                  <c:v>Task 1</c:v>
                </c:pt>
                <c:pt idx="1">
                  <c:v>Task 2</c:v>
                </c:pt>
                <c:pt idx="2">
                  <c:v>Task 3</c:v>
                </c:pt>
                <c:pt idx="3">
                  <c:v>Task 4</c:v>
                </c:pt>
              </c:strCache>
            </c:strRef>
          </c:cat>
          <c:val>
            <c:numRef>
              <c:f>Sheet1!$B$2:$E$2</c:f>
              <c:numCache>
                <c:formatCode>General</c:formatCode>
                <c:ptCount val="4"/>
                <c:pt idx="0">
                  <c:v>14</c:v>
                </c:pt>
                <c:pt idx="1">
                  <c:v>15</c:v>
                </c:pt>
                <c:pt idx="2">
                  <c:v>15</c:v>
                </c:pt>
                <c:pt idx="3">
                  <c:v>14</c:v>
                </c:pt>
              </c:numCache>
            </c:numRef>
          </c:val>
          <c:extLst>
            <c:ext xmlns:c16="http://schemas.microsoft.com/office/drawing/2014/chart" uri="{C3380CC4-5D6E-409C-BE32-E72D297353CC}">
              <c16:uniqueId val="{00000000-6F40-4518-8E60-37567EEAB5E0}"/>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Sheet1!$B$1:$E$1</c:f>
              <c:strCache>
                <c:ptCount val="4"/>
                <c:pt idx="0">
                  <c:v>Task 1</c:v>
                </c:pt>
                <c:pt idx="1">
                  <c:v>Task 2</c:v>
                </c:pt>
                <c:pt idx="2">
                  <c:v>Task 3</c:v>
                </c:pt>
                <c:pt idx="3">
                  <c:v>Task 4</c:v>
                </c:pt>
              </c:strCache>
            </c:strRef>
          </c:cat>
          <c:val>
            <c:numRef>
              <c:f>Sheet1!$B$3:$E$3</c:f>
              <c:numCache>
                <c:formatCode>General</c:formatCode>
                <c:ptCount val="4"/>
                <c:pt idx="0">
                  <c:v>1</c:v>
                </c:pt>
                <c:pt idx="1">
                  <c:v>2</c:v>
                </c:pt>
                <c:pt idx="2">
                  <c:v>1</c:v>
                </c:pt>
                <c:pt idx="3">
                  <c:v>2</c:v>
                </c:pt>
              </c:numCache>
            </c:numRef>
          </c:val>
          <c:extLst>
            <c:ext xmlns:c16="http://schemas.microsoft.com/office/drawing/2014/chart" uri="{C3380CC4-5D6E-409C-BE32-E72D297353CC}">
              <c16:uniqueId val="{00000001-6F40-4518-8E60-37567EEAB5E0}"/>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Sheet1!$B$1:$E$1</c:f>
              <c:strCache>
                <c:ptCount val="4"/>
                <c:pt idx="0">
                  <c:v>Task 1</c:v>
                </c:pt>
                <c:pt idx="1">
                  <c:v>Task 2</c:v>
                </c:pt>
                <c:pt idx="2">
                  <c:v>Task 3</c:v>
                </c:pt>
                <c:pt idx="3">
                  <c:v>Task 4</c:v>
                </c:pt>
              </c:strCache>
            </c:strRef>
          </c:cat>
          <c:val>
            <c:numRef>
              <c:f>Sheet1!$B$4:$E$4</c:f>
              <c:numCache>
                <c:formatCode>General</c:formatCode>
                <c:ptCount val="4"/>
                <c:pt idx="0">
                  <c:v>3</c:v>
                </c:pt>
                <c:pt idx="1">
                  <c:v>1</c:v>
                </c:pt>
                <c:pt idx="2">
                  <c:v>2</c:v>
                </c:pt>
                <c:pt idx="3">
                  <c:v>2</c:v>
                </c:pt>
              </c:numCache>
            </c:numRef>
          </c:val>
          <c:extLst>
            <c:ext xmlns:c16="http://schemas.microsoft.com/office/drawing/2014/chart" uri="{C3380CC4-5D6E-409C-BE32-E72D297353CC}">
              <c16:uniqueId val="{00000002-6F40-4518-8E60-37567EEAB5E0}"/>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1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D1EE-F946-BA98-0DB5C4B7AF99}"/>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D1EE-F946-BA98-0DB5C4B7AF99}"/>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D1EE-F946-BA98-0DB5C4B7AF99}"/>
              </c:ext>
            </c:extLst>
          </c:dPt>
          <c:dLbls>
            <c:dLbl>
              <c:idx val="0"/>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D1EE-F946-BA98-0DB5C4B7AF99}"/>
                </c:ext>
              </c:extLst>
            </c:dLbl>
            <c:dLbl>
              <c:idx val="1"/>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D1EE-F946-BA98-0DB5C4B7AF99}"/>
                </c:ext>
              </c:extLst>
            </c:dLbl>
            <c:dLbl>
              <c:idx val="2"/>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D1EE-F946-BA98-0DB5C4B7AF99}"/>
                </c:ext>
              </c:extLst>
            </c:dLbl>
            <c:numFmt formatCode="#,##0%" sourceLinked="0"/>
            <c:spPr>
              <a:noFill/>
              <a:ln>
                <a:noFill/>
              </a:ln>
              <a:effectLst/>
            </c:spPr>
            <c:txPr>
              <a:bodyPr wrap="square" lIns="38100" tIns="19050" rIns="38100" bIns="19050" anchor="ctr">
                <a:spAutoFit/>
              </a:bodyPr>
              <a:lstStyle/>
              <a:p>
                <a:pPr>
                  <a:defRPr sz="2000" b="1"/>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D1EE-F946-BA98-0DB5C4B7AF99}"/>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sz="1600">
          <a:solidFill>
            <a:schemeClr val="bg1"/>
          </a:solidFill>
          <a:latin typeface="Arial" panose="020B0604020202020204" pitchFamily="34" charset="0"/>
          <a:cs typeface="Arial" panose="020B0604020202020204" pitchFamily="34" charset="0"/>
        </a:defRPr>
      </a:pPr>
      <a:endParaRPr lang="en-US"/>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Sheet1!$B$2:$F$2</c:f>
              <c:numCache>
                <c:formatCode>General</c:formatCode>
                <c:ptCount val="5"/>
                <c:pt idx="0">
                  <c:v>14</c:v>
                </c:pt>
                <c:pt idx="1">
                  <c:v>15</c:v>
                </c:pt>
                <c:pt idx="2">
                  <c:v>15</c:v>
                </c:pt>
                <c:pt idx="3">
                  <c:v>16</c:v>
                </c:pt>
                <c:pt idx="4">
                  <c:v>14</c:v>
                </c:pt>
              </c:numCache>
            </c:numRef>
          </c:val>
          <c:extLst>
            <c:ext xmlns:c16="http://schemas.microsoft.com/office/drawing/2014/chart" uri="{C3380CC4-5D6E-409C-BE32-E72D297353CC}">
              <c16:uniqueId val="{00000000-6F40-4518-8E60-37567EEAB5E0}"/>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Sheet1!$B$3:$F$3</c:f>
              <c:numCache>
                <c:formatCode>General</c:formatCode>
                <c:ptCount val="5"/>
                <c:pt idx="0">
                  <c:v>1</c:v>
                </c:pt>
                <c:pt idx="1">
                  <c:v>2</c:v>
                </c:pt>
                <c:pt idx="2">
                  <c:v>1</c:v>
                </c:pt>
                <c:pt idx="3">
                  <c:v>1</c:v>
                </c:pt>
                <c:pt idx="4">
                  <c:v>2</c:v>
                </c:pt>
              </c:numCache>
            </c:numRef>
          </c:val>
          <c:extLst>
            <c:ext xmlns:c16="http://schemas.microsoft.com/office/drawing/2014/chart" uri="{C3380CC4-5D6E-409C-BE32-E72D297353CC}">
              <c16:uniqueId val="{00000001-6F40-4518-8E60-37567EEAB5E0}"/>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Sheet1!$B$4:$F$4</c:f>
              <c:numCache>
                <c:formatCode>General</c:formatCode>
                <c:ptCount val="5"/>
                <c:pt idx="0">
                  <c:v>3</c:v>
                </c:pt>
                <c:pt idx="1">
                  <c:v>1</c:v>
                </c:pt>
                <c:pt idx="2">
                  <c:v>2</c:v>
                </c:pt>
                <c:pt idx="3">
                  <c:v>1</c:v>
                </c:pt>
                <c:pt idx="4">
                  <c:v>2</c:v>
                </c:pt>
              </c:numCache>
            </c:numRef>
          </c:val>
          <c:extLst>
            <c:ext xmlns:c16="http://schemas.microsoft.com/office/drawing/2014/chart" uri="{C3380CC4-5D6E-409C-BE32-E72D297353CC}">
              <c16:uniqueId val="{00000002-6F40-4518-8E60-37567EEAB5E0}"/>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1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D1EE-F946-BA98-0DB5C4B7AF99}"/>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D1EE-F946-BA98-0DB5C4B7AF99}"/>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D1EE-F946-BA98-0DB5C4B7AF99}"/>
              </c:ext>
            </c:extLst>
          </c:dPt>
          <c:dLbls>
            <c:dLbl>
              <c:idx val="0"/>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D1EE-F946-BA98-0DB5C4B7AF99}"/>
                </c:ext>
              </c:extLst>
            </c:dLbl>
            <c:dLbl>
              <c:idx val="1"/>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D1EE-F946-BA98-0DB5C4B7AF99}"/>
                </c:ext>
              </c:extLst>
            </c:dLbl>
            <c:dLbl>
              <c:idx val="2"/>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D1EE-F946-BA98-0DB5C4B7AF99}"/>
                </c:ext>
              </c:extLst>
            </c:dLbl>
            <c:numFmt formatCode="#,##0%" sourceLinked="0"/>
            <c:spPr>
              <a:noFill/>
              <a:ln>
                <a:noFill/>
              </a:ln>
              <a:effectLst/>
            </c:spPr>
            <c:txPr>
              <a:bodyPr wrap="square" lIns="38100" tIns="19050" rIns="38100" bIns="19050" anchor="ctr">
                <a:spAutoFit/>
              </a:bodyPr>
              <a:lstStyle/>
              <a:p>
                <a:pPr>
                  <a:defRPr sz="2000" b="1"/>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D1EE-F946-BA98-0DB5C4B7AF99}"/>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sz="1600">
          <a:solidFill>
            <a:schemeClr val="bg1"/>
          </a:solidFill>
          <a:latin typeface="Arial" panose="020B0604020202020204" pitchFamily="34" charset="0"/>
          <a:cs typeface="Arial" panose="020B0604020202020204" pitchFamily="34" charset="0"/>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03F8-C341-868F-B081A335A81A}"/>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03F8-C341-868F-B081A335A81A}"/>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03F8-C341-868F-B081A335A81A}"/>
              </c:ext>
            </c:extLst>
          </c:dPt>
          <c:dLbls>
            <c:dLbl>
              <c:idx val="0"/>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03F8-C341-868F-B081A335A81A}"/>
                </c:ext>
              </c:extLst>
            </c:dLbl>
            <c:dLbl>
              <c:idx val="1"/>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03F8-C341-868F-B081A335A81A}"/>
                </c:ext>
              </c:extLst>
            </c:dLbl>
            <c:dLbl>
              <c:idx val="2"/>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03F8-C341-868F-B081A335A81A}"/>
                </c:ext>
              </c:extLst>
            </c:dLbl>
            <c:numFmt formatCode="#,##0%" sourceLinked="0"/>
            <c:spPr>
              <a:noFill/>
              <a:ln>
                <a:noFill/>
              </a:ln>
              <a:effectLst/>
            </c:spPr>
            <c:txPr>
              <a:bodyPr/>
              <a:lstStyle/>
              <a:p>
                <a:pPr>
                  <a:defRPr sz="2000" b="1">
                    <a:solidFill>
                      <a:schemeClr val="bg1"/>
                    </a:solidFill>
                  </a:defRPr>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03F8-C341-868F-B081A335A81A}"/>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Sheet1!$B$1:$G$1</c:f>
              <c:strCache>
                <c:ptCount val="6"/>
                <c:pt idx="0">
                  <c:v>Task 1</c:v>
                </c:pt>
                <c:pt idx="1">
                  <c:v>Task 2</c:v>
                </c:pt>
                <c:pt idx="2">
                  <c:v>Task 3</c:v>
                </c:pt>
                <c:pt idx="3">
                  <c:v>Task 4</c:v>
                </c:pt>
                <c:pt idx="4">
                  <c:v>Task 5</c:v>
                </c:pt>
                <c:pt idx="5">
                  <c:v>Task 6</c:v>
                </c:pt>
              </c:strCache>
            </c:strRef>
          </c:cat>
          <c:val>
            <c:numRef>
              <c:f>Sheet1!$B$2:$G$2</c:f>
              <c:numCache>
                <c:formatCode>General</c:formatCode>
                <c:ptCount val="6"/>
                <c:pt idx="0">
                  <c:v>14</c:v>
                </c:pt>
                <c:pt idx="1">
                  <c:v>15</c:v>
                </c:pt>
                <c:pt idx="2">
                  <c:v>15</c:v>
                </c:pt>
                <c:pt idx="3">
                  <c:v>16</c:v>
                </c:pt>
                <c:pt idx="4">
                  <c:v>15</c:v>
                </c:pt>
                <c:pt idx="5">
                  <c:v>14</c:v>
                </c:pt>
              </c:numCache>
            </c:numRef>
          </c:val>
          <c:extLst>
            <c:ext xmlns:c16="http://schemas.microsoft.com/office/drawing/2014/chart" uri="{C3380CC4-5D6E-409C-BE32-E72D297353CC}">
              <c16:uniqueId val="{00000000-6F40-4518-8E60-37567EEAB5E0}"/>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Sheet1!$B$1:$G$1</c:f>
              <c:strCache>
                <c:ptCount val="6"/>
                <c:pt idx="0">
                  <c:v>Task 1</c:v>
                </c:pt>
                <c:pt idx="1">
                  <c:v>Task 2</c:v>
                </c:pt>
                <c:pt idx="2">
                  <c:v>Task 3</c:v>
                </c:pt>
                <c:pt idx="3">
                  <c:v>Task 4</c:v>
                </c:pt>
                <c:pt idx="4">
                  <c:v>Task 5</c:v>
                </c:pt>
                <c:pt idx="5">
                  <c:v>Task 6</c:v>
                </c:pt>
              </c:strCache>
            </c:strRef>
          </c:cat>
          <c:val>
            <c:numRef>
              <c:f>Sheet1!$B$3:$G$3</c:f>
              <c:numCache>
                <c:formatCode>General</c:formatCode>
                <c:ptCount val="6"/>
                <c:pt idx="0">
                  <c:v>1</c:v>
                </c:pt>
                <c:pt idx="1">
                  <c:v>2</c:v>
                </c:pt>
                <c:pt idx="2">
                  <c:v>1</c:v>
                </c:pt>
                <c:pt idx="3">
                  <c:v>1</c:v>
                </c:pt>
                <c:pt idx="4">
                  <c:v>1</c:v>
                </c:pt>
                <c:pt idx="5">
                  <c:v>2</c:v>
                </c:pt>
              </c:numCache>
            </c:numRef>
          </c:val>
          <c:extLst>
            <c:ext xmlns:c16="http://schemas.microsoft.com/office/drawing/2014/chart" uri="{C3380CC4-5D6E-409C-BE32-E72D297353CC}">
              <c16:uniqueId val="{00000001-6F40-4518-8E60-37567EEAB5E0}"/>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Sheet1!$B$1:$G$1</c:f>
              <c:strCache>
                <c:ptCount val="6"/>
                <c:pt idx="0">
                  <c:v>Task 1</c:v>
                </c:pt>
                <c:pt idx="1">
                  <c:v>Task 2</c:v>
                </c:pt>
                <c:pt idx="2">
                  <c:v>Task 3</c:v>
                </c:pt>
                <c:pt idx="3">
                  <c:v>Task 4</c:v>
                </c:pt>
                <c:pt idx="4">
                  <c:v>Task 5</c:v>
                </c:pt>
                <c:pt idx="5">
                  <c:v>Task 6</c:v>
                </c:pt>
              </c:strCache>
            </c:strRef>
          </c:cat>
          <c:val>
            <c:numRef>
              <c:f>Sheet1!$B$4:$G$4</c:f>
              <c:numCache>
                <c:formatCode>General</c:formatCode>
                <c:ptCount val="6"/>
                <c:pt idx="0">
                  <c:v>3</c:v>
                </c:pt>
                <c:pt idx="1">
                  <c:v>1</c:v>
                </c:pt>
                <c:pt idx="2">
                  <c:v>2</c:v>
                </c:pt>
                <c:pt idx="3">
                  <c:v>1</c:v>
                </c:pt>
                <c:pt idx="4">
                  <c:v>2</c:v>
                </c:pt>
                <c:pt idx="5">
                  <c:v>2</c:v>
                </c:pt>
              </c:numCache>
            </c:numRef>
          </c:val>
          <c:extLst>
            <c:ext xmlns:c16="http://schemas.microsoft.com/office/drawing/2014/chart" uri="{C3380CC4-5D6E-409C-BE32-E72D297353CC}">
              <c16:uniqueId val="{00000002-6F40-4518-8E60-37567EEAB5E0}"/>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1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D1EE-F946-BA98-0DB5C4B7AF99}"/>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D1EE-F946-BA98-0DB5C4B7AF99}"/>
              </c:ext>
            </c:extLst>
          </c:dPt>
          <c:dPt>
            <c:idx val="2"/>
            <c:bubble3D val="0"/>
            <c:explosion val="5"/>
            <c:spPr>
              <a:solidFill>
                <a:srgbClr val="ED7E2B"/>
              </a:solidFill>
              <a:ln w="12700" cap="flat">
                <a:noFill/>
                <a:miter lim="400000"/>
              </a:ln>
              <a:effectLst/>
            </c:spPr>
            <c:extLst>
              <c:ext xmlns:c16="http://schemas.microsoft.com/office/drawing/2014/chart" uri="{C3380CC4-5D6E-409C-BE32-E72D297353CC}">
                <c16:uniqueId val="{00000004-D1EE-F946-BA98-0DB5C4B7AF99}"/>
              </c:ext>
            </c:extLst>
          </c:dPt>
          <c:dLbls>
            <c:dLbl>
              <c:idx val="0"/>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D1EE-F946-BA98-0DB5C4B7AF99}"/>
                </c:ext>
              </c:extLst>
            </c:dLbl>
            <c:dLbl>
              <c:idx val="1"/>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D1EE-F946-BA98-0DB5C4B7AF99}"/>
                </c:ext>
              </c:extLst>
            </c:dLbl>
            <c:dLbl>
              <c:idx val="2"/>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D1EE-F946-BA98-0DB5C4B7AF99}"/>
                </c:ext>
              </c:extLst>
            </c:dLbl>
            <c:numFmt formatCode="#,##0%" sourceLinked="0"/>
            <c:spPr>
              <a:noFill/>
              <a:ln>
                <a:noFill/>
              </a:ln>
              <a:effectLst/>
            </c:spPr>
            <c:txPr>
              <a:bodyPr wrap="square" lIns="38100" tIns="19050" rIns="38100" bIns="19050" anchor="ctr">
                <a:spAutoFit/>
              </a:bodyPr>
              <a:lstStyle/>
              <a:p>
                <a:pPr>
                  <a:defRPr sz="2000" b="1"/>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D1EE-F946-BA98-0DB5C4B7AF99}"/>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sz="1600">
          <a:solidFill>
            <a:schemeClr val="bg1"/>
          </a:solidFill>
          <a:latin typeface="Arial" panose="020B0604020202020204" pitchFamily="34" charset="0"/>
          <a:cs typeface="Arial" panose="020B0604020202020204" pitchFamily="34" charset="0"/>
        </a:defRPr>
      </a:pPr>
      <a:endParaRPr lang="en-US"/>
    </a:p>
  </c:txPr>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Sheet1!$B$1:$H$1</c:f>
              <c:strCache>
                <c:ptCount val="7"/>
                <c:pt idx="0">
                  <c:v>Task 1</c:v>
                </c:pt>
                <c:pt idx="1">
                  <c:v>Task 2</c:v>
                </c:pt>
                <c:pt idx="2">
                  <c:v>Task 3</c:v>
                </c:pt>
                <c:pt idx="3">
                  <c:v>Task 4</c:v>
                </c:pt>
                <c:pt idx="4">
                  <c:v>Task 5</c:v>
                </c:pt>
                <c:pt idx="5">
                  <c:v>Task 6</c:v>
                </c:pt>
                <c:pt idx="6">
                  <c:v>Task 7</c:v>
                </c:pt>
              </c:strCache>
            </c:strRef>
          </c:cat>
          <c:val>
            <c:numRef>
              <c:f>Sheet1!$B$2:$H$2</c:f>
              <c:numCache>
                <c:formatCode>General</c:formatCode>
                <c:ptCount val="7"/>
                <c:pt idx="0">
                  <c:v>14</c:v>
                </c:pt>
                <c:pt idx="1">
                  <c:v>15</c:v>
                </c:pt>
                <c:pt idx="2">
                  <c:v>15</c:v>
                </c:pt>
                <c:pt idx="3">
                  <c:v>16</c:v>
                </c:pt>
                <c:pt idx="4">
                  <c:v>15</c:v>
                </c:pt>
                <c:pt idx="5">
                  <c:v>15</c:v>
                </c:pt>
                <c:pt idx="6">
                  <c:v>14</c:v>
                </c:pt>
              </c:numCache>
            </c:numRef>
          </c:val>
          <c:extLst>
            <c:ext xmlns:c16="http://schemas.microsoft.com/office/drawing/2014/chart" uri="{C3380CC4-5D6E-409C-BE32-E72D297353CC}">
              <c16:uniqueId val="{00000000-6F40-4518-8E60-37567EEAB5E0}"/>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Sheet1!$B$1:$H$1</c:f>
              <c:strCache>
                <c:ptCount val="7"/>
                <c:pt idx="0">
                  <c:v>Task 1</c:v>
                </c:pt>
                <c:pt idx="1">
                  <c:v>Task 2</c:v>
                </c:pt>
                <c:pt idx="2">
                  <c:v>Task 3</c:v>
                </c:pt>
                <c:pt idx="3">
                  <c:v>Task 4</c:v>
                </c:pt>
                <c:pt idx="4">
                  <c:v>Task 5</c:v>
                </c:pt>
                <c:pt idx="5">
                  <c:v>Task 6</c:v>
                </c:pt>
                <c:pt idx="6">
                  <c:v>Task 7</c:v>
                </c:pt>
              </c:strCache>
            </c:strRef>
          </c:cat>
          <c:val>
            <c:numRef>
              <c:f>Sheet1!$B$3:$H$3</c:f>
              <c:numCache>
                <c:formatCode>General</c:formatCode>
                <c:ptCount val="7"/>
                <c:pt idx="0">
                  <c:v>1</c:v>
                </c:pt>
                <c:pt idx="1">
                  <c:v>2</c:v>
                </c:pt>
                <c:pt idx="2">
                  <c:v>1</c:v>
                </c:pt>
                <c:pt idx="3">
                  <c:v>1</c:v>
                </c:pt>
                <c:pt idx="4">
                  <c:v>2</c:v>
                </c:pt>
                <c:pt idx="5">
                  <c:v>1</c:v>
                </c:pt>
                <c:pt idx="6">
                  <c:v>2</c:v>
                </c:pt>
              </c:numCache>
            </c:numRef>
          </c:val>
          <c:extLst>
            <c:ext xmlns:c16="http://schemas.microsoft.com/office/drawing/2014/chart" uri="{C3380CC4-5D6E-409C-BE32-E72D297353CC}">
              <c16:uniqueId val="{00000001-6F40-4518-8E60-37567EEAB5E0}"/>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Sheet1!$B$1:$H$1</c:f>
              <c:strCache>
                <c:ptCount val="7"/>
                <c:pt idx="0">
                  <c:v>Task 1</c:v>
                </c:pt>
                <c:pt idx="1">
                  <c:v>Task 2</c:v>
                </c:pt>
                <c:pt idx="2">
                  <c:v>Task 3</c:v>
                </c:pt>
                <c:pt idx="3">
                  <c:v>Task 4</c:v>
                </c:pt>
                <c:pt idx="4">
                  <c:v>Task 5</c:v>
                </c:pt>
                <c:pt idx="5">
                  <c:v>Task 6</c:v>
                </c:pt>
                <c:pt idx="6">
                  <c:v>Task 7</c:v>
                </c:pt>
              </c:strCache>
            </c:strRef>
          </c:cat>
          <c:val>
            <c:numRef>
              <c:f>Sheet1!$B$4:$H$4</c:f>
              <c:numCache>
                <c:formatCode>General</c:formatCode>
                <c:ptCount val="7"/>
                <c:pt idx="0">
                  <c:v>3</c:v>
                </c:pt>
                <c:pt idx="1">
                  <c:v>1</c:v>
                </c:pt>
                <c:pt idx="2">
                  <c:v>2</c:v>
                </c:pt>
                <c:pt idx="3">
                  <c:v>1</c:v>
                </c:pt>
                <c:pt idx="4">
                  <c:v>1</c:v>
                </c:pt>
                <c:pt idx="5">
                  <c:v>2</c:v>
                </c:pt>
                <c:pt idx="6">
                  <c:v>2</c:v>
                </c:pt>
              </c:numCache>
            </c:numRef>
          </c:val>
          <c:extLst>
            <c:ext xmlns:c16="http://schemas.microsoft.com/office/drawing/2014/chart" uri="{C3380CC4-5D6E-409C-BE32-E72D297353CC}">
              <c16:uniqueId val="{00000002-6F40-4518-8E60-37567EEAB5E0}"/>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1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Sheet1!$B$1:$I$1</c:f>
              <c:strCache>
                <c:ptCount val="8"/>
                <c:pt idx="0">
                  <c:v>Task 1</c:v>
                </c:pt>
                <c:pt idx="1">
                  <c:v>Task 2</c:v>
                </c:pt>
                <c:pt idx="2">
                  <c:v>Task 3</c:v>
                </c:pt>
                <c:pt idx="3">
                  <c:v>Task 4</c:v>
                </c:pt>
                <c:pt idx="4">
                  <c:v>Task 5</c:v>
                </c:pt>
                <c:pt idx="5">
                  <c:v>Task 6</c:v>
                </c:pt>
                <c:pt idx="6">
                  <c:v>Task 7</c:v>
                </c:pt>
                <c:pt idx="7">
                  <c:v>Task 8</c:v>
                </c:pt>
              </c:strCache>
            </c:strRef>
          </c:cat>
          <c:val>
            <c:numRef>
              <c:f>Sheet1!$B$2:$I$2</c:f>
              <c:numCache>
                <c:formatCode>General</c:formatCode>
                <c:ptCount val="8"/>
                <c:pt idx="0">
                  <c:v>14</c:v>
                </c:pt>
                <c:pt idx="1">
                  <c:v>15</c:v>
                </c:pt>
                <c:pt idx="2">
                  <c:v>15</c:v>
                </c:pt>
                <c:pt idx="3">
                  <c:v>16</c:v>
                </c:pt>
                <c:pt idx="4">
                  <c:v>15</c:v>
                </c:pt>
                <c:pt idx="5">
                  <c:v>13</c:v>
                </c:pt>
                <c:pt idx="6">
                  <c:v>12</c:v>
                </c:pt>
                <c:pt idx="7">
                  <c:v>14</c:v>
                </c:pt>
              </c:numCache>
            </c:numRef>
          </c:val>
          <c:extLst>
            <c:ext xmlns:c16="http://schemas.microsoft.com/office/drawing/2014/chart" uri="{C3380CC4-5D6E-409C-BE32-E72D297353CC}">
              <c16:uniqueId val="{00000000-DE59-6F4D-9D14-4A9ACEC7BD05}"/>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Sheet1!$B$1:$I$1</c:f>
              <c:strCache>
                <c:ptCount val="8"/>
                <c:pt idx="0">
                  <c:v>Task 1</c:v>
                </c:pt>
                <c:pt idx="1">
                  <c:v>Task 2</c:v>
                </c:pt>
                <c:pt idx="2">
                  <c:v>Task 3</c:v>
                </c:pt>
                <c:pt idx="3">
                  <c:v>Task 4</c:v>
                </c:pt>
                <c:pt idx="4">
                  <c:v>Task 5</c:v>
                </c:pt>
                <c:pt idx="5">
                  <c:v>Task 6</c:v>
                </c:pt>
                <c:pt idx="6">
                  <c:v>Task 7</c:v>
                </c:pt>
                <c:pt idx="7">
                  <c:v>Task 8</c:v>
                </c:pt>
              </c:strCache>
            </c:strRef>
          </c:cat>
          <c:val>
            <c:numRef>
              <c:f>Sheet1!$B$3:$I$3</c:f>
              <c:numCache>
                <c:formatCode>General</c:formatCode>
                <c:ptCount val="8"/>
                <c:pt idx="0">
                  <c:v>1</c:v>
                </c:pt>
                <c:pt idx="1">
                  <c:v>2</c:v>
                </c:pt>
                <c:pt idx="2">
                  <c:v>1</c:v>
                </c:pt>
                <c:pt idx="3">
                  <c:v>1</c:v>
                </c:pt>
                <c:pt idx="4">
                  <c:v>1</c:v>
                </c:pt>
                <c:pt idx="5">
                  <c:v>3</c:v>
                </c:pt>
                <c:pt idx="6">
                  <c:v>1</c:v>
                </c:pt>
                <c:pt idx="7">
                  <c:v>2</c:v>
                </c:pt>
              </c:numCache>
            </c:numRef>
          </c:val>
          <c:extLst>
            <c:ext xmlns:c16="http://schemas.microsoft.com/office/drawing/2014/chart" uri="{C3380CC4-5D6E-409C-BE32-E72D297353CC}">
              <c16:uniqueId val="{00000001-DE59-6F4D-9D14-4A9ACEC7BD05}"/>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Sheet1!$B$1:$I$1</c:f>
              <c:strCache>
                <c:ptCount val="8"/>
                <c:pt idx="0">
                  <c:v>Task 1</c:v>
                </c:pt>
                <c:pt idx="1">
                  <c:v>Task 2</c:v>
                </c:pt>
                <c:pt idx="2">
                  <c:v>Task 3</c:v>
                </c:pt>
                <c:pt idx="3">
                  <c:v>Task 4</c:v>
                </c:pt>
                <c:pt idx="4">
                  <c:v>Task 5</c:v>
                </c:pt>
                <c:pt idx="5">
                  <c:v>Task 6</c:v>
                </c:pt>
                <c:pt idx="6">
                  <c:v>Task 7</c:v>
                </c:pt>
                <c:pt idx="7">
                  <c:v>Task 8</c:v>
                </c:pt>
              </c:strCache>
            </c:strRef>
          </c:cat>
          <c:val>
            <c:numRef>
              <c:f>Sheet1!$B$4:$I$4</c:f>
              <c:numCache>
                <c:formatCode>General</c:formatCode>
                <c:ptCount val="8"/>
                <c:pt idx="0">
                  <c:v>3</c:v>
                </c:pt>
                <c:pt idx="1">
                  <c:v>1</c:v>
                </c:pt>
                <c:pt idx="2">
                  <c:v>2</c:v>
                </c:pt>
                <c:pt idx="3">
                  <c:v>1</c:v>
                </c:pt>
                <c:pt idx="4">
                  <c:v>2</c:v>
                </c:pt>
                <c:pt idx="5">
                  <c:v>2</c:v>
                </c:pt>
                <c:pt idx="6">
                  <c:v>5</c:v>
                </c:pt>
                <c:pt idx="7">
                  <c:v>2</c:v>
                </c:pt>
              </c:numCache>
            </c:numRef>
          </c:val>
          <c:extLst>
            <c:ext xmlns:c16="http://schemas.microsoft.com/office/drawing/2014/chart" uri="{C3380CC4-5D6E-409C-BE32-E72D297353CC}">
              <c16:uniqueId val="{00000002-DE59-6F4D-9D14-4A9ACEC7BD05}"/>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a:pPr>
            <a:endParaRPr lang="en-US"/>
          </a:p>
        </c:txPr>
        <c:crossAx val="2094734553"/>
        <c:crosses val="autoZero"/>
        <c:auto val="1"/>
        <c:lblAlgn val="ctr"/>
        <c:lblOffset val="0"/>
        <c:tickMarkSkip val="1"/>
        <c:noMultiLvlLbl val="1"/>
      </c:catAx>
      <c:valAx>
        <c:axId val="2094734553"/>
        <c:scaling>
          <c:orientation val="minMax"/>
          <c:max val="1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1800"/>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txPr>
    <a:bodyPr/>
    <a:lstStyle/>
    <a:p>
      <a:pPr>
        <a:defRPr sz="1600">
          <a:latin typeface="Arial" panose="020B0604020202020204" pitchFamily="34" charset="0"/>
          <a:cs typeface="Arial" panose="020B0604020202020204" pitchFamily="34" charset="0"/>
        </a:defRPr>
      </a:pPr>
      <a:endParaRPr lang="en-US"/>
    </a:p>
  </c:txPr>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D1EE-F946-BA98-0DB5C4B7AF99}"/>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D1EE-F946-BA98-0DB5C4B7AF99}"/>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D1EE-F946-BA98-0DB5C4B7AF99}"/>
              </c:ext>
            </c:extLst>
          </c:dPt>
          <c:dLbls>
            <c:dLbl>
              <c:idx val="0"/>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D1EE-F946-BA98-0DB5C4B7AF99}"/>
                </c:ext>
              </c:extLst>
            </c:dLbl>
            <c:dLbl>
              <c:idx val="1"/>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D1EE-F946-BA98-0DB5C4B7AF99}"/>
                </c:ext>
              </c:extLst>
            </c:dLbl>
            <c:dLbl>
              <c:idx val="2"/>
              <c:numFmt formatCode="#,##0%" sourceLinked="0"/>
              <c:spPr/>
              <c:txPr>
                <a:bodyPr/>
                <a:lstStyle/>
                <a:p>
                  <a:pPr>
                    <a:defRPr sz="2000" b="1"/>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D1EE-F946-BA98-0DB5C4B7AF99}"/>
                </c:ext>
              </c:extLst>
            </c:dLbl>
            <c:numFmt formatCode="#,##0%" sourceLinked="0"/>
            <c:spPr>
              <a:noFill/>
              <a:ln>
                <a:noFill/>
              </a:ln>
              <a:effectLst/>
            </c:spPr>
            <c:txPr>
              <a:bodyPr wrap="square" lIns="38100" tIns="19050" rIns="38100" bIns="19050" anchor="ctr">
                <a:spAutoFit/>
              </a:bodyPr>
              <a:lstStyle/>
              <a:p>
                <a:pPr>
                  <a:defRPr sz="2000" b="1"/>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D1EE-F946-BA98-0DB5C4B7AF99}"/>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sz="1600">
          <a:solidFill>
            <a:schemeClr val="bg1"/>
          </a:solidFill>
          <a:latin typeface="Arial" panose="020B0604020202020204" pitchFamily="34" charset="0"/>
          <a:cs typeface="Arial" panose="020B0604020202020204" pitchFamily="34" charset="0"/>
        </a:defRPr>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doughnutChart>
        <c:varyColors val="0"/>
        <c:ser>
          <c:idx val="0"/>
          <c:order val="0"/>
          <c:tx>
            <c:strRef>
              <c:f>Sheet1!$A$2</c:f>
              <c:strCache>
                <c:ptCount val="1"/>
                <c:pt idx="0">
                  <c:v>Region 1</c:v>
                </c:pt>
              </c:strCache>
            </c:strRef>
          </c:tx>
          <c:spPr>
            <a:solidFill>
              <a:srgbClr val="B9B9B9"/>
            </a:solidFill>
            <a:ln w="12700" cap="flat">
              <a:noFill/>
              <a:miter lim="400000"/>
            </a:ln>
            <a:effectLst/>
          </c:spPr>
          <c:dPt>
            <c:idx val="0"/>
            <c:bubble3D val="0"/>
            <c:extLst>
              <c:ext xmlns:c16="http://schemas.microsoft.com/office/drawing/2014/chart" uri="{C3380CC4-5D6E-409C-BE32-E72D297353CC}">
                <c16:uniqueId val="{00000001-6101-9E4C-B07C-CCD6707228C1}"/>
              </c:ext>
            </c:extLst>
          </c:dPt>
          <c:dPt>
            <c:idx val="1"/>
            <c:bubble3D val="0"/>
            <c:spPr>
              <a:solidFill>
                <a:srgbClr val="6DBAE6"/>
              </a:solidFill>
              <a:ln w="12700" cap="flat">
                <a:noFill/>
                <a:miter lim="400000"/>
              </a:ln>
              <a:effectLst/>
            </c:spPr>
            <c:extLst>
              <c:ext xmlns:c16="http://schemas.microsoft.com/office/drawing/2014/chart" uri="{C3380CC4-5D6E-409C-BE32-E72D297353CC}">
                <c16:uniqueId val="{00000003-6101-9E4C-B07C-CCD6707228C1}"/>
              </c:ext>
            </c:extLst>
          </c:dPt>
          <c:cat>
            <c:strRef>
              <c:f>Sheet1!$B$1:$C$1</c:f>
              <c:strCache>
                <c:ptCount val="2"/>
                <c:pt idx="0">
                  <c:v>Failure</c:v>
                </c:pt>
                <c:pt idx="1">
                  <c:v>Success</c:v>
                </c:pt>
              </c:strCache>
            </c:strRef>
          </c:cat>
          <c:val>
            <c:numRef>
              <c:f>Sheet1!$B$2:$C$2</c:f>
              <c:numCache>
                <c:formatCode>General</c:formatCode>
                <c:ptCount val="2"/>
                <c:pt idx="0">
                  <c:v>59</c:v>
                </c:pt>
                <c:pt idx="1">
                  <c:v>41</c:v>
                </c:pt>
              </c:numCache>
            </c:numRef>
          </c:val>
          <c:extLst>
            <c:ext xmlns:c16="http://schemas.microsoft.com/office/drawing/2014/chart" uri="{C3380CC4-5D6E-409C-BE32-E72D297353CC}">
              <c16:uniqueId val="{00000004-6101-9E4C-B07C-CCD6707228C1}"/>
            </c:ext>
          </c:extLst>
        </c:ser>
        <c:dLbls>
          <c:showLegendKey val="0"/>
          <c:showVal val="0"/>
          <c:showCatName val="0"/>
          <c:showSerName val="0"/>
          <c:showPercent val="0"/>
          <c:showBubbleSize val="0"/>
          <c:showLeaderLines val="1"/>
        </c:dLbls>
        <c:firstSliceAng val="146"/>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doughnutChart>
        <c:varyColors val="0"/>
        <c:ser>
          <c:idx val="0"/>
          <c:order val="0"/>
          <c:tx>
            <c:strRef>
              <c:f>Sheet1!$A$2</c:f>
              <c:strCache>
                <c:ptCount val="1"/>
                <c:pt idx="0">
                  <c:v>Region 1</c:v>
                </c:pt>
              </c:strCache>
            </c:strRef>
          </c:tx>
          <c:spPr>
            <a:solidFill>
              <a:srgbClr val="B9B9B9"/>
            </a:solidFill>
            <a:ln w="12700" cap="flat">
              <a:noFill/>
              <a:miter lim="400000"/>
            </a:ln>
            <a:effectLst/>
          </c:spPr>
          <c:dPt>
            <c:idx val="0"/>
            <c:bubble3D val="0"/>
            <c:extLst>
              <c:ext xmlns:c16="http://schemas.microsoft.com/office/drawing/2014/chart" uri="{C3380CC4-5D6E-409C-BE32-E72D297353CC}">
                <c16:uniqueId val="{00000001-0C16-CA45-A2AB-1C2992EB059A}"/>
              </c:ext>
            </c:extLst>
          </c:dPt>
          <c:dPt>
            <c:idx val="1"/>
            <c:bubble3D val="0"/>
            <c:spPr>
              <a:solidFill>
                <a:srgbClr val="6DBAE6"/>
              </a:solidFill>
              <a:ln w="12700" cap="flat">
                <a:noFill/>
                <a:miter lim="400000"/>
              </a:ln>
              <a:effectLst/>
            </c:spPr>
            <c:extLst>
              <c:ext xmlns:c16="http://schemas.microsoft.com/office/drawing/2014/chart" uri="{C3380CC4-5D6E-409C-BE32-E72D297353CC}">
                <c16:uniqueId val="{00000003-0C16-CA45-A2AB-1C2992EB059A}"/>
              </c:ext>
            </c:extLst>
          </c:dPt>
          <c:cat>
            <c:strRef>
              <c:f>Sheet1!$B$1:$C$1</c:f>
              <c:strCache>
                <c:ptCount val="2"/>
                <c:pt idx="0">
                  <c:v>Failure</c:v>
                </c:pt>
                <c:pt idx="1">
                  <c:v>Success</c:v>
                </c:pt>
              </c:strCache>
            </c:strRef>
          </c:cat>
          <c:val>
            <c:numRef>
              <c:f>Sheet1!$B$2:$C$2</c:f>
              <c:numCache>
                <c:formatCode>General</c:formatCode>
                <c:ptCount val="2"/>
                <c:pt idx="0">
                  <c:v>61</c:v>
                </c:pt>
                <c:pt idx="1">
                  <c:v>39</c:v>
                </c:pt>
              </c:numCache>
            </c:numRef>
          </c:val>
          <c:extLst>
            <c:ext xmlns:c16="http://schemas.microsoft.com/office/drawing/2014/chart" uri="{C3380CC4-5D6E-409C-BE32-E72D297353CC}">
              <c16:uniqueId val="{00000004-0C16-CA45-A2AB-1C2992EB059A}"/>
            </c:ext>
          </c:extLst>
        </c:ser>
        <c:dLbls>
          <c:showLegendKey val="0"/>
          <c:showVal val="0"/>
          <c:showCatName val="0"/>
          <c:showSerName val="0"/>
          <c:showPercent val="0"/>
          <c:showBubbleSize val="0"/>
          <c:showLeaderLines val="1"/>
        </c:dLbls>
        <c:firstSliceAng val="140"/>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doughnutChart>
        <c:varyColors val="0"/>
        <c:ser>
          <c:idx val="0"/>
          <c:order val="0"/>
          <c:tx>
            <c:strRef>
              <c:f>Sheet1!$A$2</c:f>
              <c:strCache>
                <c:ptCount val="1"/>
                <c:pt idx="0">
                  <c:v>Region 1</c:v>
                </c:pt>
              </c:strCache>
            </c:strRef>
          </c:tx>
          <c:spPr>
            <a:solidFill>
              <a:srgbClr val="B9B9B9"/>
            </a:solidFill>
            <a:ln w="12700" cap="flat">
              <a:noFill/>
              <a:miter lim="400000"/>
            </a:ln>
            <a:effectLst/>
          </c:spPr>
          <c:dPt>
            <c:idx val="0"/>
            <c:bubble3D val="0"/>
            <c:extLst>
              <c:ext xmlns:c16="http://schemas.microsoft.com/office/drawing/2014/chart" uri="{C3380CC4-5D6E-409C-BE32-E72D297353CC}">
                <c16:uniqueId val="{00000001-0B8E-D449-84EA-C45B13F5216F}"/>
              </c:ext>
            </c:extLst>
          </c:dPt>
          <c:dPt>
            <c:idx val="1"/>
            <c:bubble3D val="0"/>
            <c:spPr>
              <a:solidFill>
                <a:srgbClr val="6DBAE6"/>
              </a:solidFill>
              <a:ln w="12700" cap="flat">
                <a:noFill/>
                <a:miter lim="400000"/>
              </a:ln>
              <a:effectLst/>
            </c:spPr>
            <c:extLst>
              <c:ext xmlns:c16="http://schemas.microsoft.com/office/drawing/2014/chart" uri="{C3380CC4-5D6E-409C-BE32-E72D297353CC}">
                <c16:uniqueId val="{00000003-0B8E-D449-84EA-C45B13F5216F}"/>
              </c:ext>
            </c:extLst>
          </c:dPt>
          <c:cat>
            <c:strRef>
              <c:f>Sheet1!$B$1:$C$1</c:f>
              <c:strCache>
                <c:ptCount val="2"/>
                <c:pt idx="0">
                  <c:v>Failure</c:v>
                </c:pt>
                <c:pt idx="1">
                  <c:v>Success</c:v>
                </c:pt>
              </c:strCache>
            </c:strRef>
          </c:cat>
          <c:val>
            <c:numRef>
              <c:f>Sheet1!$B$2:$C$2</c:f>
              <c:numCache>
                <c:formatCode>General</c:formatCode>
                <c:ptCount val="2"/>
                <c:pt idx="0">
                  <c:v>50</c:v>
                </c:pt>
                <c:pt idx="1">
                  <c:v>50</c:v>
                </c:pt>
              </c:numCache>
            </c:numRef>
          </c:val>
          <c:extLst>
            <c:ext xmlns:c16="http://schemas.microsoft.com/office/drawing/2014/chart" uri="{C3380CC4-5D6E-409C-BE32-E72D297353CC}">
              <c16:uniqueId val="{00000004-0B8E-D449-84EA-C45B13F5216F}"/>
            </c:ext>
          </c:extLst>
        </c:ser>
        <c:dLbls>
          <c:showLegendKey val="0"/>
          <c:showVal val="0"/>
          <c:showCatName val="0"/>
          <c:showSerName val="0"/>
          <c:showPercent val="0"/>
          <c:showBubbleSize val="0"/>
          <c:showLeaderLines val="1"/>
        </c:dLbls>
        <c:firstSliceAng val="180"/>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9050800000000004E-2"/>
          <c:y val="5.0490899999999998E-2"/>
          <c:w val="0.91594900000000001"/>
          <c:h val="0.865097"/>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Sheet1!$B$2:$F$2</c:f>
              <c:numCache>
                <c:formatCode>General</c:formatCode>
                <c:ptCount val="5"/>
                <c:pt idx="0">
                  <c:v>6</c:v>
                </c:pt>
                <c:pt idx="1">
                  <c:v>1</c:v>
                </c:pt>
                <c:pt idx="2">
                  <c:v>2</c:v>
                </c:pt>
                <c:pt idx="3">
                  <c:v>7</c:v>
                </c:pt>
                <c:pt idx="4">
                  <c:v>3</c:v>
                </c:pt>
              </c:numCache>
            </c:numRef>
          </c:val>
          <c:extLst>
            <c:ext xmlns:c16="http://schemas.microsoft.com/office/drawing/2014/chart" uri="{C3380CC4-5D6E-409C-BE32-E72D297353CC}">
              <c16:uniqueId val="{00000000-A8A9-6443-85EB-D5ACE2F3171C}"/>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Sheet1!$B$3:$F$3</c:f>
              <c:numCache>
                <c:formatCode>General</c:formatCode>
                <c:ptCount val="5"/>
                <c:pt idx="0">
                  <c:v>4</c:v>
                </c:pt>
                <c:pt idx="1">
                  <c:v>4</c:v>
                </c:pt>
                <c:pt idx="2">
                  <c:v>0</c:v>
                </c:pt>
                <c:pt idx="3">
                  <c:v>4</c:v>
                </c:pt>
                <c:pt idx="4">
                  <c:v>5</c:v>
                </c:pt>
              </c:numCache>
            </c:numRef>
          </c:val>
          <c:extLst>
            <c:ext xmlns:c16="http://schemas.microsoft.com/office/drawing/2014/chart" uri="{C3380CC4-5D6E-409C-BE32-E72D297353CC}">
              <c16:uniqueId val="{00000001-A8A9-6443-85EB-D5ACE2F3171C}"/>
            </c:ext>
          </c:extLst>
        </c:ser>
        <c:dLbls>
          <c:showLegendKey val="0"/>
          <c:showVal val="0"/>
          <c:showCatName val="0"/>
          <c:showSerName val="0"/>
          <c:showPercent val="0"/>
          <c:showBubbleSize val="0"/>
        </c:dLbls>
        <c:gapWidth val="40"/>
        <c:overlap val="-10"/>
        <c:axId val="2094734552"/>
        <c:axId val="2094734553"/>
      </c:barChart>
      <c:catAx>
        <c:axId val="2094734552"/>
        <c:scaling>
          <c:orientation val="minMax"/>
        </c:scaling>
        <c:delete val="0"/>
        <c:axPos val="b"/>
        <c:numFmt formatCode="General" sourceLinked="0"/>
        <c:majorTickMark val="none"/>
        <c:minorTickMark val="none"/>
        <c:tickLblPos val="low"/>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ax val="8"/>
          <c:min val="0"/>
        </c:scaling>
        <c:delete val="0"/>
        <c:axPos val="l"/>
        <c:majorGridlines>
          <c:spPr>
            <a:ln w="6350" cap="flat">
              <a:solidFill>
                <a:srgbClr val="B8B8B8"/>
              </a:solidFill>
              <a:prstDash val="solid"/>
              <a:miter lim="400000"/>
            </a:ln>
          </c:spPr>
        </c:majorGridlines>
        <c:numFmt formatCode="General&quot; users&quot;" sourceLinked="0"/>
        <c:majorTickMark val="none"/>
        <c:minorTickMark val="cross"/>
        <c:tickLblPos val="nextTo"/>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title>
      <c:tx>
        <c:rich>
          <a:bodyPr rot="0"/>
          <a:lstStyle/>
          <a:p>
            <a:pPr>
              <a:defRPr sz="2000" b="0" i="0" u="none" strike="noStrike">
                <a:solidFill>
                  <a:srgbClr val="000000"/>
                </a:solidFill>
                <a:latin typeface="Arial" panose="020B0604020202020204" pitchFamily="34" charset="0"/>
                <a:cs typeface="Arial" panose="020B0604020202020204" pitchFamily="34" charset="0"/>
              </a:defRPr>
            </a:pPr>
            <a:r>
              <a:rPr lang="en-CA" sz="2000" b="0" i="0" u="none" strike="noStrike">
                <a:solidFill>
                  <a:srgbClr val="000000"/>
                </a:solidFill>
                <a:latin typeface="Arial" panose="020B0604020202020204" pitchFamily="34" charset="0"/>
                <a:cs typeface="Arial" panose="020B0604020202020204" pitchFamily="34" charset="0"/>
              </a:rPr>
              <a:t>Baseline Test</a:t>
            </a:r>
          </a:p>
        </c:rich>
      </c:tx>
      <c:layout>
        <c:manualLayout>
          <c:xMode val="edge"/>
          <c:yMode val="edge"/>
          <c:x val="0.32705600000000001"/>
          <c:y val="0"/>
          <c:w val="0.345889"/>
          <c:h val="9.5863299999999999E-2"/>
        </c:manualLayout>
      </c:layout>
      <c:overlay val="1"/>
      <c:spPr>
        <a:noFill/>
        <a:effectLst/>
      </c:spPr>
    </c:title>
    <c:autoTitleDeleted val="0"/>
    <c:plotArea>
      <c:layout>
        <c:manualLayout>
          <c:layoutTarget val="inner"/>
          <c:xMode val="edge"/>
          <c:yMode val="edge"/>
          <c:x val="5.0000000000000001E-3"/>
          <c:y val="9.5863299999999999E-2"/>
          <c:w val="0.99"/>
          <c:h val="0.89163700000000001"/>
        </c:manualLayout>
      </c:layout>
      <c:pieChart>
        <c:varyColors val="0"/>
        <c:ser>
          <c:idx val="0"/>
          <c:order val="0"/>
          <c:tx>
            <c:strRef>
              <c:f>Sheet1!$A$2</c:f>
              <c:strCache>
                <c:ptCount val="1"/>
                <c:pt idx="0">
                  <c:v>Region 1</c:v>
                </c:pt>
              </c:strCache>
            </c:strRef>
          </c:tx>
          <c:spPr>
            <a:solidFill>
              <a:srgbClr val="BAB9B9"/>
            </a:solidFill>
            <a:ln w="12700" cap="flat">
              <a:noFill/>
              <a:miter lim="400000"/>
            </a:ln>
            <a:effectLst/>
          </c:spPr>
          <c:explosion val="5"/>
          <c:dPt>
            <c:idx val="0"/>
            <c:bubble3D val="0"/>
            <c:spPr>
              <a:solidFill>
                <a:srgbClr val="ED7E2B"/>
              </a:solidFill>
              <a:ln w="12700" cap="flat">
                <a:noFill/>
                <a:miter lim="400000"/>
              </a:ln>
              <a:effectLst/>
            </c:spPr>
            <c:extLst>
              <c:ext xmlns:c16="http://schemas.microsoft.com/office/drawing/2014/chart" uri="{C3380CC4-5D6E-409C-BE32-E72D297353CC}">
                <c16:uniqueId val="{00000001-449B-A440-89C2-657F029AFBC8}"/>
              </c:ext>
            </c:extLst>
          </c:dPt>
          <c:dPt>
            <c:idx val="1"/>
            <c:bubble3D val="0"/>
            <c:spPr>
              <a:solidFill>
                <a:srgbClr val="22294A"/>
              </a:solidFill>
              <a:ln w="12700" cap="flat">
                <a:noFill/>
                <a:miter lim="400000"/>
              </a:ln>
              <a:effectLst/>
            </c:spPr>
            <c:extLst>
              <c:ext xmlns:c16="http://schemas.microsoft.com/office/drawing/2014/chart" uri="{C3380CC4-5D6E-409C-BE32-E72D297353CC}">
                <c16:uniqueId val="{00000003-449B-A440-89C2-657F029AFBC8}"/>
              </c:ext>
            </c:extLst>
          </c:dPt>
          <c:dLbls>
            <c:dLbl>
              <c:idx val="0"/>
              <c:layout/>
              <c:tx>
                <c:rich>
                  <a:bodyPr/>
                  <a:lstStyle/>
                  <a:p>
                    <a:pPr>
                      <a:defRPr sz="2000" b="0" i="0" u="none" strike="noStrike">
                        <a:solidFill>
                          <a:srgbClr val="FFFFFF"/>
                        </a:solidFill>
                        <a:latin typeface="Arial" panose="020B0604020202020204" pitchFamily="34" charset="0"/>
                        <a:cs typeface="Arial" panose="020B0604020202020204" pitchFamily="34" charset="0"/>
                      </a:defRPr>
                    </a:pPr>
                    <a:fld id="{E96EB8D1-6702-4716-AD02-FB90523EB557}" type="CATEGORYNAME">
                      <a:rPr lang="en-US" b="1" dirty="0"/>
                      <a:pPr>
                        <a:defRPr sz="2000" b="0" i="0" u="none" strike="noStrike">
                          <a:solidFill>
                            <a:srgbClr val="FFFFFF"/>
                          </a:solidFill>
                          <a:latin typeface="Arial" panose="020B0604020202020204" pitchFamily="34" charset="0"/>
                          <a:cs typeface="Arial" panose="020B0604020202020204" pitchFamily="34" charset="0"/>
                        </a:defRPr>
                      </a:pPr>
                      <a:t>[CATEGORY NAME]</a:t>
                    </a:fld>
                    <a:r>
                      <a:rPr lang="en-US" b="1" baseline="0" dirty="0"/>
                      <a:t>
</a:t>
                    </a:r>
                    <a:fld id="{EA7C6FCC-ABEE-461D-A509-451C4D9CF134}" type="PERCENTAGE">
                      <a:rPr lang="en-US" b="1" baseline="0" dirty="0"/>
                      <a:pPr>
                        <a:defRPr sz="2000" b="0" i="0" u="none" strike="noStrike">
                          <a:solidFill>
                            <a:srgbClr val="FFFFFF"/>
                          </a:solidFill>
                          <a:latin typeface="Arial" panose="020B0604020202020204" pitchFamily="34" charset="0"/>
                          <a:cs typeface="Arial" panose="020B0604020202020204" pitchFamily="34" charset="0"/>
                        </a:defRPr>
                      </a:pPr>
                      <a:t>[PERCENTAGE]</a:t>
                    </a:fld>
                    <a:endParaRPr lang="en-US" b="1" baseline="0" dirty="0"/>
                  </a:p>
                </c:rich>
              </c:tx>
              <c:numFmt formatCode="0%_);\(0%\)" sourceLinked="0"/>
              <c:spPr/>
              <c:dLblPos val="ctr"/>
              <c:showLegendKey val="0"/>
              <c:showVal val="0"/>
              <c:showCatName val="1"/>
              <c:showSerName val="0"/>
              <c:showPercent val="1"/>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449B-A440-89C2-657F029AFBC8}"/>
                </c:ext>
              </c:extLst>
            </c:dLbl>
            <c:dLbl>
              <c:idx val="1"/>
              <c:layout/>
              <c:tx>
                <c:rich>
                  <a:bodyPr/>
                  <a:lstStyle/>
                  <a:p>
                    <a:pPr>
                      <a:defRPr sz="2000" b="0" i="0" u="none" strike="noStrike">
                        <a:solidFill>
                          <a:srgbClr val="FFFFFF"/>
                        </a:solidFill>
                        <a:latin typeface="Arial" panose="020B0604020202020204" pitchFamily="34" charset="0"/>
                        <a:cs typeface="Arial" panose="020B0604020202020204" pitchFamily="34" charset="0"/>
                      </a:defRPr>
                    </a:pPr>
                    <a:fld id="{C2E861FF-4E42-4CC3-9AFC-18009DCA8824}" type="CATEGORYNAME">
                      <a:rPr lang="en-US" b="1"/>
                      <a:pPr>
                        <a:defRPr sz="2000" b="0" i="0" u="none" strike="noStrike">
                          <a:solidFill>
                            <a:srgbClr val="FFFFFF"/>
                          </a:solidFill>
                          <a:latin typeface="Arial" panose="020B0604020202020204" pitchFamily="34" charset="0"/>
                          <a:cs typeface="Arial" panose="020B0604020202020204" pitchFamily="34" charset="0"/>
                        </a:defRPr>
                      </a:pPr>
                      <a:t>[CATEGORY NAME]</a:t>
                    </a:fld>
                    <a:r>
                      <a:rPr lang="en-US" b="1" baseline="0" dirty="0"/>
                      <a:t>
</a:t>
                    </a:r>
                    <a:fld id="{126E96E0-67FA-44D5-B239-997D1DA5B1D7}" type="PERCENTAGE">
                      <a:rPr lang="en-US" b="1" baseline="0"/>
                      <a:pPr>
                        <a:defRPr sz="2000" b="0" i="0" u="none" strike="noStrike">
                          <a:solidFill>
                            <a:srgbClr val="FFFFFF"/>
                          </a:solidFill>
                          <a:latin typeface="Arial" panose="020B0604020202020204" pitchFamily="34" charset="0"/>
                          <a:cs typeface="Arial" panose="020B0604020202020204" pitchFamily="34" charset="0"/>
                        </a:defRPr>
                      </a:pPr>
                      <a:t>[PERCENTAGE]</a:t>
                    </a:fld>
                    <a:endParaRPr lang="en-US" b="1" baseline="0" dirty="0"/>
                  </a:p>
                </c:rich>
              </c:tx>
              <c:numFmt formatCode="#,##0%" sourceLinked="0"/>
              <c:spPr/>
              <c:dLblPos val="ctr"/>
              <c:showLegendKey val="0"/>
              <c:showVal val="0"/>
              <c:showCatName val="1"/>
              <c:showSerName val="0"/>
              <c:showPercent val="1"/>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449B-A440-89C2-657F029AFBC8}"/>
                </c:ext>
              </c:extLst>
            </c:dLbl>
            <c:numFmt formatCode="0%_);\(0%\)" sourceLinked="0"/>
            <c:spPr>
              <a:noFill/>
              <a:ln>
                <a:noFill/>
              </a:ln>
              <a:effectLst/>
            </c:spPr>
            <c:txPr>
              <a:bodyPr/>
              <a:lstStyle/>
              <a:p>
                <a:pPr>
                  <a:defRPr sz="2000" b="0"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Sheet1!$B$1:$C$1</c:f>
              <c:strCache>
                <c:ptCount val="2"/>
                <c:pt idx="0">
                  <c:v>Failure</c:v>
                </c:pt>
                <c:pt idx="1">
                  <c:v>Success</c:v>
                </c:pt>
              </c:strCache>
            </c:strRef>
          </c:cat>
          <c:val>
            <c:numRef>
              <c:f>Sheet1!$B$2:$C$2</c:f>
              <c:numCache>
                <c:formatCode>General</c:formatCode>
                <c:ptCount val="2"/>
                <c:pt idx="0">
                  <c:v>56</c:v>
                </c:pt>
                <c:pt idx="1">
                  <c:v>44</c:v>
                </c:pt>
              </c:numCache>
            </c:numRef>
          </c:val>
          <c:extLst>
            <c:ext xmlns:c16="http://schemas.microsoft.com/office/drawing/2014/chart" uri="{C3380CC4-5D6E-409C-BE32-E72D297353CC}">
              <c16:uniqueId val="{00000004-449B-A440-89C2-657F029AFBC8}"/>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Sheet1!$B$1:$D$1</c:f>
              <c:strCache>
                <c:ptCount val="3"/>
                <c:pt idx="0">
                  <c:v>Task 1</c:v>
                </c:pt>
                <c:pt idx="1">
                  <c:v>Task 2</c:v>
                </c:pt>
                <c:pt idx="2">
                  <c:v>Task 3</c:v>
                </c:pt>
              </c:strCache>
            </c:strRef>
          </c:cat>
          <c:val>
            <c:numRef>
              <c:f>Sheet1!$B$2:$D$2</c:f>
              <c:numCache>
                <c:formatCode>General</c:formatCode>
                <c:ptCount val="3"/>
                <c:pt idx="0">
                  <c:v>4</c:v>
                </c:pt>
                <c:pt idx="1">
                  <c:v>5</c:v>
                </c:pt>
                <c:pt idx="2">
                  <c:v>5</c:v>
                </c:pt>
              </c:numCache>
            </c:numRef>
          </c:val>
          <c:extLst>
            <c:ext xmlns:c16="http://schemas.microsoft.com/office/drawing/2014/chart" uri="{C3380CC4-5D6E-409C-BE32-E72D297353CC}">
              <c16:uniqueId val="{00000000-DE59-6F4D-9D14-4A9ACEC7BD05}"/>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Sheet1!$B$1:$D$1</c:f>
              <c:strCache>
                <c:ptCount val="3"/>
                <c:pt idx="0">
                  <c:v>Task 1</c:v>
                </c:pt>
                <c:pt idx="1">
                  <c:v>Task 2</c:v>
                </c:pt>
                <c:pt idx="2">
                  <c:v>Task 3</c:v>
                </c:pt>
              </c:strCache>
            </c:strRef>
          </c:cat>
          <c:val>
            <c:numRef>
              <c:f>Sheet1!$B$3:$D$3</c:f>
              <c:numCache>
                <c:formatCode>General</c:formatCode>
                <c:ptCount val="3"/>
                <c:pt idx="0">
                  <c:v>1</c:v>
                </c:pt>
                <c:pt idx="1">
                  <c:v>2</c:v>
                </c:pt>
                <c:pt idx="2">
                  <c:v>1</c:v>
                </c:pt>
              </c:numCache>
            </c:numRef>
          </c:val>
          <c:extLst>
            <c:ext xmlns:c16="http://schemas.microsoft.com/office/drawing/2014/chart" uri="{C3380CC4-5D6E-409C-BE32-E72D297353CC}">
              <c16:uniqueId val="{00000001-DE59-6F4D-9D14-4A9ACEC7BD05}"/>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Sheet1!$B$1:$D$1</c:f>
              <c:strCache>
                <c:ptCount val="3"/>
                <c:pt idx="0">
                  <c:v>Task 1</c:v>
                </c:pt>
                <c:pt idx="1">
                  <c:v>Task 2</c:v>
                </c:pt>
                <c:pt idx="2">
                  <c:v>Task 3</c:v>
                </c:pt>
              </c:strCache>
            </c:strRef>
          </c:cat>
          <c:val>
            <c:numRef>
              <c:f>Sheet1!$B$4:$D$4</c:f>
              <c:numCache>
                <c:formatCode>General</c:formatCode>
                <c:ptCount val="3"/>
                <c:pt idx="0">
                  <c:v>3</c:v>
                </c:pt>
                <c:pt idx="1">
                  <c:v>1</c:v>
                </c:pt>
                <c:pt idx="2">
                  <c:v>2</c:v>
                </c:pt>
              </c:numCache>
            </c:numRef>
          </c:val>
          <c:extLst>
            <c:ext xmlns:c16="http://schemas.microsoft.com/office/drawing/2014/chart" uri="{C3380CC4-5D6E-409C-BE32-E72D297353CC}">
              <c16:uniqueId val="{00000002-DE59-6F4D-9D14-4A9ACEC7BD05}"/>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a:pPr>
            <a:endParaRPr lang="en-US"/>
          </a:p>
        </c:txPr>
        <c:crossAx val="2094734553"/>
        <c:crosses val="autoZero"/>
        <c:auto val="1"/>
        <c:lblAlgn val="ctr"/>
        <c:lblOffset val="100"/>
        <c:tickMarkSkip val="1"/>
        <c:noMultiLvlLbl val="1"/>
      </c:catAx>
      <c:valAx>
        <c:axId val="2094734553"/>
        <c:scaling>
          <c:orientation val="minMax"/>
          <c:max val="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txPr>
    <a:bodyPr/>
    <a:lstStyle/>
    <a:p>
      <a:pPr>
        <a:defRPr sz="1600">
          <a:latin typeface="Arial" panose="020B0604020202020204" pitchFamily="34" charset="0"/>
          <a:cs typeface="Arial" panose="020B0604020202020204" pitchFamily="34" charset="0"/>
        </a:defRPr>
      </a:pPr>
      <a:endParaRPr lang="en-US"/>
    </a:p>
  </c:txPr>
  <c:externalData r:id="rId1">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title>
      <c:tx>
        <c:rich>
          <a:bodyPr rot="0"/>
          <a:lstStyle/>
          <a:p>
            <a:pPr>
              <a:defRPr sz="2000" b="0" i="0" u="none" strike="noStrike">
                <a:solidFill>
                  <a:srgbClr val="000000"/>
                </a:solidFill>
                <a:latin typeface="Arial" panose="020B0604020202020204" pitchFamily="34" charset="0"/>
                <a:cs typeface="Arial" panose="020B0604020202020204" pitchFamily="34" charset="0"/>
              </a:defRPr>
            </a:pPr>
            <a:r>
              <a:rPr lang="en-CA" sz="2000" b="0" i="0" u="none" strike="noStrike" dirty="0" smtClean="0">
                <a:solidFill>
                  <a:srgbClr val="000000"/>
                </a:solidFill>
                <a:latin typeface="Arial" panose="020B0604020202020204" pitchFamily="34" charset="0"/>
                <a:cs typeface="Arial" panose="020B0604020202020204" pitchFamily="34" charset="0"/>
              </a:rPr>
              <a:t>Validation </a:t>
            </a:r>
            <a:r>
              <a:rPr lang="en-CA" sz="2000" b="0" i="0" u="none" strike="noStrike" dirty="0">
                <a:solidFill>
                  <a:srgbClr val="000000"/>
                </a:solidFill>
                <a:latin typeface="Arial" panose="020B0604020202020204" pitchFamily="34" charset="0"/>
                <a:cs typeface="Arial" panose="020B0604020202020204" pitchFamily="34" charset="0"/>
              </a:rPr>
              <a:t>Test</a:t>
            </a:r>
          </a:p>
        </c:rich>
      </c:tx>
      <c:layout>
        <c:manualLayout>
          <c:xMode val="edge"/>
          <c:yMode val="edge"/>
          <c:x val="0.2759169193140531"/>
          <c:y val="0"/>
          <c:w val="0.32316699999999998"/>
          <c:h val="9.5863299999999999E-2"/>
        </c:manualLayout>
      </c:layout>
      <c:overlay val="1"/>
      <c:spPr>
        <a:noFill/>
        <a:effectLst/>
      </c:spPr>
    </c:title>
    <c:autoTitleDeleted val="0"/>
    <c:plotArea>
      <c:layout>
        <c:manualLayout>
          <c:layoutTarget val="inner"/>
          <c:xMode val="edge"/>
          <c:yMode val="edge"/>
          <c:x val="5.0000000000000001E-3"/>
          <c:y val="9.5863299999999999E-2"/>
          <c:w val="0.99"/>
          <c:h val="0.89163700000000001"/>
        </c:manualLayout>
      </c:layout>
      <c:pieChart>
        <c:varyColors val="0"/>
        <c:ser>
          <c:idx val="0"/>
          <c:order val="0"/>
          <c:tx>
            <c:strRef>
              <c:f>Sheet1!$A$2</c:f>
              <c:strCache>
                <c:ptCount val="1"/>
                <c:pt idx="0">
                  <c:v>Region 1</c:v>
                </c:pt>
              </c:strCache>
            </c:strRef>
          </c:tx>
          <c:spPr>
            <a:solidFill>
              <a:srgbClr val="B9B9B9"/>
            </a:solidFill>
            <a:ln w="12700" cap="flat">
              <a:noFill/>
              <a:miter lim="400000"/>
            </a:ln>
            <a:effectLst/>
          </c:spPr>
          <c:explosion val="5"/>
          <c:dPt>
            <c:idx val="0"/>
            <c:bubble3D val="0"/>
            <c:spPr>
              <a:solidFill>
                <a:srgbClr val="ED7E2B"/>
              </a:solidFill>
              <a:ln w="12700" cap="flat">
                <a:noFill/>
                <a:miter lim="400000"/>
              </a:ln>
              <a:effectLst/>
            </c:spPr>
            <c:extLst>
              <c:ext xmlns:c16="http://schemas.microsoft.com/office/drawing/2014/chart" uri="{C3380CC4-5D6E-409C-BE32-E72D297353CC}">
                <c16:uniqueId val="{00000001-4B5D-9542-9787-DD7DB0E2E513}"/>
              </c:ext>
            </c:extLst>
          </c:dPt>
          <c:dPt>
            <c:idx val="1"/>
            <c:bubble3D val="0"/>
            <c:spPr>
              <a:solidFill>
                <a:srgbClr val="6DBAE6"/>
              </a:solidFill>
              <a:ln w="12700" cap="flat">
                <a:noFill/>
                <a:miter lim="400000"/>
              </a:ln>
              <a:effectLst/>
            </c:spPr>
            <c:extLst>
              <c:ext xmlns:c16="http://schemas.microsoft.com/office/drawing/2014/chart" uri="{C3380CC4-5D6E-409C-BE32-E72D297353CC}">
                <c16:uniqueId val="{00000003-4B5D-9542-9787-DD7DB0E2E513}"/>
              </c:ext>
            </c:extLst>
          </c:dPt>
          <c:dLbls>
            <c:dLbl>
              <c:idx val="0"/>
              <c:layout/>
              <c:tx>
                <c:rich>
                  <a:bodyPr/>
                  <a:lstStyle/>
                  <a:p>
                    <a:pPr>
                      <a:defRPr sz="2000" b="0" i="0" u="none" strike="noStrike">
                        <a:solidFill>
                          <a:srgbClr val="FFFFFF"/>
                        </a:solidFill>
                        <a:latin typeface="Helvetica Neue Light"/>
                      </a:defRPr>
                    </a:pPr>
                    <a:fld id="{7C7C97FD-D63C-41FE-B466-175CFCB26282}" type="CATEGORYNAME">
                      <a:rPr lang="en-US" b="1">
                        <a:latin typeface="+mn-lt"/>
                      </a:rPr>
                      <a:pPr>
                        <a:defRPr sz="2000" b="0" i="0" u="none" strike="noStrike">
                          <a:solidFill>
                            <a:srgbClr val="FFFFFF"/>
                          </a:solidFill>
                          <a:latin typeface="Helvetica Neue Light"/>
                        </a:defRPr>
                      </a:pPr>
                      <a:t>[CATEGORY NAME]</a:t>
                    </a:fld>
                    <a:r>
                      <a:rPr lang="en-US" b="1" baseline="0" dirty="0">
                        <a:latin typeface="+mn-lt"/>
                      </a:rPr>
                      <a:t>
</a:t>
                    </a:r>
                    <a:fld id="{87CC0D90-748D-4610-81DC-80321BCC1829}" type="PERCENTAGE">
                      <a:rPr lang="en-US" b="1" baseline="0">
                        <a:latin typeface="+mn-lt"/>
                      </a:rPr>
                      <a:pPr>
                        <a:defRPr sz="2000" b="0" i="0" u="none" strike="noStrike">
                          <a:solidFill>
                            <a:srgbClr val="FFFFFF"/>
                          </a:solidFill>
                          <a:latin typeface="Helvetica Neue Light"/>
                        </a:defRPr>
                      </a:pPr>
                      <a:t>[PERCENTAGE]</a:t>
                    </a:fld>
                    <a:endParaRPr lang="en-US" b="1" baseline="0" dirty="0">
                      <a:latin typeface="+mn-lt"/>
                    </a:endParaRPr>
                  </a:p>
                </c:rich>
              </c:tx>
              <c:numFmt formatCode="#,##0%" sourceLinked="0"/>
              <c:spPr/>
              <c:dLblPos val="ctr"/>
              <c:showLegendKey val="0"/>
              <c:showVal val="0"/>
              <c:showCatName val="1"/>
              <c:showSerName val="0"/>
              <c:showPercent val="1"/>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4B5D-9542-9787-DD7DB0E2E513}"/>
                </c:ext>
              </c:extLst>
            </c:dLbl>
            <c:dLbl>
              <c:idx val="1"/>
              <c:layout/>
              <c:tx>
                <c:rich>
                  <a:bodyPr/>
                  <a:lstStyle/>
                  <a:p>
                    <a:pPr>
                      <a:defRPr sz="2000" b="0" i="0" u="none" strike="noStrike">
                        <a:solidFill>
                          <a:srgbClr val="FFFFFF"/>
                        </a:solidFill>
                        <a:latin typeface="Helvetica Neue Light"/>
                      </a:defRPr>
                    </a:pPr>
                    <a:fld id="{31E9A00D-2D6C-439F-B0D6-08249603C689}" type="CATEGORYNAME">
                      <a:rPr lang="en-US" b="1">
                        <a:latin typeface="+mn-lt"/>
                      </a:rPr>
                      <a:pPr>
                        <a:defRPr sz="2000" b="0" i="0" u="none" strike="noStrike">
                          <a:solidFill>
                            <a:srgbClr val="FFFFFF"/>
                          </a:solidFill>
                          <a:latin typeface="Helvetica Neue Light"/>
                        </a:defRPr>
                      </a:pPr>
                      <a:t>[CATEGORY NAME]</a:t>
                    </a:fld>
                    <a:r>
                      <a:rPr lang="en-US" b="1" baseline="0" dirty="0">
                        <a:latin typeface="+mn-lt"/>
                      </a:rPr>
                      <a:t>
</a:t>
                    </a:r>
                    <a:fld id="{E8DF2C03-5ED4-4893-A699-8D3553F07B42}" type="PERCENTAGE">
                      <a:rPr lang="en-US" b="1" baseline="0">
                        <a:latin typeface="+mn-lt"/>
                      </a:rPr>
                      <a:pPr>
                        <a:defRPr sz="2000" b="0" i="0" u="none" strike="noStrike">
                          <a:solidFill>
                            <a:srgbClr val="FFFFFF"/>
                          </a:solidFill>
                          <a:latin typeface="Helvetica Neue Light"/>
                        </a:defRPr>
                      </a:pPr>
                      <a:t>[PERCENTAGE]</a:t>
                    </a:fld>
                    <a:endParaRPr lang="en-US" b="1" baseline="0" dirty="0">
                      <a:latin typeface="+mn-lt"/>
                    </a:endParaRPr>
                  </a:p>
                </c:rich>
              </c:tx>
              <c:numFmt formatCode="#,##0%" sourceLinked="0"/>
              <c:spPr/>
              <c:dLblPos val="ctr"/>
              <c:showLegendKey val="0"/>
              <c:showVal val="0"/>
              <c:showCatName val="1"/>
              <c:showSerName val="0"/>
              <c:showPercent val="1"/>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4B5D-9542-9787-DD7DB0E2E513}"/>
                </c:ext>
              </c:extLst>
            </c:dLbl>
            <c:numFmt formatCode="#,##0%" sourceLinked="0"/>
            <c:spPr>
              <a:noFill/>
              <a:ln>
                <a:noFill/>
              </a:ln>
              <a:effectLst/>
            </c:spPr>
            <c:txPr>
              <a:bodyPr/>
              <a:lstStyle/>
              <a:p>
                <a:pPr>
                  <a:defRPr sz="2000" b="0" i="0" u="none" strike="noStrike">
                    <a:solidFill>
                      <a:srgbClr val="FFFFFF"/>
                    </a:solidFill>
                    <a:latin typeface="Helvetica Neue Light"/>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Sheet1!$B$1:$C$1</c:f>
              <c:strCache>
                <c:ptCount val="2"/>
                <c:pt idx="0">
                  <c:v>Failure</c:v>
                </c:pt>
                <c:pt idx="1">
                  <c:v>Success</c:v>
                </c:pt>
              </c:strCache>
            </c:strRef>
          </c:cat>
          <c:val>
            <c:numRef>
              <c:f>Sheet1!$B$2:$C$2</c:f>
              <c:numCache>
                <c:formatCode>General</c:formatCode>
                <c:ptCount val="2"/>
                <c:pt idx="0">
                  <c:v>58</c:v>
                </c:pt>
                <c:pt idx="1">
                  <c:v>42</c:v>
                </c:pt>
              </c:numCache>
            </c:numRef>
          </c:val>
          <c:extLst>
            <c:ext xmlns:c16="http://schemas.microsoft.com/office/drawing/2014/chart" uri="{C3380CC4-5D6E-409C-BE32-E72D297353CC}">
              <c16:uniqueId val="{00000004-4B5D-9542-9787-DD7DB0E2E513}"/>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912000000000005E-2"/>
          <c:y val="5.0490899999999998E-2"/>
          <c:w val="0.92002099999999998"/>
          <c:h val="0.865097"/>
        </c:manualLayout>
      </c:layout>
      <c:barChart>
        <c:barDir val="bar"/>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Sheet1!$B$2:$F$2</c:f>
              <c:numCache>
                <c:formatCode>General</c:formatCode>
                <c:ptCount val="5"/>
                <c:pt idx="0">
                  <c:v>2</c:v>
                </c:pt>
                <c:pt idx="1">
                  <c:v>1</c:v>
                </c:pt>
                <c:pt idx="2">
                  <c:v>1</c:v>
                </c:pt>
                <c:pt idx="3">
                  <c:v>-1</c:v>
                </c:pt>
                <c:pt idx="4">
                  <c:v>-3</c:v>
                </c:pt>
              </c:numCache>
            </c:numRef>
          </c:val>
          <c:extLst>
            <c:ext xmlns:c16="http://schemas.microsoft.com/office/drawing/2014/chart" uri="{C3380CC4-5D6E-409C-BE32-E72D297353CC}">
              <c16:uniqueId val="{00000000-42ED-0D44-A03C-CD8AD3CF7580}"/>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Sheet1!$B$3:$F$3</c:f>
              <c:numCache>
                <c:formatCode>General</c:formatCode>
                <c:ptCount val="5"/>
                <c:pt idx="0">
                  <c:v>3</c:v>
                </c:pt>
                <c:pt idx="1">
                  <c:v>3</c:v>
                </c:pt>
                <c:pt idx="2">
                  <c:v>2</c:v>
                </c:pt>
                <c:pt idx="3">
                  <c:v>3</c:v>
                </c:pt>
                <c:pt idx="4">
                  <c:v>1</c:v>
                </c:pt>
              </c:numCache>
            </c:numRef>
          </c:val>
          <c:extLst>
            <c:ext xmlns:c16="http://schemas.microsoft.com/office/drawing/2014/chart" uri="{C3380CC4-5D6E-409C-BE32-E72D297353CC}">
              <c16:uniqueId val="{00000001-42ED-0D44-A03C-CD8AD3CF7580}"/>
            </c:ext>
          </c:extLst>
        </c:ser>
        <c:dLbls>
          <c:showLegendKey val="0"/>
          <c:showVal val="0"/>
          <c:showCatName val="0"/>
          <c:showSerName val="0"/>
          <c:showPercent val="0"/>
          <c:showBubbleSize val="0"/>
        </c:dLbls>
        <c:gapWidth val="40"/>
        <c:overlap val="-10"/>
        <c:axId val="2094734552"/>
        <c:axId val="2094734553"/>
      </c:barChart>
      <c:catAx>
        <c:axId val="2094734552"/>
        <c:scaling>
          <c:orientation val="maxMin"/>
        </c:scaling>
        <c:delete val="0"/>
        <c:axPos val="l"/>
        <c:numFmt formatCode="General" sourceLinked="0"/>
        <c:majorTickMark val="none"/>
        <c:minorTickMark val="none"/>
        <c:tickLblPos val="low"/>
        <c:spPr>
          <a:ln w="9525" cap="flat">
            <a:solidFill>
              <a:srgbClr val="D5D5D5"/>
            </a:solidFill>
            <a:prstDash val="solid"/>
            <a:miter lim="400000"/>
          </a:ln>
        </c:spPr>
        <c:txPr>
          <a:bodyPr rot="0" vert="horz" anchor="ctr" anchorCtr="1"/>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3"/>
          <c:min val="-3"/>
        </c:scaling>
        <c:delete val="0"/>
        <c:axPos val="t"/>
        <c:majorGridlines>
          <c:spPr>
            <a:ln w="6350" cap="flat">
              <a:solidFill>
                <a:srgbClr val="B8B8B8"/>
              </a:solidFill>
              <a:prstDash val="solid"/>
              <a:miter lim="400000"/>
            </a:ln>
          </c:spPr>
        </c:majorGridlines>
        <c:numFmt formatCode="General" sourceLinked="0"/>
        <c:majorTickMark val="none"/>
        <c:minorTickMark val="none"/>
        <c:tickLblPos val="high"/>
        <c:spPr>
          <a:ln w="9525" cap="flat">
            <a:noFill/>
            <a:prstDash val="solid"/>
            <a:miter lim="400000"/>
          </a:ln>
        </c:spPr>
        <c:txPr>
          <a:bodyPr rot="0"/>
          <a:lstStyle/>
          <a:p>
            <a:pPr>
              <a:defRPr sz="1600" b="0" i="0" u="none" strike="noStrike">
                <a:solidFill>
                  <a:srgbClr val="FFFFFF"/>
                </a:solidFill>
                <a:latin typeface="Helvetica Neue Light"/>
              </a:defRPr>
            </a:pPr>
            <a:endParaRPr lang="en-US"/>
          </a:p>
        </c:txPr>
        <c:crossAx val="2094734552"/>
        <c:crosses val="autoZero"/>
        <c:crossBetween val="between"/>
        <c:majorUnit val="1"/>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5267200000000001E-2"/>
          <c:y val="4.9346300000000003E-2"/>
          <c:w val="0.90973300000000001"/>
          <c:h val="0.86787099999999995"/>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Sheet1!$B$2:$F$2</c:f>
              <c:numCache>
                <c:formatCode>General</c:formatCode>
                <c:ptCount val="5"/>
                <c:pt idx="0">
                  <c:v>120</c:v>
                </c:pt>
                <c:pt idx="1">
                  <c:v>135</c:v>
                </c:pt>
                <c:pt idx="2">
                  <c:v>100</c:v>
                </c:pt>
                <c:pt idx="3">
                  <c:v>180</c:v>
                </c:pt>
                <c:pt idx="4">
                  <c:v>90</c:v>
                </c:pt>
              </c:numCache>
            </c:numRef>
          </c:val>
          <c:extLst>
            <c:ext xmlns:c16="http://schemas.microsoft.com/office/drawing/2014/chart" uri="{C3380CC4-5D6E-409C-BE32-E72D297353CC}">
              <c16:uniqueId val="{00000000-E867-EC49-8030-CDF71D27DB20}"/>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Sheet1!$B$3:$F$3</c:f>
              <c:numCache>
                <c:formatCode>General</c:formatCode>
                <c:ptCount val="5"/>
                <c:pt idx="0">
                  <c:v>80</c:v>
                </c:pt>
                <c:pt idx="1">
                  <c:v>90</c:v>
                </c:pt>
                <c:pt idx="2">
                  <c:v>65</c:v>
                </c:pt>
                <c:pt idx="3">
                  <c:v>110</c:v>
                </c:pt>
                <c:pt idx="4">
                  <c:v>80</c:v>
                </c:pt>
              </c:numCache>
            </c:numRef>
          </c:val>
          <c:extLst>
            <c:ext xmlns:c16="http://schemas.microsoft.com/office/drawing/2014/chart" uri="{C3380CC4-5D6E-409C-BE32-E72D297353CC}">
              <c16:uniqueId val="{00000001-E867-EC49-8030-CDF71D27DB20}"/>
            </c:ext>
          </c:extLst>
        </c:ser>
        <c:dLbls>
          <c:showLegendKey val="0"/>
          <c:showVal val="0"/>
          <c:showCatName val="0"/>
          <c:showSerName val="0"/>
          <c:showPercent val="0"/>
          <c:showBubbleSize val="0"/>
        </c:dLbls>
        <c:gapWidth val="40"/>
        <c:overlap val="-10"/>
        <c:axId val="2094734552"/>
        <c:axId val="2094734553"/>
      </c:barChart>
      <c:catAx>
        <c:axId val="2094734552"/>
        <c:scaling>
          <c:orientation val="minMax"/>
        </c:scaling>
        <c:delete val="0"/>
        <c:axPos val="b"/>
        <c:numFmt formatCode="General" sourceLinked="0"/>
        <c:majorTickMark val="none"/>
        <c:minorTickMark val="none"/>
        <c:tickLblPos val="low"/>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in val="0"/>
        </c:scaling>
        <c:delete val="0"/>
        <c:axPos val="l"/>
        <c:majorGridlines>
          <c:spPr>
            <a:ln w="6350" cap="flat">
              <a:solidFill>
                <a:srgbClr val="B8B8B8"/>
              </a:solidFill>
              <a:prstDash val="solid"/>
              <a:miter lim="400000"/>
            </a:ln>
          </c:spPr>
        </c:majorGridlines>
        <c:minorGridlines>
          <c:spPr>
            <a:ln w="9525" cap="flat">
              <a:solidFill>
                <a:srgbClr val="D5D5D5"/>
              </a:solidFill>
              <a:custDash>
                <a:ds d="100000" sp="200000"/>
              </a:custDash>
              <a:miter lim="400000"/>
            </a:ln>
          </c:spPr>
        </c:minorGridlines>
        <c:numFmt formatCode="General&quot; sec&quot;" sourceLinked="0"/>
        <c:majorTickMark val="none"/>
        <c:minorTickMark val="none"/>
        <c:tickLblPos val="nextTo"/>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45"/>
        <c:minorUnit val="22.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doughnutChart>
        <c:varyColors val="0"/>
        <c:ser>
          <c:idx val="0"/>
          <c:order val="0"/>
          <c:tx>
            <c:strRef>
              <c:f>Sheet1!$A$2</c:f>
              <c:strCache>
                <c:ptCount val="1"/>
                <c:pt idx="0">
                  <c:v>Region 1</c:v>
                </c:pt>
              </c:strCache>
            </c:strRef>
          </c:tx>
          <c:spPr>
            <a:solidFill>
              <a:srgbClr val="B9B9B9"/>
            </a:solidFill>
            <a:ln w="12700" cap="flat">
              <a:noFill/>
              <a:miter lim="400000"/>
            </a:ln>
            <a:effectLst/>
          </c:spPr>
          <c:dPt>
            <c:idx val="0"/>
            <c:bubble3D val="0"/>
            <c:extLst>
              <c:ext xmlns:c16="http://schemas.microsoft.com/office/drawing/2014/chart" uri="{C3380CC4-5D6E-409C-BE32-E72D297353CC}">
                <c16:uniqueId val="{00000001-6C3A-BA49-8DD0-4BE42D8D2322}"/>
              </c:ext>
            </c:extLst>
          </c:dPt>
          <c:dPt>
            <c:idx val="1"/>
            <c:bubble3D val="0"/>
            <c:spPr>
              <a:solidFill>
                <a:srgbClr val="6DBAE6"/>
              </a:solidFill>
              <a:ln w="12700" cap="flat">
                <a:noFill/>
                <a:miter lim="400000"/>
              </a:ln>
              <a:effectLst/>
            </c:spPr>
            <c:extLst>
              <c:ext xmlns:c16="http://schemas.microsoft.com/office/drawing/2014/chart" uri="{C3380CC4-5D6E-409C-BE32-E72D297353CC}">
                <c16:uniqueId val="{00000003-6C3A-BA49-8DD0-4BE42D8D2322}"/>
              </c:ext>
            </c:extLst>
          </c:dPt>
          <c:cat>
            <c:strRef>
              <c:f>Sheet1!$B$1:$C$1</c:f>
              <c:strCache>
                <c:ptCount val="2"/>
                <c:pt idx="0">
                  <c:v>Failure</c:v>
                </c:pt>
                <c:pt idx="1">
                  <c:v>Success</c:v>
                </c:pt>
              </c:strCache>
            </c:strRef>
          </c:cat>
          <c:val>
            <c:numRef>
              <c:f>Sheet1!$B$2:$C$2</c:f>
              <c:numCache>
                <c:formatCode>General</c:formatCode>
                <c:ptCount val="2"/>
                <c:pt idx="0">
                  <c:v>20</c:v>
                </c:pt>
                <c:pt idx="1">
                  <c:v>80</c:v>
                </c:pt>
              </c:numCache>
            </c:numRef>
          </c:val>
          <c:extLst>
            <c:ext xmlns:c16="http://schemas.microsoft.com/office/drawing/2014/chart" uri="{C3380CC4-5D6E-409C-BE32-E72D297353CC}">
              <c16:uniqueId val="{00000004-6C3A-BA49-8DD0-4BE42D8D2322}"/>
            </c:ext>
          </c:extLst>
        </c:ser>
        <c:dLbls>
          <c:showLegendKey val="0"/>
          <c:showVal val="0"/>
          <c:showCatName val="0"/>
          <c:showSerName val="0"/>
          <c:showPercent val="0"/>
          <c:showBubbleSize val="0"/>
          <c:showLeaderLines val="1"/>
        </c:dLbls>
        <c:firstSliceAng val="287"/>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doughnutChart>
        <c:varyColors val="0"/>
        <c:ser>
          <c:idx val="0"/>
          <c:order val="0"/>
          <c:tx>
            <c:strRef>
              <c:f>Sheet1!$A$2</c:f>
              <c:strCache>
                <c:ptCount val="1"/>
                <c:pt idx="0">
                  <c:v>Region 1</c:v>
                </c:pt>
              </c:strCache>
            </c:strRef>
          </c:tx>
          <c:spPr>
            <a:solidFill>
              <a:srgbClr val="B9B9B9"/>
            </a:solidFill>
            <a:ln w="12700" cap="flat">
              <a:noFill/>
              <a:miter lim="400000"/>
            </a:ln>
            <a:effectLst/>
          </c:spPr>
          <c:dPt>
            <c:idx val="0"/>
            <c:bubble3D val="0"/>
            <c:extLst>
              <c:ext xmlns:c16="http://schemas.microsoft.com/office/drawing/2014/chart" uri="{C3380CC4-5D6E-409C-BE32-E72D297353CC}">
                <c16:uniqueId val="{00000001-DB70-EE4F-BD31-0E560526BBEB}"/>
              </c:ext>
            </c:extLst>
          </c:dPt>
          <c:dPt>
            <c:idx val="1"/>
            <c:bubble3D val="0"/>
            <c:spPr>
              <a:solidFill>
                <a:srgbClr val="22294A"/>
              </a:solidFill>
              <a:ln w="12700" cap="flat">
                <a:noFill/>
                <a:miter lim="400000"/>
              </a:ln>
              <a:effectLst/>
            </c:spPr>
            <c:extLst>
              <c:ext xmlns:c16="http://schemas.microsoft.com/office/drawing/2014/chart" uri="{C3380CC4-5D6E-409C-BE32-E72D297353CC}">
                <c16:uniqueId val="{00000003-DB70-EE4F-BD31-0E560526BBEB}"/>
              </c:ext>
            </c:extLst>
          </c:dPt>
          <c:cat>
            <c:strRef>
              <c:f>Sheet1!$B$1:$C$1</c:f>
              <c:strCache>
                <c:ptCount val="2"/>
                <c:pt idx="0">
                  <c:v>Failure</c:v>
                </c:pt>
                <c:pt idx="1">
                  <c:v>Success</c:v>
                </c:pt>
              </c:strCache>
            </c:strRef>
          </c:cat>
          <c:val>
            <c:numRef>
              <c:f>Sheet1!$B$2:$C$2</c:f>
              <c:numCache>
                <c:formatCode>General</c:formatCode>
                <c:ptCount val="2"/>
                <c:pt idx="0">
                  <c:v>59</c:v>
                </c:pt>
                <c:pt idx="1">
                  <c:v>41</c:v>
                </c:pt>
              </c:numCache>
            </c:numRef>
          </c:val>
          <c:extLst>
            <c:ext xmlns:c16="http://schemas.microsoft.com/office/drawing/2014/chart" uri="{C3380CC4-5D6E-409C-BE32-E72D297353CC}">
              <c16:uniqueId val="{00000004-DB70-EE4F-BD31-0E560526BBEB}"/>
            </c:ext>
          </c:extLst>
        </c:ser>
        <c:dLbls>
          <c:showLegendKey val="0"/>
          <c:showVal val="0"/>
          <c:showCatName val="0"/>
          <c:showSerName val="0"/>
          <c:showPercent val="0"/>
          <c:showBubbleSize val="0"/>
          <c:showLeaderLines val="1"/>
        </c:dLbls>
        <c:firstSliceAng val="146"/>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doughnutChart>
        <c:varyColors val="0"/>
        <c:ser>
          <c:idx val="0"/>
          <c:order val="0"/>
          <c:tx>
            <c:strRef>
              <c:f>Sheet1!$A$2</c:f>
              <c:strCache>
                <c:ptCount val="1"/>
                <c:pt idx="0">
                  <c:v>Region 1</c:v>
                </c:pt>
              </c:strCache>
            </c:strRef>
          </c:tx>
          <c:spPr>
            <a:solidFill>
              <a:srgbClr val="B9B9B9"/>
            </a:solidFill>
            <a:ln w="12700" cap="flat">
              <a:noFill/>
              <a:miter lim="400000"/>
            </a:ln>
            <a:effectLst/>
          </c:spPr>
          <c:dPt>
            <c:idx val="0"/>
            <c:bubble3D val="0"/>
            <c:extLst>
              <c:ext xmlns:c16="http://schemas.microsoft.com/office/drawing/2014/chart" uri="{C3380CC4-5D6E-409C-BE32-E72D297353CC}">
                <c16:uniqueId val="{00000001-F4CA-D141-BE05-C59E2698F455}"/>
              </c:ext>
            </c:extLst>
          </c:dPt>
          <c:dPt>
            <c:idx val="1"/>
            <c:bubble3D val="0"/>
            <c:spPr>
              <a:solidFill>
                <a:srgbClr val="22294A"/>
              </a:solidFill>
              <a:ln w="12700" cap="flat">
                <a:noFill/>
                <a:miter lim="400000"/>
              </a:ln>
              <a:effectLst/>
            </c:spPr>
            <c:extLst>
              <c:ext xmlns:c16="http://schemas.microsoft.com/office/drawing/2014/chart" uri="{C3380CC4-5D6E-409C-BE32-E72D297353CC}">
                <c16:uniqueId val="{00000003-F4CA-D141-BE05-C59E2698F455}"/>
              </c:ext>
            </c:extLst>
          </c:dPt>
          <c:cat>
            <c:strRef>
              <c:f>Sheet1!$B$1:$C$1</c:f>
              <c:strCache>
                <c:ptCount val="2"/>
                <c:pt idx="0">
                  <c:v>Failure</c:v>
                </c:pt>
                <c:pt idx="1">
                  <c:v>Success</c:v>
                </c:pt>
              </c:strCache>
            </c:strRef>
          </c:cat>
          <c:val>
            <c:numRef>
              <c:f>Sheet1!$B$2:$C$2</c:f>
              <c:numCache>
                <c:formatCode>General</c:formatCode>
                <c:ptCount val="2"/>
                <c:pt idx="0">
                  <c:v>41</c:v>
                </c:pt>
                <c:pt idx="1">
                  <c:v>59</c:v>
                </c:pt>
              </c:numCache>
            </c:numRef>
          </c:val>
          <c:extLst>
            <c:ext xmlns:c16="http://schemas.microsoft.com/office/drawing/2014/chart" uri="{C3380CC4-5D6E-409C-BE32-E72D297353CC}">
              <c16:uniqueId val="{00000004-F4CA-D141-BE05-C59E2698F455}"/>
            </c:ext>
          </c:extLst>
        </c:ser>
        <c:dLbls>
          <c:showLegendKey val="0"/>
          <c:showVal val="0"/>
          <c:showCatName val="0"/>
          <c:showSerName val="0"/>
          <c:showPercent val="0"/>
          <c:showBubbleSize val="0"/>
          <c:showLeaderLines val="1"/>
        </c:dLbls>
        <c:firstSliceAng val="212"/>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doughnutChart>
        <c:varyColors val="0"/>
        <c:ser>
          <c:idx val="0"/>
          <c:order val="0"/>
          <c:tx>
            <c:strRef>
              <c:f>Sheet1!$A$2</c:f>
              <c:strCache>
                <c:ptCount val="1"/>
                <c:pt idx="0">
                  <c:v>Region 1</c:v>
                </c:pt>
              </c:strCache>
            </c:strRef>
          </c:tx>
          <c:spPr>
            <a:solidFill>
              <a:srgbClr val="B9B9B9"/>
            </a:solidFill>
            <a:ln w="12700" cap="flat">
              <a:noFill/>
              <a:miter lim="400000"/>
            </a:ln>
            <a:effectLst/>
          </c:spPr>
          <c:dPt>
            <c:idx val="0"/>
            <c:bubble3D val="0"/>
            <c:extLst>
              <c:ext xmlns:c16="http://schemas.microsoft.com/office/drawing/2014/chart" uri="{C3380CC4-5D6E-409C-BE32-E72D297353CC}">
                <c16:uniqueId val="{00000001-D2F9-D048-93F1-C0A54C42D8E5}"/>
              </c:ext>
            </c:extLst>
          </c:dPt>
          <c:dPt>
            <c:idx val="1"/>
            <c:bubble3D val="0"/>
            <c:spPr>
              <a:solidFill>
                <a:srgbClr val="22294A"/>
              </a:solidFill>
              <a:ln w="12700" cap="flat">
                <a:noFill/>
                <a:miter lim="400000"/>
              </a:ln>
              <a:effectLst/>
            </c:spPr>
            <c:extLst>
              <c:ext xmlns:c16="http://schemas.microsoft.com/office/drawing/2014/chart" uri="{C3380CC4-5D6E-409C-BE32-E72D297353CC}">
                <c16:uniqueId val="{00000003-D2F9-D048-93F1-C0A54C42D8E5}"/>
              </c:ext>
            </c:extLst>
          </c:dPt>
          <c:cat>
            <c:strRef>
              <c:f>Sheet1!$B$1:$C$1</c:f>
              <c:strCache>
                <c:ptCount val="2"/>
                <c:pt idx="0">
                  <c:v>Failure</c:v>
                </c:pt>
                <c:pt idx="1">
                  <c:v>Success</c:v>
                </c:pt>
              </c:strCache>
            </c:strRef>
          </c:cat>
          <c:val>
            <c:numRef>
              <c:f>Sheet1!$B$2:$C$2</c:f>
              <c:numCache>
                <c:formatCode>General</c:formatCode>
                <c:ptCount val="2"/>
                <c:pt idx="0">
                  <c:v>50</c:v>
                </c:pt>
                <c:pt idx="1">
                  <c:v>50</c:v>
                </c:pt>
              </c:numCache>
            </c:numRef>
          </c:val>
          <c:extLst>
            <c:ext xmlns:c16="http://schemas.microsoft.com/office/drawing/2014/chart" uri="{C3380CC4-5D6E-409C-BE32-E72D297353CC}">
              <c16:uniqueId val="{00000004-D2F9-D048-93F1-C0A54C42D8E5}"/>
            </c:ext>
          </c:extLst>
        </c:ser>
        <c:dLbls>
          <c:showLegendKey val="0"/>
          <c:showVal val="0"/>
          <c:showCatName val="0"/>
          <c:showSerName val="0"/>
          <c:showPercent val="0"/>
          <c:showBubbleSize val="0"/>
          <c:showLeaderLines val="1"/>
        </c:dLbls>
        <c:firstSliceAng val="180"/>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doughnutChart>
        <c:varyColors val="0"/>
        <c:ser>
          <c:idx val="0"/>
          <c:order val="0"/>
          <c:tx>
            <c:strRef>
              <c:f>Sheet1!$A$2</c:f>
              <c:strCache>
                <c:ptCount val="1"/>
                <c:pt idx="0">
                  <c:v>Region 1</c:v>
                </c:pt>
              </c:strCache>
            </c:strRef>
          </c:tx>
          <c:spPr>
            <a:solidFill>
              <a:srgbClr val="B9B9B9"/>
            </a:solidFill>
            <a:ln w="12700" cap="flat">
              <a:noFill/>
              <a:miter lim="400000"/>
            </a:ln>
            <a:effectLst/>
          </c:spPr>
          <c:dPt>
            <c:idx val="0"/>
            <c:bubble3D val="0"/>
            <c:extLst>
              <c:ext xmlns:c16="http://schemas.microsoft.com/office/drawing/2014/chart" uri="{C3380CC4-5D6E-409C-BE32-E72D297353CC}">
                <c16:uniqueId val="{00000001-B9DA-3843-9C14-48167B381D88}"/>
              </c:ext>
            </c:extLst>
          </c:dPt>
          <c:dPt>
            <c:idx val="1"/>
            <c:bubble3D val="0"/>
            <c:spPr>
              <a:solidFill>
                <a:srgbClr val="6DBAE6"/>
              </a:solidFill>
              <a:ln w="12700" cap="flat">
                <a:noFill/>
                <a:miter lim="400000"/>
              </a:ln>
              <a:effectLst/>
            </c:spPr>
            <c:extLst>
              <c:ext xmlns:c16="http://schemas.microsoft.com/office/drawing/2014/chart" uri="{C3380CC4-5D6E-409C-BE32-E72D297353CC}">
                <c16:uniqueId val="{00000003-B9DA-3843-9C14-48167B381D88}"/>
              </c:ext>
            </c:extLst>
          </c:dPt>
          <c:cat>
            <c:strRef>
              <c:f>Sheet1!$B$1:$C$1</c:f>
              <c:strCache>
                <c:ptCount val="2"/>
                <c:pt idx="0">
                  <c:v>Failure</c:v>
                </c:pt>
                <c:pt idx="1">
                  <c:v>Success</c:v>
                </c:pt>
              </c:strCache>
            </c:strRef>
          </c:cat>
          <c:val>
            <c:numRef>
              <c:f>Sheet1!$B$2:$C$2</c:f>
              <c:numCache>
                <c:formatCode>General</c:formatCode>
                <c:ptCount val="2"/>
                <c:pt idx="0">
                  <c:v>20</c:v>
                </c:pt>
                <c:pt idx="1">
                  <c:v>80</c:v>
                </c:pt>
              </c:numCache>
            </c:numRef>
          </c:val>
          <c:extLst>
            <c:ext xmlns:c16="http://schemas.microsoft.com/office/drawing/2014/chart" uri="{C3380CC4-5D6E-409C-BE32-E72D297353CC}">
              <c16:uniqueId val="{00000004-B9DA-3843-9C14-48167B381D88}"/>
            </c:ext>
          </c:extLst>
        </c:ser>
        <c:dLbls>
          <c:showLegendKey val="0"/>
          <c:showVal val="0"/>
          <c:showCatName val="0"/>
          <c:showSerName val="0"/>
          <c:showPercent val="0"/>
          <c:showBubbleSize val="0"/>
          <c:showLeaderLines val="1"/>
        </c:dLbls>
        <c:firstSliceAng val="287"/>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doughnutChart>
        <c:varyColors val="0"/>
        <c:ser>
          <c:idx val="0"/>
          <c:order val="0"/>
          <c:tx>
            <c:strRef>
              <c:f>Sheet1!$A$2</c:f>
              <c:strCache>
                <c:ptCount val="1"/>
                <c:pt idx="0">
                  <c:v>Region 1</c:v>
                </c:pt>
              </c:strCache>
            </c:strRef>
          </c:tx>
          <c:spPr>
            <a:solidFill>
              <a:srgbClr val="B9B9B9"/>
            </a:solidFill>
            <a:ln w="12700" cap="flat">
              <a:noFill/>
              <a:miter lim="400000"/>
            </a:ln>
            <a:effectLst/>
          </c:spPr>
          <c:dPt>
            <c:idx val="0"/>
            <c:bubble3D val="0"/>
            <c:extLst>
              <c:ext xmlns:c16="http://schemas.microsoft.com/office/drawing/2014/chart" uri="{C3380CC4-5D6E-409C-BE32-E72D297353CC}">
                <c16:uniqueId val="{00000001-6ACF-EB4D-802F-C29B4CCEF8BC}"/>
              </c:ext>
            </c:extLst>
          </c:dPt>
          <c:dPt>
            <c:idx val="1"/>
            <c:bubble3D val="0"/>
            <c:spPr>
              <a:solidFill>
                <a:srgbClr val="6DBAE6"/>
              </a:solidFill>
              <a:ln w="12700" cap="flat">
                <a:noFill/>
                <a:miter lim="400000"/>
              </a:ln>
              <a:effectLst/>
            </c:spPr>
            <c:extLst>
              <c:ext xmlns:c16="http://schemas.microsoft.com/office/drawing/2014/chart" uri="{C3380CC4-5D6E-409C-BE32-E72D297353CC}">
                <c16:uniqueId val="{00000003-6ACF-EB4D-802F-C29B4CCEF8BC}"/>
              </c:ext>
            </c:extLst>
          </c:dPt>
          <c:cat>
            <c:strRef>
              <c:f>Sheet1!$B$1:$C$1</c:f>
              <c:strCache>
                <c:ptCount val="2"/>
                <c:pt idx="0">
                  <c:v>Failure</c:v>
                </c:pt>
                <c:pt idx="1">
                  <c:v>Success</c:v>
                </c:pt>
              </c:strCache>
            </c:strRef>
          </c:cat>
          <c:val>
            <c:numRef>
              <c:f>Sheet1!$B$2:$C$2</c:f>
              <c:numCache>
                <c:formatCode>General</c:formatCode>
                <c:ptCount val="2"/>
                <c:pt idx="0">
                  <c:v>50</c:v>
                </c:pt>
                <c:pt idx="1">
                  <c:v>50</c:v>
                </c:pt>
              </c:numCache>
            </c:numRef>
          </c:val>
          <c:extLst>
            <c:ext xmlns:c16="http://schemas.microsoft.com/office/drawing/2014/chart" uri="{C3380CC4-5D6E-409C-BE32-E72D297353CC}">
              <c16:uniqueId val="{00000004-6ACF-EB4D-802F-C29B4CCEF8BC}"/>
            </c:ext>
          </c:extLst>
        </c:ser>
        <c:dLbls>
          <c:showLegendKey val="0"/>
          <c:showVal val="0"/>
          <c:showCatName val="0"/>
          <c:showSerName val="0"/>
          <c:showPercent val="0"/>
          <c:showBubbleSize val="0"/>
          <c:showLeaderLines val="1"/>
        </c:dLbls>
        <c:firstSliceAng val="180"/>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9050800000000004E-2"/>
          <c:y val="5.0490899999999998E-2"/>
          <c:w val="0.91594900000000001"/>
          <c:h val="0.865097"/>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Sheet1!$B$1:$B$1</c:f>
              <c:strCache>
                <c:ptCount val="1"/>
                <c:pt idx="0">
                  <c:v>Task 3</c:v>
                </c:pt>
              </c:strCache>
            </c:strRef>
          </c:cat>
          <c:val>
            <c:numRef>
              <c:f>Sheet1!$B$2:$B$2</c:f>
              <c:numCache>
                <c:formatCode>General</c:formatCode>
                <c:ptCount val="1"/>
                <c:pt idx="0">
                  <c:v>4</c:v>
                </c:pt>
              </c:numCache>
            </c:numRef>
          </c:val>
          <c:extLst>
            <c:ext xmlns:c16="http://schemas.microsoft.com/office/drawing/2014/chart" uri="{C3380CC4-5D6E-409C-BE32-E72D297353CC}">
              <c16:uniqueId val="{00000000-A8A9-6443-85EB-D5ACE2F3171C}"/>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Sheet1!$B$1:$B$1</c:f>
              <c:strCache>
                <c:ptCount val="1"/>
                <c:pt idx="0">
                  <c:v>Task 3</c:v>
                </c:pt>
              </c:strCache>
            </c:strRef>
          </c:cat>
          <c:val>
            <c:numRef>
              <c:f>Sheet1!$B$3:$B$3</c:f>
              <c:numCache>
                <c:formatCode>General</c:formatCode>
                <c:ptCount val="1"/>
                <c:pt idx="0">
                  <c:v>6</c:v>
                </c:pt>
              </c:numCache>
            </c:numRef>
          </c:val>
          <c:extLst>
            <c:ext xmlns:c16="http://schemas.microsoft.com/office/drawing/2014/chart" uri="{C3380CC4-5D6E-409C-BE32-E72D297353CC}">
              <c16:uniqueId val="{00000001-A8A9-6443-85EB-D5ACE2F3171C}"/>
            </c:ext>
          </c:extLst>
        </c:ser>
        <c:dLbls>
          <c:showLegendKey val="0"/>
          <c:showVal val="0"/>
          <c:showCatName val="0"/>
          <c:showSerName val="0"/>
          <c:showPercent val="0"/>
          <c:showBubbleSize val="0"/>
        </c:dLbls>
        <c:gapWidth val="140"/>
        <c:overlap val="-10"/>
        <c:axId val="2094734552"/>
        <c:axId val="2094734553"/>
      </c:barChart>
      <c:catAx>
        <c:axId val="2094734552"/>
        <c:scaling>
          <c:orientation val="minMax"/>
        </c:scaling>
        <c:delete val="0"/>
        <c:axPos val="b"/>
        <c:numFmt formatCode="General" sourceLinked="0"/>
        <c:majorTickMark val="none"/>
        <c:minorTickMark val="none"/>
        <c:tickLblPos val="low"/>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ax val="8"/>
          <c:min val="0"/>
        </c:scaling>
        <c:delete val="0"/>
        <c:axPos val="l"/>
        <c:majorGridlines>
          <c:spPr>
            <a:ln w="6350" cap="flat">
              <a:solidFill>
                <a:srgbClr val="B8B8B8"/>
              </a:solidFill>
              <a:prstDash val="solid"/>
              <a:miter lim="400000"/>
            </a:ln>
          </c:spPr>
        </c:majorGridlines>
        <c:numFmt formatCode="General&quot; users&quot;" sourceLinked="0"/>
        <c:majorTickMark val="none"/>
        <c:minorTickMark val="none"/>
        <c:tickLblPos val="nextTo"/>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03F8-C341-868F-B081A335A81A}"/>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03F8-C341-868F-B081A335A81A}"/>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03F8-C341-868F-B081A335A81A}"/>
              </c:ext>
            </c:extLst>
          </c:dPt>
          <c:dLbls>
            <c:dLbl>
              <c:idx val="0"/>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03F8-C341-868F-B081A335A81A}"/>
                </c:ext>
              </c:extLst>
            </c:dLbl>
            <c:dLbl>
              <c:idx val="1"/>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03F8-C341-868F-B081A335A81A}"/>
                </c:ext>
              </c:extLst>
            </c:dLbl>
            <c:dLbl>
              <c:idx val="2"/>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03F8-C341-868F-B081A335A81A}"/>
                </c:ext>
              </c:extLst>
            </c:dLbl>
            <c:numFmt formatCode="#,##0%" sourceLinked="0"/>
            <c:spPr>
              <a:noFill/>
              <a:ln>
                <a:noFill/>
              </a:ln>
              <a:effectLst/>
            </c:spPr>
            <c:txPr>
              <a:bodyPr/>
              <a:lstStyle/>
              <a:p>
                <a:pPr>
                  <a:defRPr sz="2000" b="1">
                    <a:solidFill>
                      <a:schemeClr val="bg1"/>
                    </a:solidFill>
                  </a:defRPr>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03F8-C341-868F-B081A335A81A}"/>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title>
      <c:tx>
        <c:rich>
          <a:bodyPr rot="0"/>
          <a:lstStyle/>
          <a:p>
            <a:pPr>
              <a:defRPr sz="2000" b="0" i="0" u="none" strike="noStrike">
                <a:solidFill>
                  <a:srgbClr val="000000"/>
                </a:solidFill>
                <a:latin typeface="Arial" panose="020B0604020202020204" pitchFamily="34" charset="0"/>
                <a:cs typeface="Arial" panose="020B0604020202020204" pitchFamily="34" charset="0"/>
              </a:defRPr>
            </a:pPr>
            <a:r>
              <a:rPr lang="en-CA" sz="2000" b="0" i="0" u="none" strike="noStrike" dirty="0">
                <a:solidFill>
                  <a:srgbClr val="000000"/>
                </a:solidFill>
                <a:latin typeface="Arial" panose="020B0604020202020204" pitchFamily="34" charset="0"/>
                <a:cs typeface="Arial" panose="020B0604020202020204" pitchFamily="34" charset="0"/>
              </a:rPr>
              <a:t>COV-19 Campaign </a:t>
            </a:r>
          </a:p>
          <a:p>
            <a:pPr>
              <a:defRPr sz="2000" b="0" i="0" u="none" strike="noStrike">
                <a:solidFill>
                  <a:srgbClr val="000000"/>
                </a:solidFill>
                <a:latin typeface="Arial" panose="020B0604020202020204" pitchFamily="34" charset="0"/>
                <a:cs typeface="Arial" panose="020B0604020202020204" pitchFamily="34" charset="0"/>
              </a:defRPr>
            </a:pPr>
            <a:r>
              <a:rPr lang="en-CA" sz="2000" b="0" i="0" u="none" strike="noStrike" dirty="0">
                <a:solidFill>
                  <a:srgbClr val="000000"/>
                </a:solidFill>
                <a:latin typeface="Arial" panose="020B0604020202020204" pitchFamily="34" charset="0"/>
                <a:cs typeface="Arial" panose="020B0604020202020204" pitchFamily="34" charset="0"/>
              </a:rPr>
              <a:t>Validation Test</a:t>
            </a:r>
          </a:p>
        </c:rich>
      </c:tx>
      <c:layout>
        <c:manualLayout>
          <c:xMode val="edge"/>
          <c:yMode val="edge"/>
          <c:x val="0.24025037176006897"/>
          <c:y val="0"/>
          <c:w val="0.345889"/>
          <c:h val="9.5863299999999999E-2"/>
        </c:manualLayout>
      </c:layout>
      <c:overlay val="1"/>
      <c:spPr>
        <a:noFill/>
        <a:effectLst/>
      </c:spPr>
    </c:title>
    <c:autoTitleDeleted val="0"/>
    <c:plotArea>
      <c:layout>
        <c:manualLayout>
          <c:layoutTarget val="inner"/>
          <c:xMode val="edge"/>
          <c:yMode val="edge"/>
          <c:x val="1.5277773600783683E-3"/>
          <c:y val="0.12456605688018448"/>
          <c:w val="0.99"/>
          <c:h val="0.89163700000000001"/>
        </c:manualLayout>
      </c:layout>
      <c:pieChart>
        <c:varyColors val="0"/>
        <c:ser>
          <c:idx val="0"/>
          <c:order val="0"/>
          <c:tx>
            <c:strRef>
              <c:f>Sheet1!$A$2</c:f>
              <c:strCache>
                <c:ptCount val="1"/>
                <c:pt idx="0">
                  <c:v>Region 1</c:v>
                </c:pt>
              </c:strCache>
            </c:strRef>
          </c:tx>
          <c:spPr>
            <a:solidFill>
              <a:srgbClr val="BAB9B9"/>
            </a:solidFill>
            <a:ln w="12700" cap="flat">
              <a:noFill/>
              <a:miter lim="400000"/>
            </a:ln>
            <a:effectLst/>
          </c:spPr>
          <c:explosion val="5"/>
          <c:dPt>
            <c:idx val="0"/>
            <c:bubble3D val="0"/>
            <c:spPr>
              <a:solidFill>
                <a:srgbClr val="ED7E2B"/>
              </a:solidFill>
              <a:ln w="12700" cap="flat">
                <a:noFill/>
                <a:miter lim="400000"/>
              </a:ln>
              <a:effectLst/>
            </c:spPr>
            <c:extLst>
              <c:ext xmlns:c16="http://schemas.microsoft.com/office/drawing/2014/chart" uri="{C3380CC4-5D6E-409C-BE32-E72D297353CC}">
                <c16:uniqueId val="{00000001-449B-A440-89C2-657F029AFBC8}"/>
              </c:ext>
            </c:extLst>
          </c:dPt>
          <c:dPt>
            <c:idx val="1"/>
            <c:bubble3D val="0"/>
            <c:spPr>
              <a:solidFill>
                <a:srgbClr val="22294A"/>
              </a:solidFill>
              <a:ln w="12700" cap="flat">
                <a:noFill/>
                <a:miter lim="400000"/>
              </a:ln>
              <a:effectLst/>
            </c:spPr>
            <c:extLst>
              <c:ext xmlns:c16="http://schemas.microsoft.com/office/drawing/2014/chart" uri="{C3380CC4-5D6E-409C-BE32-E72D297353CC}">
                <c16:uniqueId val="{00000003-449B-A440-89C2-657F029AFBC8}"/>
              </c:ext>
            </c:extLst>
          </c:dPt>
          <c:dLbls>
            <c:dLbl>
              <c:idx val="0"/>
              <c:numFmt formatCode="0%_);\(0%\)" sourceLinked="0"/>
              <c:spPr/>
              <c:txPr>
                <a:bodyPr/>
                <a:lstStyle/>
                <a:p>
                  <a:pPr>
                    <a:defRPr sz="2000" b="1"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449B-A440-89C2-657F029AFBC8}"/>
                </c:ext>
              </c:extLst>
            </c:dLbl>
            <c:dLbl>
              <c:idx val="1"/>
              <c:numFmt formatCode="#,##0%" sourceLinked="0"/>
              <c:spPr/>
              <c:txPr>
                <a:bodyPr/>
                <a:lstStyle/>
                <a:p>
                  <a:pPr>
                    <a:defRPr sz="2000" b="1"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3-449B-A440-89C2-657F029AFBC8}"/>
                </c:ext>
              </c:extLst>
            </c:dLbl>
            <c:numFmt formatCode="0%_);\(0%\)" sourceLinked="0"/>
            <c:spPr>
              <a:noFill/>
              <a:ln>
                <a:noFill/>
              </a:ln>
              <a:effectLst/>
            </c:spPr>
            <c:txPr>
              <a:bodyPr/>
              <a:lstStyle/>
              <a:p>
                <a:pPr>
                  <a:defRPr sz="2000" b="1"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Sheet1!$B$1:$C$1</c:f>
              <c:strCache>
                <c:ptCount val="2"/>
                <c:pt idx="0">
                  <c:v>Failure</c:v>
                </c:pt>
                <c:pt idx="1">
                  <c:v>Success</c:v>
                </c:pt>
              </c:strCache>
            </c:strRef>
          </c:cat>
          <c:val>
            <c:numRef>
              <c:f>Sheet1!$B$2:$C$2</c:f>
              <c:numCache>
                <c:formatCode>General</c:formatCode>
                <c:ptCount val="2"/>
                <c:pt idx="0">
                  <c:v>50</c:v>
                </c:pt>
                <c:pt idx="1">
                  <c:v>50</c:v>
                </c:pt>
              </c:numCache>
            </c:numRef>
          </c:val>
          <c:extLst>
            <c:ext xmlns:c16="http://schemas.microsoft.com/office/drawing/2014/chart" uri="{C3380CC4-5D6E-409C-BE32-E72D297353CC}">
              <c16:uniqueId val="{00000004-449B-A440-89C2-657F029AFBC8}"/>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title>
      <c:tx>
        <c:rich>
          <a:bodyPr rot="0"/>
          <a:lstStyle/>
          <a:p>
            <a:pPr>
              <a:defRPr sz="2000" b="0" i="0" u="none" strike="noStrike">
                <a:solidFill>
                  <a:srgbClr val="000000"/>
                </a:solidFill>
                <a:latin typeface="Arial" panose="020B0604020202020204" pitchFamily="34" charset="0"/>
                <a:cs typeface="Arial" panose="020B0604020202020204" pitchFamily="34" charset="0"/>
              </a:defRPr>
            </a:pPr>
            <a:r>
              <a:rPr lang="en-CA" sz="2000" b="0" i="0" u="none" strike="noStrike" dirty="0">
                <a:solidFill>
                  <a:srgbClr val="000000"/>
                </a:solidFill>
                <a:latin typeface="Arial" panose="020B0604020202020204" pitchFamily="34" charset="0"/>
                <a:cs typeface="Arial" panose="020B0604020202020204" pitchFamily="34" charset="0"/>
              </a:rPr>
              <a:t>Retest</a:t>
            </a:r>
          </a:p>
        </c:rich>
      </c:tx>
      <c:layout>
        <c:manualLayout>
          <c:xMode val="edge"/>
          <c:yMode val="edge"/>
          <c:x val="0.33841700000000002"/>
          <c:y val="0"/>
          <c:w val="0.32316699999999998"/>
          <c:h val="9.5863299999999999E-2"/>
        </c:manualLayout>
      </c:layout>
      <c:overlay val="1"/>
      <c:spPr>
        <a:noFill/>
        <a:effectLst/>
      </c:spPr>
    </c:title>
    <c:autoTitleDeleted val="0"/>
    <c:plotArea>
      <c:layout>
        <c:manualLayout>
          <c:layoutTarget val="inner"/>
          <c:xMode val="edge"/>
          <c:yMode val="edge"/>
          <c:x val="5.0000000000000001E-3"/>
          <c:y val="9.5863299999999999E-2"/>
          <c:w val="0.99"/>
          <c:h val="0.89163700000000001"/>
        </c:manualLayout>
      </c:layout>
      <c:pieChart>
        <c:varyColors val="0"/>
        <c:ser>
          <c:idx val="0"/>
          <c:order val="0"/>
          <c:tx>
            <c:strRef>
              <c:f>Sheet1!$A$2</c:f>
              <c:strCache>
                <c:ptCount val="1"/>
                <c:pt idx="0">
                  <c:v>Region 1</c:v>
                </c:pt>
              </c:strCache>
            </c:strRef>
          </c:tx>
          <c:spPr>
            <a:solidFill>
              <a:srgbClr val="B9B9B9"/>
            </a:solidFill>
            <a:ln w="12700" cap="flat">
              <a:noFill/>
              <a:miter lim="400000"/>
            </a:ln>
            <a:effectLst/>
          </c:spPr>
          <c:explosion val="5"/>
          <c:dPt>
            <c:idx val="0"/>
            <c:bubble3D val="0"/>
            <c:spPr>
              <a:solidFill>
                <a:srgbClr val="ED7E2B"/>
              </a:solidFill>
              <a:ln w="12700" cap="flat">
                <a:noFill/>
                <a:miter lim="400000"/>
              </a:ln>
              <a:effectLst/>
            </c:spPr>
            <c:extLst>
              <c:ext xmlns:c16="http://schemas.microsoft.com/office/drawing/2014/chart" uri="{C3380CC4-5D6E-409C-BE32-E72D297353CC}">
                <c16:uniqueId val="{00000001-4B5D-9542-9787-DD7DB0E2E513}"/>
              </c:ext>
            </c:extLst>
          </c:dPt>
          <c:dPt>
            <c:idx val="1"/>
            <c:bubble3D val="0"/>
            <c:spPr>
              <a:solidFill>
                <a:srgbClr val="6DBAE6"/>
              </a:solidFill>
              <a:ln w="12700" cap="flat">
                <a:noFill/>
                <a:miter lim="400000"/>
              </a:ln>
              <a:effectLst/>
            </c:spPr>
            <c:extLst>
              <c:ext xmlns:c16="http://schemas.microsoft.com/office/drawing/2014/chart" uri="{C3380CC4-5D6E-409C-BE32-E72D297353CC}">
                <c16:uniqueId val="{00000003-4B5D-9542-9787-DD7DB0E2E513}"/>
              </c:ext>
            </c:extLst>
          </c:dPt>
          <c:dLbls>
            <c:dLbl>
              <c:idx val="0"/>
              <c:numFmt formatCode="#,##0%" sourceLinked="0"/>
              <c:spPr/>
              <c:txPr>
                <a:bodyPr/>
                <a:lstStyle/>
                <a:p>
                  <a:pPr>
                    <a:defRPr sz="2000" b="1"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4B5D-9542-9787-DD7DB0E2E513}"/>
                </c:ext>
              </c:extLst>
            </c:dLbl>
            <c:dLbl>
              <c:idx val="1"/>
              <c:numFmt formatCode="#,##0%" sourceLinked="0"/>
              <c:spPr/>
              <c:txPr>
                <a:bodyPr/>
                <a:lstStyle/>
                <a:p>
                  <a:pPr>
                    <a:defRPr sz="2000" b="1"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3-4B5D-9542-9787-DD7DB0E2E513}"/>
                </c:ext>
              </c:extLst>
            </c:dLbl>
            <c:numFmt formatCode="#,##0%" sourceLinked="0"/>
            <c:spPr>
              <a:noFill/>
              <a:ln>
                <a:noFill/>
              </a:ln>
              <a:effectLst/>
            </c:spPr>
            <c:txPr>
              <a:bodyPr/>
              <a:lstStyle/>
              <a:p>
                <a:pPr>
                  <a:defRPr sz="2000" b="0"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Sheet1!$B$1:$C$1</c:f>
              <c:strCache>
                <c:ptCount val="2"/>
                <c:pt idx="0">
                  <c:v>Failure</c:v>
                </c:pt>
                <c:pt idx="1">
                  <c:v>Success</c:v>
                </c:pt>
              </c:strCache>
            </c:strRef>
          </c:cat>
          <c:val>
            <c:numRef>
              <c:f>Sheet1!$B$2:$C$2</c:f>
              <c:numCache>
                <c:formatCode>General</c:formatCode>
                <c:ptCount val="2"/>
                <c:pt idx="0">
                  <c:v>25</c:v>
                </c:pt>
                <c:pt idx="1">
                  <c:v>75</c:v>
                </c:pt>
              </c:numCache>
            </c:numRef>
          </c:val>
          <c:extLst>
            <c:ext xmlns:c16="http://schemas.microsoft.com/office/drawing/2014/chart" uri="{C3380CC4-5D6E-409C-BE32-E72D297353CC}">
              <c16:uniqueId val="{00000004-4B5D-9542-9787-DD7DB0E2E513}"/>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9050800000000004E-2"/>
          <c:y val="5.0490899999999998E-2"/>
          <c:w val="0.91594900000000001"/>
          <c:h val="0.865097"/>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Sheet1!$B$1:$B$1</c:f>
              <c:strCache>
                <c:ptCount val="1"/>
                <c:pt idx="0">
                  <c:v>Task 3</c:v>
                </c:pt>
              </c:strCache>
            </c:strRef>
          </c:cat>
          <c:val>
            <c:numRef>
              <c:f>Sheet1!$B$2:$B$2</c:f>
              <c:numCache>
                <c:formatCode>General</c:formatCode>
                <c:ptCount val="1"/>
                <c:pt idx="0">
                  <c:v>9</c:v>
                </c:pt>
              </c:numCache>
            </c:numRef>
          </c:val>
          <c:extLst>
            <c:ext xmlns:c16="http://schemas.microsoft.com/office/drawing/2014/chart" uri="{C3380CC4-5D6E-409C-BE32-E72D297353CC}">
              <c16:uniqueId val="{00000000-A8A9-6443-85EB-D5ACE2F3171C}"/>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Sheet1!$B$1:$B$1</c:f>
              <c:strCache>
                <c:ptCount val="1"/>
                <c:pt idx="0">
                  <c:v>Task 3</c:v>
                </c:pt>
              </c:strCache>
            </c:strRef>
          </c:cat>
          <c:val>
            <c:numRef>
              <c:f>Sheet1!$B$3:$B$3</c:f>
              <c:numCache>
                <c:formatCode>General</c:formatCode>
                <c:ptCount val="1"/>
                <c:pt idx="0">
                  <c:v>6</c:v>
                </c:pt>
              </c:numCache>
            </c:numRef>
          </c:val>
          <c:extLst>
            <c:ext xmlns:c16="http://schemas.microsoft.com/office/drawing/2014/chart" uri="{C3380CC4-5D6E-409C-BE32-E72D297353CC}">
              <c16:uniqueId val="{00000001-A8A9-6443-85EB-D5ACE2F3171C}"/>
            </c:ext>
          </c:extLst>
        </c:ser>
        <c:dLbls>
          <c:showLegendKey val="0"/>
          <c:showVal val="0"/>
          <c:showCatName val="0"/>
          <c:showSerName val="0"/>
          <c:showPercent val="0"/>
          <c:showBubbleSize val="0"/>
        </c:dLbls>
        <c:gapWidth val="140"/>
        <c:overlap val="-10"/>
        <c:axId val="2094734552"/>
        <c:axId val="2094734553"/>
      </c:barChart>
      <c:catAx>
        <c:axId val="2094734552"/>
        <c:scaling>
          <c:orientation val="minMax"/>
        </c:scaling>
        <c:delete val="0"/>
        <c:axPos val="b"/>
        <c:numFmt formatCode="General" sourceLinked="0"/>
        <c:majorTickMark val="none"/>
        <c:minorTickMark val="none"/>
        <c:tickLblPos val="low"/>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ax val="18"/>
          <c:min val="0"/>
        </c:scaling>
        <c:delete val="0"/>
        <c:axPos val="l"/>
        <c:majorGridlines>
          <c:spPr>
            <a:ln w="6350" cap="flat">
              <a:solidFill>
                <a:srgbClr val="B8B8B8"/>
              </a:solidFill>
              <a:prstDash val="solid"/>
              <a:miter lim="400000"/>
            </a:ln>
          </c:spPr>
        </c:majorGridlines>
        <c:numFmt formatCode="General&quot; users&quot;" sourceLinked="0"/>
        <c:majorTickMark val="none"/>
        <c:minorTickMark val="none"/>
        <c:tickLblPos val="nextTo"/>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title>
      <c:tx>
        <c:rich>
          <a:bodyPr rot="0"/>
          <a:lstStyle/>
          <a:p>
            <a:pPr>
              <a:defRPr sz="2000" b="0" i="0" u="none" strike="noStrike">
                <a:solidFill>
                  <a:srgbClr val="000000"/>
                </a:solidFill>
                <a:latin typeface="Arial" panose="020B0604020202020204" pitchFamily="34" charset="0"/>
                <a:cs typeface="Arial" panose="020B0604020202020204" pitchFamily="34" charset="0"/>
              </a:defRPr>
            </a:pPr>
            <a:r>
              <a:rPr lang="en-CA" sz="2000" b="0" i="0" u="none" strike="noStrike" dirty="0">
                <a:solidFill>
                  <a:srgbClr val="000000"/>
                </a:solidFill>
                <a:latin typeface="Arial" panose="020B0604020202020204" pitchFamily="34" charset="0"/>
                <a:cs typeface="Arial" panose="020B0604020202020204" pitchFamily="34" charset="0"/>
              </a:rPr>
              <a:t>COV-19 Campaign </a:t>
            </a:r>
          </a:p>
          <a:p>
            <a:pPr>
              <a:defRPr sz="2000" b="0" i="0" u="none" strike="noStrike">
                <a:solidFill>
                  <a:srgbClr val="000000"/>
                </a:solidFill>
                <a:latin typeface="Arial" panose="020B0604020202020204" pitchFamily="34" charset="0"/>
                <a:cs typeface="Arial" panose="020B0604020202020204" pitchFamily="34" charset="0"/>
              </a:defRPr>
            </a:pPr>
            <a:r>
              <a:rPr lang="en-CA" sz="2000" b="0" i="0" u="none" strike="noStrike" dirty="0">
                <a:solidFill>
                  <a:srgbClr val="000000"/>
                </a:solidFill>
                <a:latin typeface="Arial" panose="020B0604020202020204" pitchFamily="34" charset="0"/>
                <a:cs typeface="Arial" panose="020B0604020202020204" pitchFamily="34" charset="0"/>
              </a:rPr>
              <a:t>Validation Test</a:t>
            </a:r>
          </a:p>
        </c:rich>
      </c:tx>
      <c:layout>
        <c:manualLayout>
          <c:xMode val="edge"/>
          <c:yMode val="edge"/>
          <c:x val="0.24025037176006897"/>
          <c:y val="0"/>
          <c:w val="0.345889"/>
          <c:h val="9.5863299999999999E-2"/>
        </c:manualLayout>
      </c:layout>
      <c:overlay val="1"/>
      <c:spPr>
        <a:noFill/>
        <a:effectLst/>
      </c:spPr>
    </c:title>
    <c:autoTitleDeleted val="0"/>
    <c:plotArea>
      <c:layout>
        <c:manualLayout>
          <c:layoutTarget val="inner"/>
          <c:xMode val="edge"/>
          <c:yMode val="edge"/>
          <c:x val="1.5277773600783683E-3"/>
          <c:y val="0.12456605688018448"/>
          <c:w val="0.99"/>
          <c:h val="0.89163700000000001"/>
        </c:manualLayout>
      </c:layout>
      <c:pieChart>
        <c:varyColors val="0"/>
        <c:ser>
          <c:idx val="0"/>
          <c:order val="0"/>
          <c:tx>
            <c:strRef>
              <c:f>Sheet1!$A$2</c:f>
              <c:strCache>
                <c:ptCount val="1"/>
                <c:pt idx="0">
                  <c:v>Region 1</c:v>
                </c:pt>
              </c:strCache>
            </c:strRef>
          </c:tx>
          <c:spPr>
            <a:solidFill>
              <a:srgbClr val="BAB9B9"/>
            </a:solidFill>
            <a:ln w="12700" cap="flat">
              <a:noFill/>
              <a:miter lim="400000"/>
            </a:ln>
            <a:effectLst/>
          </c:spPr>
          <c:explosion val="5"/>
          <c:dPt>
            <c:idx val="0"/>
            <c:bubble3D val="0"/>
            <c:spPr>
              <a:solidFill>
                <a:srgbClr val="ED7E2B"/>
              </a:solidFill>
              <a:ln w="12700" cap="flat">
                <a:noFill/>
                <a:miter lim="400000"/>
              </a:ln>
              <a:effectLst/>
            </c:spPr>
            <c:extLst>
              <c:ext xmlns:c16="http://schemas.microsoft.com/office/drawing/2014/chart" uri="{C3380CC4-5D6E-409C-BE32-E72D297353CC}">
                <c16:uniqueId val="{00000001-449B-A440-89C2-657F029AFBC8}"/>
              </c:ext>
            </c:extLst>
          </c:dPt>
          <c:dPt>
            <c:idx val="1"/>
            <c:bubble3D val="0"/>
            <c:spPr>
              <a:solidFill>
                <a:srgbClr val="22294A"/>
              </a:solidFill>
              <a:ln w="12700" cap="flat">
                <a:noFill/>
                <a:miter lim="400000"/>
              </a:ln>
              <a:effectLst/>
            </c:spPr>
            <c:extLst>
              <c:ext xmlns:c16="http://schemas.microsoft.com/office/drawing/2014/chart" uri="{C3380CC4-5D6E-409C-BE32-E72D297353CC}">
                <c16:uniqueId val="{00000003-449B-A440-89C2-657F029AFBC8}"/>
              </c:ext>
            </c:extLst>
          </c:dPt>
          <c:dLbls>
            <c:dLbl>
              <c:idx val="0"/>
              <c:layout/>
              <c:tx>
                <c:rich>
                  <a:bodyPr/>
                  <a:lstStyle/>
                  <a:p>
                    <a:pPr>
                      <a:defRPr sz="2000" b="0" i="0" u="none" strike="noStrike">
                        <a:solidFill>
                          <a:srgbClr val="FFFFFF"/>
                        </a:solidFill>
                        <a:latin typeface="Arial" panose="020B0604020202020204" pitchFamily="34" charset="0"/>
                        <a:cs typeface="Arial" panose="020B0604020202020204" pitchFamily="34" charset="0"/>
                      </a:defRPr>
                    </a:pPr>
                    <a:fld id="{5A6248CB-E043-4734-B8FC-4CB427E8ACDD}" type="CATEGORYNAME">
                      <a:rPr lang="en-US" b="1"/>
                      <a:pPr>
                        <a:defRPr sz="2000" b="0" i="0" u="none" strike="noStrike">
                          <a:solidFill>
                            <a:srgbClr val="FFFFFF"/>
                          </a:solidFill>
                          <a:latin typeface="Arial" panose="020B0604020202020204" pitchFamily="34" charset="0"/>
                          <a:cs typeface="Arial" panose="020B0604020202020204" pitchFamily="34" charset="0"/>
                        </a:defRPr>
                      </a:pPr>
                      <a:t>[CATEGORY NAME]</a:t>
                    </a:fld>
                    <a:r>
                      <a:rPr lang="en-US" b="1" baseline="0" dirty="0"/>
                      <a:t>
</a:t>
                    </a:r>
                    <a:fld id="{D08DEBEB-987B-496D-B4B8-06B60516243B}" type="PERCENTAGE">
                      <a:rPr lang="en-US" b="1" baseline="0"/>
                      <a:pPr>
                        <a:defRPr sz="2000" b="0" i="0" u="none" strike="noStrike">
                          <a:solidFill>
                            <a:srgbClr val="FFFFFF"/>
                          </a:solidFill>
                          <a:latin typeface="Arial" panose="020B0604020202020204" pitchFamily="34" charset="0"/>
                          <a:cs typeface="Arial" panose="020B0604020202020204" pitchFamily="34" charset="0"/>
                        </a:defRPr>
                      </a:pPr>
                      <a:t>[PERCENTAGE]</a:t>
                    </a:fld>
                    <a:endParaRPr lang="en-US" b="1" baseline="0" dirty="0"/>
                  </a:p>
                </c:rich>
              </c:tx>
              <c:numFmt formatCode="0%_);\(0%\)" sourceLinked="0"/>
              <c:spPr/>
              <c:dLblPos val="ctr"/>
              <c:showLegendKey val="0"/>
              <c:showVal val="0"/>
              <c:showCatName val="1"/>
              <c:showSerName val="0"/>
              <c:showPercent val="1"/>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449B-A440-89C2-657F029AFBC8}"/>
                </c:ext>
              </c:extLst>
            </c:dLbl>
            <c:dLbl>
              <c:idx val="1"/>
              <c:numFmt formatCode="#,##0%" sourceLinked="0"/>
              <c:spPr/>
              <c:txPr>
                <a:bodyPr/>
                <a:lstStyle/>
                <a:p>
                  <a:pPr>
                    <a:defRPr sz="2000" b="1"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3-449B-A440-89C2-657F029AFBC8}"/>
                </c:ext>
              </c:extLst>
            </c:dLbl>
            <c:numFmt formatCode="0%_);\(0%\)" sourceLinked="0"/>
            <c:spPr>
              <a:noFill/>
              <a:ln>
                <a:noFill/>
              </a:ln>
              <a:effectLst/>
            </c:spPr>
            <c:txPr>
              <a:bodyPr/>
              <a:lstStyle/>
              <a:p>
                <a:pPr>
                  <a:defRPr sz="2000" b="0"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Sheet1!$B$1:$C$1</c:f>
              <c:strCache>
                <c:ptCount val="2"/>
                <c:pt idx="0">
                  <c:v>Failure</c:v>
                </c:pt>
                <c:pt idx="1">
                  <c:v>Success</c:v>
                </c:pt>
              </c:strCache>
            </c:strRef>
          </c:cat>
          <c:val>
            <c:numRef>
              <c:f>Sheet1!$B$2:$C$2</c:f>
              <c:numCache>
                <c:formatCode>General</c:formatCode>
                <c:ptCount val="2"/>
                <c:pt idx="0">
                  <c:v>50</c:v>
                </c:pt>
                <c:pt idx="1">
                  <c:v>50</c:v>
                </c:pt>
              </c:numCache>
            </c:numRef>
          </c:val>
          <c:extLst>
            <c:ext xmlns:c16="http://schemas.microsoft.com/office/drawing/2014/chart" uri="{C3380CC4-5D6E-409C-BE32-E72D297353CC}">
              <c16:uniqueId val="{00000004-449B-A440-89C2-657F029AFBC8}"/>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title>
      <c:tx>
        <c:rich>
          <a:bodyPr rot="0"/>
          <a:lstStyle/>
          <a:p>
            <a:pPr>
              <a:defRPr sz="2000" b="0" i="0" u="none" strike="noStrike">
                <a:solidFill>
                  <a:srgbClr val="000000"/>
                </a:solidFill>
                <a:latin typeface="Arial" panose="020B0604020202020204" pitchFamily="34" charset="0"/>
                <a:cs typeface="Arial" panose="020B0604020202020204" pitchFamily="34" charset="0"/>
              </a:defRPr>
            </a:pPr>
            <a:r>
              <a:rPr lang="en-CA" sz="2000" b="0" i="0" u="none" strike="noStrike" dirty="0">
                <a:solidFill>
                  <a:srgbClr val="000000"/>
                </a:solidFill>
                <a:latin typeface="Arial" panose="020B0604020202020204" pitchFamily="34" charset="0"/>
                <a:cs typeface="Arial" panose="020B0604020202020204" pitchFamily="34" charset="0"/>
              </a:rPr>
              <a:t>Retest</a:t>
            </a:r>
          </a:p>
        </c:rich>
      </c:tx>
      <c:layout>
        <c:manualLayout>
          <c:xMode val="edge"/>
          <c:yMode val="edge"/>
          <c:x val="0.33841700000000002"/>
          <c:y val="0"/>
          <c:w val="0.32316699999999998"/>
          <c:h val="9.5863299999999999E-2"/>
        </c:manualLayout>
      </c:layout>
      <c:overlay val="1"/>
      <c:spPr>
        <a:noFill/>
        <a:effectLst/>
      </c:spPr>
    </c:title>
    <c:autoTitleDeleted val="0"/>
    <c:plotArea>
      <c:layout>
        <c:manualLayout>
          <c:layoutTarget val="inner"/>
          <c:xMode val="edge"/>
          <c:yMode val="edge"/>
          <c:x val="5.0000000000000001E-3"/>
          <c:y val="9.5863299999999999E-2"/>
          <c:w val="0.99"/>
          <c:h val="0.89163700000000001"/>
        </c:manualLayout>
      </c:layout>
      <c:pieChart>
        <c:varyColors val="0"/>
        <c:ser>
          <c:idx val="0"/>
          <c:order val="0"/>
          <c:tx>
            <c:strRef>
              <c:f>Sheet1!$A$2</c:f>
              <c:strCache>
                <c:ptCount val="1"/>
                <c:pt idx="0">
                  <c:v>Region 1</c:v>
                </c:pt>
              </c:strCache>
            </c:strRef>
          </c:tx>
          <c:spPr>
            <a:solidFill>
              <a:srgbClr val="B9B9B9"/>
            </a:solidFill>
            <a:ln w="12700" cap="flat">
              <a:noFill/>
              <a:miter lim="400000"/>
            </a:ln>
            <a:effectLst/>
          </c:spPr>
          <c:explosion val="5"/>
          <c:dPt>
            <c:idx val="0"/>
            <c:bubble3D val="0"/>
            <c:spPr>
              <a:solidFill>
                <a:srgbClr val="ED7E2B"/>
              </a:solidFill>
              <a:ln w="12700" cap="flat">
                <a:noFill/>
                <a:miter lim="400000"/>
              </a:ln>
              <a:effectLst/>
            </c:spPr>
            <c:extLst>
              <c:ext xmlns:c16="http://schemas.microsoft.com/office/drawing/2014/chart" uri="{C3380CC4-5D6E-409C-BE32-E72D297353CC}">
                <c16:uniqueId val="{00000001-4B5D-9542-9787-DD7DB0E2E513}"/>
              </c:ext>
            </c:extLst>
          </c:dPt>
          <c:dPt>
            <c:idx val="1"/>
            <c:bubble3D val="0"/>
            <c:spPr>
              <a:solidFill>
                <a:srgbClr val="6DBAE6"/>
              </a:solidFill>
              <a:ln w="12700" cap="flat">
                <a:noFill/>
                <a:miter lim="400000"/>
              </a:ln>
              <a:effectLst/>
            </c:spPr>
            <c:extLst>
              <c:ext xmlns:c16="http://schemas.microsoft.com/office/drawing/2014/chart" uri="{C3380CC4-5D6E-409C-BE32-E72D297353CC}">
                <c16:uniqueId val="{00000003-4B5D-9542-9787-DD7DB0E2E513}"/>
              </c:ext>
            </c:extLst>
          </c:dPt>
          <c:dLbls>
            <c:dLbl>
              <c:idx val="0"/>
              <c:numFmt formatCode="#,##0%" sourceLinked="0"/>
              <c:spPr/>
              <c:txPr>
                <a:bodyPr/>
                <a:lstStyle/>
                <a:p>
                  <a:pPr>
                    <a:defRPr sz="2000" b="1"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4B5D-9542-9787-DD7DB0E2E513}"/>
                </c:ext>
              </c:extLst>
            </c:dLbl>
            <c:dLbl>
              <c:idx val="1"/>
              <c:numFmt formatCode="#,##0%" sourceLinked="0"/>
              <c:spPr/>
              <c:txPr>
                <a:bodyPr/>
                <a:lstStyle/>
                <a:p>
                  <a:pPr>
                    <a:defRPr sz="2000" b="1"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3-4B5D-9542-9787-DD7DB0E2E513}"/>
                </c:ext>
              </c:extLst>
            </c:dLbl>
            <c:numFmt formatCode="#,##0%" sourceLinked="0"/>
            <c:spPr>
              <a:noFill/>
              <a:ln>
                <a:noFill/>
              </a:ln>
              <a:effectLst/>
            </c:spPr>
            <c:txPr>
              <a:bodyPr/>
              <a:lstStyle/>
              <a:p>
                <a:pPr>
                  <a:defRPr sz="2000" b="0" i="0" u="none" strike="noStrike">
                    <a:solidFill>
                      <a:srgbClr val="FFFFFF"/>
                    </a:solidFill>
                    <a:latin typeface="Arial" panose="020B0604020202020204" pitchFamily="34" charset="0"/>
                    <a:cs typeface="Arial" panose="020B0604020202020204" pitchFamily="34" charset="0"/>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Sheet1!$B$1:$C$1</c:f>
              <c:strCache>
                <c:ptCount val="2"/>
                <c:pt idx="0">
                  <c:v>Failure</c:v>
                </c:pt>
                <c:pt idx="1">
                  <c:v>Success</c:v>
                </c:pt>
              </c:strCache>
            </c:strRef>
          </c:cat>
          <c:val>
            <c:numRef>
              <c:f>Sheet1!$B$2:$C$2</c:f>
              <c:numCache>
                <c:formatCode>General</c:formatCode>
                <c:ptCount val="2"/>
                <c:pt idx="0">
                  <c:v>25</c:v>
                </c:pt>
                <c:pt idx="1">
                  <c:v>75</c:v>
                </c:pt>
              </c:numCache>
            </c:numRef>
          </c:val>
          <c:extLst>
            <c:ext xmlns:c16="http://schemas.microsoft.com/office/drawing/2014/chart" uri="{C3380CC4-5D6E-409C-BE32-E72D297353CC}">
              <c16:uniqueId val="{00000004-4B5D-9542-9787-DD7DB0E2E513}"/>
            </c:ext>
          </c:extLst>
        </c:ser>
        <c:dLbls>
          <c:showLegendKey val="0"/>
          <c:showVal val="0"/>
          <c:showCatName val="0"/>
          <c:showSerName val="0"/>
          <c:showPercent val="0"/>
          <c:showBubbleSize val="0"/>
          <c:showLeaderLines val="1"/>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912000000000005E-2"/>
          <c:y val="5.0490899999999998E-2"/>
          <c:w val="0.92002099999999998"/>
          <c:h val="0.865097"/>
        </c:manualLayout>
      </c:layout>
      <c:barChart>
        <c:barDir val="bar"/>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Sheet1!$B$1:$B$1</c:f>
              <c:strCache>
                <c:ptCount val="1"/>
                <c:pt idx="0">
                  <c:v>Task 3</c:v>
                </c:pt>
              </c:strCache>
            </c:strRef>
          </c:cat>
          <c:val>
            <c:numRef>
              <c:f>Sheet1!$B$2:$B$2</c:f>
              <c:numCache>
                <c:formatCode>General</c:formatCode>
                <c:ptCount val="1"/>
                <c:pt idx="0">
                  <c:v>1</c:v>
                </c:pt>
              </c:numCache>
            </c:numRef>
          </c:val>
          <c:extLst>
            <c:ext xmlns:c16="http://schemas.microsoft.com/office/drawing/2014/chart" uri="{C3380CC4-5D6E-409C-BE32-E72D297353CC}">
              <c16:uniqueId val="{00000000-42ED-0D44-A03C-CD8AD3CF7580}"/>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Sheet1!$B$1:$B$1</c:f>
              <c:strCache>
                <c:ptCount val="1"/>
                <c:pt idx="0">
                  <c:v>Task 3</c:v>
                </c:pt>
              </c:strCache>
            </c:strRef>
          </c:cat>
          <c:val>
            <c:numRef>
              <c:f>Sheet1!$B$3:$B$3</c:f>
              <c:numCache>
                <c:formatCode>General</c:formatCode>
                <c:ptCount val="1"/>
                <c:pt idx="0">
                  <c:v>2</c:v>
                </c:pt>
              </c:numCache>
            </c:numRef>
          </c:val>
          <c:extLst>
            <c:ext xmlns:c16="http://schemas.microsoft.com/office/drawing/2014/chart" uri="{C3380CC4-5D6E-409C-BE32-E72D297353CC}">
              <c16:uniqueId val="{00000001-42ED-0D44-A03C-CD8AD3CF7580}"/>
            </c:ext>
          </c:extLst>
        </c:ser>
        <c:dLbls>
          <c:showLegendKey val="0"/>
          <c:showVal val="0"/>
          <c:showCatName val="0"/>
          <c:showSerName val="0"/>
          <c:showPercent val="0"/>
          <c:showBubbleSize val="0"/>
        </c:dLbls>
        <c:gapWidth val="40"/>
        <c:overlap val="-10"/>
        <c:axId val="2094734552"/>
        <c:axId val="2094734553"/>
      </c:barChart>
      <c:catAx>
        <c:axId val="2094734552"/>
        <c:scaling>
          <c:orientation val="maxMin"/>
        </c:scaling>
        <c:delete val="0"/>
        <c:axPos val="l"/>
        <c:numFmt formatCode="General" sourceLinked="0"/>
        <c:majorTickMark val="none"/>
        <c:minorTickMark val="none"/>
        <c:tickLblPos val="low"/>
        <c:spPr>
          <a:ln w="9525" cap="flat">
            <a:solidFill>
              <a:srgbClr val="D5D5D5"/>
            </a:solidFill>
            <a:prstDash val="solid"/>
            <a:miter lim="400000"/>
          </a:ln>
        </c:spPr>
        <c:txPr>
          <a:bodyPr rot="0" vert="horz" anchor="ctr" anchorCtr="1"/>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3"/>
          <c:min val="-3"/>
        </c:scaling>
        <c:delete val="0"/>
        <c:axPos val="t"/>
        <c:majorGridlines>
          <c:spPr>
            <a:ln w="6350" cap="flat">
              <a:solidFill>
                <a:srgbClr val="B8B8B8"/>
              </a:solidFill>
              <a:prstDash val="solid"/>
              <a:miter lim="400000"/>
            </a:ln>
          </c:spPr>
        </c:majorGridlines>
        <c:numFmt formatCode="General" sourceLinked="0"/>
        <c:majorTickMark val="none"/>
        <c:minorTickMark val="none"/>
        <c:tickLblPos val="high"/>
        <c:spPr>
          <a:ln w="9525" cap="flat">
            <a:noFill/>
            <a:prstDash val="solid"/>
            <a:miter lim="400000"/>
          </a:ln>
        </c:spPr>
        <c:txPr>
          <a:bodyPr rot="0"/>
          <a:lstStyle/>
          <a:p>
            <a:pPr>
              <a:defRPr sz="1600" b="0" i="0" u="none" strike="noStrike">
                <a:solidFill>
                  <a:srgbClr val="FFFFFF"/>
                </a:solidFill>
                <a:latin typeface="Helvetica Neue Light"/>
              </a:defRPr>
            </a:pPr>
            <a:endParaRPr lang="en-US"/>
          </a:p>
        </c:txPr>
        <c:crossAx val="2094734552"/>
        <c:crosses val="autoZero"/>
        <c:crossBetween val="between"/>
        <c:majorUnit val="1"/>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5267200000000001E-2"/>
          <c:y val="4.9346300000000003E-2"/>
          <c:w val="0.90973300000000001"/>
          <c:h val="0.86787099999999995"/>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Sheet1!$B$1:$B$1</c:f>
              <c:strCache>
                <c:ptCount val="1"/>
                <c:pt idx="0">
                  <c:v>Task 3</c:v>
                </c:pt>
              </c:strCache>
            </c:strRef>
          </c:cat>
          <c:val>
            <c:numRef>
              <c:f>Sheet1!$B$2:$B$2</c:f>
              <c:numCache>
                <c:formatCode>General</c:formatCode>
                <c:ptCount val="1"/>
                <c:pt idx="0">
                  <c:v>186</c:v>
                </c:pt>
              </c:numCache>
            </c:numRef>
          </c:val>
          <c:extLst>
            <c:ext xmlns:c16="http://schemas.microsoft.com/office/drawing/2014/chart" uri="{C3380CC4-5D6E-409C-BE32-E72D297353CC}">
              <c16:uniqueId val="{00000000-E867-EC49-8030-CDF71D27DB20}"/>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Sheet1!$B$1:$B$1</c:f>
              <c:strCache>
                <c:ptCount val="1"/>
                <c:pt idx="0">
                  <c:v>Task 3</c:v>
                </c:pt>
              </c:strCache>
            </c:strRef>
          </c:cat>
          <c:val>
            <c:numRef>
              <c:f>Sheet1!$B$3:$B$3</c:f>
              <c:numCache>
                <c:formatCode>General</c:formatCode>
                <c:ptCount val="1"/>
                <c:pt idx="0">
                  <c:v>146</c:v>
                </c:pt>
              </c:numCache>
            </c:numRef>
          </c:val>
          <c:extLst>
            <c:ext xmlns:c16="http://schemas.microsoft.com/office/drawing/2014/chart" uri="{C3380CC4-5D6E-409C-BE32-E72D297353CC}">
              <c16:uniqueId val="{00000001-E867-EC49-8030-CDF71D27DB20}"/>
            </c:ext>
          </c:extLst>
        </c:ser>
        <c:dLbls>
          <c:showLegendKey val="0"/>
          <c:showVal val="0"/>
          <c:showCatName val="0"/>
          <c:showSerName val="0"/>
          <c:showPercent val="0"/>
          <c:showBubbleSize val="0"/>
        </c:dLbls>
        <c:gapWidth val="140"/>
        <c:overlap val="-10"/>
        <c:axId val="2094734552"/>
        <c:axId val="2094734553"/>
      </c:barChart>
      <c:catAx>
        <c:axId val="2094734552"/>
        <c:scaling>
          <c:orientation val="minMax"/>
        </c:scaling>
        <c:delete val="0"/>
        <c:axPos val="b"/>
        <c:numFmt formatCode="General" sourceLinked="0"/>
        <c:majorTickMark val="none"/>
        <c:minorTickMark val="none"/>
        <c:tickLblPos val="low"/>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in val="0"/>
        </c:scaling>
        <c:delete val="0"/>
        <c:axPos val="l"/>
        <c:majorGridlines>
          <c:spPr>
            <a:ln w="6350" cap="flat">
              <a:solidFill>
                <a:srgbClr val="B8B8B8"/>
              </a:solidFill>
              <a:prstDash val="solid"/>
              <a:miter lim="400000"/>
            </a:ln>
          </c:spPr>
        </c:majorGridlines>
        <c:minorGridlines>
          <c:spPr>
            <a:ln w="9525" cap="flat">
              <a:solidFill>
                <a:srgbClr val="D5D5D5"/>
              </a:solidFill>
              <a:custDash>
                <a:ds d="100000" sp="200000"/>
              </a:custDash>
              <a:miter lim="400000"/>
            </a:ln>
          </c:spPr>
        </c:minorGridlines>
        <c:numFmt formatCode="General&quot; sec&quot;" sourceLinked="0"/>
        <c:majorTickMark val="none"/>
        <c:minorTickMark val="none"/>
        <c:tickLblPos val="nextTo"/>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45"/>
        <c:minorUnit val="22.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912000000000005E-2"/>
          <c:y val="5.0490899999999998E-2"/>
          <c:w val="0.92002099999999998"/>
          <c:h val="0.865097"/>
        </c:manualLayout>
      </c:layout>
      <c:barChart>
        <c:barDir val="bar"/>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Sheet1!$B$1:$B$1</c:f>
              <c:strCache>
                <c:ptCount val="1"/>
                <c:pt idx="0">
                  <c:v>Task 3</c:v>
                </c:pt>
              </c:strCache>
            </c:strRef>
          </c:cat>
          <c:val>
            <c:numRef>
              <c:f>Sheet1!$B$2:$B$2</c:f>
              <c:numCache>
                <c:formatCode>General</c:formatCode>
                <c:ptCount val="1"/>
                <c:pt idx="0">
                  <c:v>1</c:v>
                </c:pt>
              </c:numCache>
            </c:numRef>
          </c:val>
          <c:extLst>
            <c:ext xmlns:c16="http://schemas.microsoft.com/office/drawing/2014/chart" uri="{C3380CC4-5D6E-409C-BE32-E72D297353CC}">
              <c16:uniqueId val="{00000000-42ED-0D44-A03C-CD8AD3CF7580}"/>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Sheet1!$B$1:$B$1</c:f>
              <c:strCache>
                <c:ptCount val="1"/>
                <c:pt idx="0">
                  <c:v>Task 3</c:v>
                </c:pt>
              </c:strCache>
            </c:strRef>
          </c:cat>
          <c:val>
            <c:numRef>
              <c:f>Sheet1!$B$3:$B$3</c:f>
              <c:numCache>
                <c:formatCode>General</c:formatCode>
                <c:ptCount val="1"/>
                <c:pt idx="0">
                  <c:v>2</c:v>
                </c:pt>
              </c:numCache>
            </c:numRef>
          </c:val>
          <c:extLst>
            <c:ext xmlns:c16="http://schemas.microsoft.com/office/drawing/2014/chart" uri="{C3380CC4-5D6E-409C-BE32-E72D297353CC}">
              <c16:uniqueId val="{00000001-42ED-0D44-A03C-CD8AD3CF7580}"/>
            </c:ext>
          </c:extLst>
        </c:ser>
        <c:dLbls>
          <c:showLegendKey val="0"/>
          <c:showVal val="0"/>
          <c:showCatName val="0"/>
          <c:showSerName val="0"/>
          <c:showPercent val="0"/>
          <c:showBubbleSize val="0"/>
        </c:dLbls>
        <c:gapWidth val="40"/>
        <c:overlap val="-10"/>
        <c:axId val="2094734552"/>
        <c:axId val="2094734553"/>
      </c:barChart>
      <c:catAx>
        <c:axId val="2094734552"/>
        <c:scaling>
          <c:orientation val="maxMin"/>
        </c:scaling>
        <c:delete val="0"/>
        <c:axPos val="l"/>
        <c:numFmt formatCode="General" sourceLinked="0"/>
        <c:majorTickMark val="none"/>
        <c:minorTickMark val="none"/>
        <c:tickLblPos val="low"/>
        <c:spPr>
          <a:ln w="9525" cap="flat">
            <a:solidFill>
              <a:srgbClr val="D5D5D5"/>
            </a:solidFill>
            <a:prstDash val="solid"/>
            <a:miter lim="400000"/>
          </a:ln>
        </c:spPr>
        <c:txPr>
          <a:bodyPr rot="0" vert="horz" anchor="ctr" anchorCtr="1"/>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3"/>
          <c:min val="-3"/>
        </c:scaling>
        <c:delete val="0"/>
        <c:axPos val="t"/>
        <c:majorGridlines>
          <c:spPr>
            <a:ln w="6350" cap="flat">
              <a:solidFill>
                <a:srgbClr val="B8B8B8"/>
              </a:solidFill>
              <a:prstDash val="solid"/>
              <a:miter lim="400000"/>
            </a:ln>
          </c:spPr>
        </c:majorGridlines>
        <c:numFmt formatCode="General" sourceLinked="0"/>
        <c:majorTickMark val="none"/>
        <c:minorTickMark val="none"/>
        <c:tickLblPos val="high"/>
        <c:spPr>
          <a:ln w="9525" cap="flat">
            <a:noFill/>
            <a:prstDash val="solid"/>
            <a:miter lim="400000"/>
          </a:ln>
        </c:spPr>
        <c:txPr>
          <a:bodyPr rot="0"/>
          <a:lstStyle/>
          <a:p>
            <a:pPr>
              <a:defRPr sz="1600" b="0" i="0" u="none" strike="noStrike">
                <a:solidFill>
                  <a:srgbClr val="FFFFFF"/>
                </a:solidFill>
                <a:latin typeface="Helvetica Neue Light"/>
              </a:defRPr>
            </a:pPr>
            <a:endParaRPr lang="en-US"/>
          </a:p>
        </c:txPr>
        <c:crossAx val="2094734552"/>
        <c:crosses val="autoZero"/>
        <c:crossBetween val="between"/>
        <c:majorUnit val="1"/>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5267200000000001E-2"/>
          <c:y val="4.9346300000000003E-2"/>
          <c:w val="0.90973300000000001"/>
          <c:h val="0.86787099999999995"/>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Sheet1!$B$1:$B$1</c:f>
              <c:strCache>
                <c:ptCount val="1"/>
                <c:pt idx="0">
                  <c:v>Task 3</c:v>
                </c:pt>
              </c:strCache>
            </c:strRef>
          </c:cat>
          <c:val>
            <c:numRef>
              <c:f>Sheet1!$B$2:$B$2</c:f>
              <c:numCache>
                <c:formatCode>[m]"m"\ s"s"</c:formatCode>
                <c:ptCount val="1"/>
                <c:pt idx="0">
                  <c:v>3.425925925925926E-3</c:v>
                </c:pt>
              </c:numCache>
            </c:numRef>
          </c:val>
          <c:extLst>
            <c:ext xmlns:c16="http://schemas.microsoft.com/office/drawing/2014/chart" uri="{C3380CC4-5D6E-409C-BE32-E72D297353CC}">
              <c16:uniqueId val="{00000000-E867-EC49-8030-CDF71D27DB20}"/>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Sheet1!$B$1:$B$1</c:f>
              <c:strCache>
                <c:ptCount val="1"/>
                <c:pt idx="0">
                  <c:v>Task 3</c:v>
                </c:pt>
              </c:strCache>
            </c:strRef>
          </c:cat>
          <c:val>
            <c:numRef>
              <c:f>Sheet1!$B$3:$B$3</c:f>
              <c:numCache>
                <c:formatCode>[m]"m"\ s"s"</c:formatCode>
                <c:ptCount val="1"/>
                <c:pt idx="0">
                  <c:v>1.9791666666666668E-3</c:v>
                </c:pt>
              </c:numCache>
            </c:numRef>
          </c:val>
          <c:extLst>
            <c:ext xmlns:c16="http://schemas.microsoft.com/office/drawing/2014/chart" uri="{C3380CC4-5D6E-409C-BE32-E72D297353CC}">
              <c16:uniqueId val="{00000001-E867-EC49-8030-CDF71D27DB20}"/>
            </c:ext>
          </c:extLst>
        </c:ser>
        <c:dLbls>
          <c:showLegendKey val="0"/>
          <c:showVal val="0"/>
          <c:showCatName val="0"/>
          <c:showSerName val="0"/>
          <c:showPercent val="0"/>
          <c:showBubbleSize val="0"/>
        </c:dLbls>
        <c:gapWidth val="140"/>
        <c:overlap val="-10"/>
        <c:axId val="2094734552"/>
        <c:axId val="2094734553"/>
      </c:barChart>
      <c:catAx>
        <c:axId val="2094734552"/>
        <c:scaling>
          <c:orientation val="minMax"/>
        </c:scaling>
        <c:delete val="0"/>
        <c:axPos val="b"/>
        <c:numFmt formatCode="General" sourceLinked="0"/>
        <c:majorTickMark val="none"/>
        <c:minorTickMark val="none"/>
        <c:tickLblPos val="low"/>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ax val="4.000000000000001E-3"/>
          <c:min val="0"/>
        </c:scaling>
        <c:delete val="0"/>
        <c:axPos val="l"/>
        <c:majorGridlines>
          <c:spPr>
            <a:ln w="6350" cap="flat">
              <a:solidFill>
                <a:srgbClr val="B8B8B8"/>
              </a:solidFill>
              <a:prstDash val="solid"/>
              <a:miter lim="400000"/>
            </a:ln>
          </c:spPr>
        </c:majorGridlines>
        <c:minorGridlines>
          <c:spPr>
            <a:ln w="9525" cap="flat">
              <a:solidFill>
                <a:srgbClr val="D5D5D5"/>
              </a:solidFill>
              <a:custDash>
                <a:ds d="100000" sp="200000"/>
              </a:custDash>
              <a:miter lim="400000"/>
            </a:ln>
          </c:spPr>
        </c:minorGridlines>
        <c:numFmt formatCode="[m]&quot;m&quot;\ s&quot;s&quot;" sourceLinked="0"/>
        <c:majorTickMark val="none"/>
        <c:minorTickMark val="none"/>
        <c:tickLblPos val="nextTo"/>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1.0000000000000002E-3"/>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0477499999999993E-2"/>
          <c:y val="4.9504100000000002E-2"/>
          <c:w val="0.91344099999999995"/>
          <c:h val="0.86748899999999995"/>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Sheet1!$B$1:$G$1</c:f>
              <c:strCache>
                <c:ptCount val="6"/>
                <c:pt idx="0">
                  <c:v>User 1</c:v>
                </c:pt>
                <c:pt idx="1">
                  <c:v> User 2</c:v>
                </c:pt>
                <c:pt idx="2">
                  <c:v>User 3</c:v>
                </c:pt>
                <c:pt idx="3">
                  <c:v>User 4</c:v>
                </c:pt>
                <c:pt idx="4">
                  <c:v>User 5</c:v>
                </c:pt>
                <c:pt idx="5">
                  <c:v>User 6</c:v>
                </c:pt>
              </c:strCache>
            </c:strRef>
          </c:cat>
          <c:val>
            <c:numRef>
              <c:f>Sheet1!$B$2:$G$2</c:f>
              <c:numCache>
                <c:formatCode>General</c:formatCode>
                <c:ptCount val="6"/>
                <c:pt idx="0">
                  <c:v>0</c:v>
                </c:pt>
                <c:pt idx="1">
                  <c:v>0</c:v>
                </c:pt>
                <c:pt idx="2">
                  <c:v>2</c:v>
                </c:pt>
                <c:pt idx="3">
                  <c:v>0</c:v>
                </c:pt>
                <c:pt idx="4">
                  <c:v>3</c:v>
                </c:pt>
                <c:pt idx="5">
                  <c:v>0</c:v>
                </c:pt>
              </c:numCache>
            </c:numRef>
          </c:val>
          <c:extLst>
            <c:ext xmlns:c16="http://schemas.microsoft.com/office/drawing/2014/chart" uri="{C3380CC4-5D6E-409C-BE32-E72D297353CC}">
              <c16:uniqueId val="{00000000-AA7F-BF4E-8EFE-15F543688B01}"/>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Sheet1!$B$1:$G$1</c:f>
              <c:strCache>
                <c:ptCount val="6"/>
                <c:pt idx="0">
                  <c:v>User 1</c:v>
                </c:pt>
                <c:pt idx="1">
                  <c:v> User 2</c:v>
                </c:pt>
                <c:pt idx="2">
                  <c:v>User 3</c:v>
                </c:pt>
                <c:pt idx="3">
                  <c:v>User 4</c:v>
                </c:pt>
                <c:pt idx="4">
                  <c:v>User 5</c:v>
                </c:pt>
                <c:pt idx="5">
                  <c:v>User 6</c:v>
                </c:pt>
              </c:strCache>
            </c:strRef>
          </c:cat>
          <c:val>
            <c:numRef>
              <c:f>Sheet1!$B$3:$G$3</c:f>
              <c:numCache>
                <c:formatCode>General</c:formatCode>
                <c:ptCount val="6"/>
                <c:pt idx="0">
                  <c:v>0</c:v>
                </c:pt>
                <c:pt idx="1">
                  <c:v>0</c:v>
                </c:pt>
                <c:pt idx="2">
                  <c:v>0</c:v>
                </c:pt>
                <c:pt idx="3">
                  <c:v>2</c:v>
                </c:pt>
                <c:pt idx="4">
                  <c:v>0</c:v>
                </c:pt>
                <c:pt idx="5">
                  <c:v>0</c:v>
                </c:pt>
              </c:numCache>
            </c:numRef>
          </c:val>
          <c:extLst>
            <c:ext xmlns:c16="http://schemas.microsoft.com/office/drawing/2014/chart" uri="{C3380CC4-5D6E-409C-BE32-E72D297353CC}">
              <c16:uniqueId val="{00000001-AA7F-BF4E-8EFE-15F543688B01}"/>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Sheet1!$B$1:$G$1</c:f>
              <c:strCache>
                <c:ptCount val="6"/>
                <c:pt idx="0">
                  <c:v>User 1</c:v>
                </c:pt>
                <c:pt idx="1">
                  <c:v> User 2</c:v>
                </c:pt>
                <c:pt idx="2">
                  <c:v>User 3</c:v>
                </c:pt>
                <c:pt idx="3">
                  <c:v>User 4</c:v>
                </c:pt>
                <c:pt idx="4">
                  <c:v>User 5</c:v>
                </c:pt>
                <c:pt idx="5">
                  <c:v>User 6</c:v>
                </c:pt>
              </c:strCache>
            </c:strRef>
          </c:cat>
          <c:val>
            <c:numRef>
              <c:f>Sheet1!$B$4:$G$4</c:f>
              <c:numCache>
                <c:formatCode>General</c:formatCode>
                <c:ptCount val="6"/>
                <c:pt idx="0">
                  <c:v>-3</c:v>
                </c:pt>
                <c:pt idx="1">
                  <c:v>-2</c:v>
                </c:pt>
                <c:pt idx="2">
                  <c:v>0</c:v>
                </c:pt>
                <c:pt idx="3">
                  <c:v>0</c:v>
                </c:pt>
                <c:pt idx="4">
                  <c:v>0</c:v>
                </c:pt>
                <c:pt idx="5">
                  <c:v>1</c:v>
                </c:pt>
              </c:numCache>
            </c:numRef>
          </c:val>
          <c:extLst>
            <c:ext xmlns:c16="http://schemas.microsoft.com/office/drawing/2014/chart" uri="{C3380CC4-5D6E-409C-BE32-E72D297353CC}">
              <c16:uniqueId val="{00000002-AA7F-BF4E-8EFE-15F543688B01}"/>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low"/>
        <c:spPr>
          <a:ln>
            <a:solidFill>
              <a:srgbClr val="D5D5D5"/>
            </a:solidFill>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3"/>
          <c:min val="-3"/>
        </c:scaling>
        <c:delete val="0"/>
        <c:axPos val="t"/>
        <c:majorGridlines>
          <c:spPr>
            <a:ln w="6350" cap="flat">
              <a:solidFill>
                <a:srgbClr val="B8B8B8"/>
              </a:solidFill>
              <a:prstDash val="solid"/>
              <a:miter lim="400000"/>
            </a:ln>
          </c:spPr>
        </c:majorGridlines>
        <c:numFmt formatCode="0" sourceLinked="0"/>
        <c:majorTickMark val="none"/>
        <c:minorTickMark val="none"/>
        <c:tickLblPos val="high"/>
        <c:spPr>
          <a:ln w="6350" cap="flat">
            <a:noFill/>
            <a:prstDash val="solid"/>
            <a:miter lim="400000"/>
          </a:ln>
        </c:spPr>
        <c:txPr>
          <a:bodyPr rot="0"/>
          <a:lstStyle/>
          <a:p>
            <a:pPr>
              <a:defRPr sz="1600" b="0" i="0" u="none" strike="noStrike">
                <a:solidFill>
                  <a:srgbClr val="FFFFFF"/>
                </a:solidFill>
                <a:latin typeface="Helvetica Neue Light"/>
              </a:defRPr>
            </a:pPr>
            <a:endParaRPr lang="en-US"/>
          </a:p>
        </c:txPr>
        <c:crossAx val="2094734552"/>
        <c:crosses val="autoZero"/>
        <c:crossBetween val="between"/>
        <c:majorUnit val="1"/>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Sheet1!$B$1:$E$1</c:f>
              <c:strCache>
                <c:ptCount val="4"/>
                <c:pt idx="0">
                  <c:v>Task 1</c:v>
                </c:pt>
                <c:pt idx="1">
                  <c:v>Task 2</c:v>
                </c:pt>
                <c:pt idx="2">
                  <c:v>Task 3</c:v>
                </c:pt>
                <c:pt idx="3">
                  <c:v>Task 4</c:v>
                </c:pt>
              </c:strCache>
            </c:strRef>
          </c:cat>
          <c:val>
            <c:numRef>
              <c:f>Sheet1!$B$2:$E$2</c:f>
              <c:numCache>
                <c:formatCode>General</c:formatCode>
                <c:ptCount val="4"/>
                <c:pt idx="0">
                  <c:v>4</c:v>
                </c:pt>
                <c:pt idx="1">
                  <c:v>5</c:v>
                </c:pt>
                <c:pt idx="2">
                  <c:v>5</c:v>
                </c:pt>
                <c:pt idx="3">
                  <c:v>6</c:v>
                </c:pt>
              </c:numCache>
            </c:numRef>
          </c:val>
          <c:extLst>
            <c:ext xmlns:c16="http://schemas.microsoft.com/office/drawing/2014/chart" uri="{C3380CC4-5D6E-409C-BE32-E72D297353CC}">
              <c16:uniqueId val="{00000000-DE59-6F4D-9D14-4A9ACEC7BD05}"/>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Sheet1!$B$1:$E$1</c:f>
              <c:strCache>
                <c:ptCount val="4"/>
                <c:pt idx="0">
                  <c:v>Task 1</c:v>
                </c:pt>
                <c:pt idx="1">
                  <c:v>Task 2</c:v>
                </c:pt>
                <c:pt idx="2">
                  <c:v>Task 3</c:v>
                </c:pt>
                <c:pt idx="3">
                  <c:v>Task 4</c:v>
                </c:pt>
              </c:strCache>
            </c:strRef>
          </c:cat>
          <c:val>
            <c:numRef>
              <c:f>Sheet1!$B$3:$E$3</c:f>
              <c:numCache>
                <c:formatCode>General</c:formatCode>
                <c:ptCount val="4"/>
                <c:pt idx="0">
                  <c:v>1</c:v>
                </c:pt>
                <c:pt idx="1">
                  <c:v>2</c:v>
                </c:pt>
                <c:pt idx="2">
                  <c:v>1</c:v>
                </c:pt>
                <c:pt idx="3">
                  <c:v>1</c:v>
                </c:pt>
              </c:numCache>
            </c:numRef>
          </c:val>
          <c:extLst>
            <c:ext xmlns:c16="http://schemas.microsoft.com/office/drawing/2014/chart" uri="{C3380CC4-5D6E-409C-BE32-E72D297353CC}">
              <c16:uniqueId val="{00000001-DE59-6F4D-9D14-4A9ACEC7BD05}"/>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Sheet1!$B$1:$E$1</c:f>
              <c:strCache>
                <c:ptCount val="4"/>
                <c:pt idx="0">
                  <c:v>Task 1</c:v>
                </c:pt>
                <c:pt idx="1">
                  <c:v>Task 2</c:v>
                </c:pt>
                <c:pt idx="2">
                  <c:v>Task 3</c:v>
                </c:pt>
                <c:pt idx="3">
                  <c:v>Task 4</c:v>
                </c:pt>
              </c:strCache>
            </c:strRef>
          </c:cat>
          <c:val>
            <c:numRef>
              <c:f>Sheet1!$B$4:$E$4</c:f>
              <c:numCache>
                <c:formatCode>General</c:formatCode>
                <c:ptCount val="4"/>
                <c:pt idx="0">
                  <c:v>3</c:v>
                </c:pt>
                <c:pt idx="1">
                  <c:v>1</c:v>
                </c:pt>
                <c:pt idx="2">
                  <c:v>2</c:v>
                </c:pt>
                <c:pt idx="3">
                  <c:v>1</c:v>
                </c:pt>
              </c:numCache>
            </c:numRef>
          </c:val>
          <c:extLst>
            <c:ext xmlns:c16="http://schemas.microsoft.com/office/drawing/2014/chart" uri="{C3380CC4-5D6E-409C-BE32-E72D297353CC}">
              <c16:uniqueId val="{00000002-DE59-6F4D-9D14-4A9ACEC7BD05}"/>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a:pPr>
            <a:endParaRPr lang="en-US"/>
          </a:p>
        </c:txPr>
        <c:crossAx val="2094734553"/>
        <c:crosses val="autoZero"/>
        <c:auto val="1"/>
        <c:lblAlgn val="ctr"/>
        <c:lblOffset val="100"/>
        <c:tickMarkSkip val="1"/>
        <c:noMultiLvlLbl val="1"/>
      </c:catAx>
      <c:valAx>
        <c:axId val="2094734553"/>
        <c:scaling>
          <c:orientation val="minMax"/>
          <c:max val="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txPr>
    <a:bodyPr/>
    <a:lstStyle/>
    <a:p>
      <a:pPr>
        <a:defRPr sz="1600">
          <a:latin typeface="Arial" panose="020B0604020202020204" pitchFamily="34" charset="0"/>
          <a:cs typeface="Arial" panose="020B0604020202020204" pitchFamily="34" charset="0"/>
        </a:defRPr>
      </a:pPr>
      <a:endParaRPr lang="en-US"/>
    </a:p>
  </c:txPr>
  <c:externalData r:id="rId1">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9858300000000002E-2"/>
          <c:y val="4.9469199999999998E-2"/>
          <c:w val="0.905142"/>
          <c:h val="0.86686799999999997"/>
        </c:manualLayout>
      </c:layout>
      <c:barChart>
        <c:barDir val="col"/>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Sheet1!$B$1:$G$1</c:f>
              <c:strCache>
                <c:ptCount val="6"/>
                <c:pt idx="0">
                  <c:v>User 1</c:v>
                </c:pt>
                <c:pt idx="1">
                  <c:v>User 2</c:v>
                </c:pt>
                <c:pt idx="2">
                  <c:v>User 3</c:v>
                </c:pt>
                <c:pt idx="3">
                  <c:v>User 4</c:v>
                </c:pt>
                <c:pt idx="4">
                  <c:v>User 5</c:v>
                </c:pt>
                <c:pt idx="5">
                  <c:v>User 6</c:v>
                </c:pt>
              </c:strCache>
            </c:strRef>
          </c:cat>
          <c:val>
            <c:numRef>
              <c:f>Sheet1!$B$2:$G$2</c:f>
              <c:numCache>
                <c:formatCode>General</c:formatCode>
                <c:ptCount val="6"/>
                <c:pt idx="0">
                  <c:v>0</c:v>
                </c:pt>
                <c:pt idx="1">
                  <c:v>0</c:v>
                </c:pt>
                <c:pt idx="2">
                  <c:v>85</c:v>
                </c:pt>
                <c:pt idx="3">
                  <c:v>0</c:v>
                </c:pt>
                <c:pt idx="4">
                  <c:v>264</c:v>
                </c:pt>
                <c:pt idx="5">
                  <c:v>0</c:v>
                </c:pt>
              </c:numCache>
            </c:numRef>
          </c:val>
          <c:extLst>
            <c:ext xmlns:c16="http://schemas.microsoft.com/office/drawing/2014/chart" uri="{C3380CC4-5D6E-409C-BE32-E72D297353CC}">
              <c16:uniqueId val="{00000000-0A76-8B48-8579-8BC9A7F8AE48}"/>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Sheet1!$B$1:$G$1</c:f>
              <c:strCache>
                <c:ptCount val="6"/>
                <c:pt idx="0">
                  <c:v>User 1</c:v>
                </c:pt>
                <c:pt idx="1">
                  <c:v>User 2</c:v>
                </c:pt>
                <c:pt idx="2">
                  <c:v>User 3</c:v>
                </c:pt>
                <c:pt idx="3">
                  <c:v>User 4</c:v>
                </c:pt>
                <c:pt idx="4">
                  <c:v>User 5</c:v>
                </c:pt>
                <c:pt idx="5">
                  <c:v>User 6</c:v>
                </c:pt>
              </c:strCache>
            </c:strRef>
          </c:cat>
          <c:val>
            <c:numRef>
              <c:f>Sheet1!$B$3:$G$3</c:f>
              <c:numCache>
                <c:formatCode>General</c:formatCode>
                <c:ptCount val="6"/>
                <c:pt idx="0">
                  <c:v>0</c:v>
                </c:pt>
                <c:pt idx="1">
                  <c:v>0</c:v>
                </c:pt>
                <c:pt idx="2">
                  <c:v>0</c:v>
                </c:pt>
                <c:pt idx="3">
                  <c:v>248</c:v>
                </c:pt>
                <c:pt idx="4">
                  <c:v>0</c:v>
                </c:pt>
                <c:pt idx="5">
                  <c:v>0</c:v>
                </c:pt>
              </c:numCache>
            </c:numRef>
          </c:val>
          <c:extLst>
            <c:ext xmlns:c16="http://schemas.microsoft.com/office/drawing/2014/chart" uri="{C3380CC4-5D6E-409C-BE32-E72D297353CC}">
              <c16:uniqueId val="{00000001-0A76-8B48-8579-8BC9A7F8AE48}"/>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Sheet1!$B$1:$G$1</c:f>
              <c:strCache>
                <c:ptCount val="6"/>
                <c:pt idx="0">
                  <c:v>User 1</c:v>
                </c:pt>
                <c:pt idx="1">
                  <c:v>User 2</c:v>
                </c:pt>
                <c:pt idx="2">
                  <c:v>User 3</c:v>
                </c:pt>
                <c:pt idx="3">
                  <c:v>User 4</c:v>
                </c:pt>
                <c:pt idx="4">
                  <c:v>User 5</c:v>
                </c:pt>
                <c:pt idx="5">
                  <c:v>User 6</c:v>
                </c:pt>
              </c:strCache>
            </c:strRef>
          </c:cat>
          <c:val>
            <c:numRef>
              <c:f>Sheet1!$B$4:$G$4</c:f>
              <c:numCache>
                <c:formatCode>General</c:formatCode>
                <c:ptCount val="6"/>
                <c:pt idx="0">
                  <c:v>168</c:v>
                </c:pt>
                <c:pt idx="1">
                  <c:v>240</c:v>
                </c:pt>
                <c:pt idx="2">
                  <c:v>0</c:v>
                </c:pt>
                <c:pt idx="3">
                  <c:v>0</c:v>
                </c:pt>
                <c:pt idx="4">
                  <c:v>0</c:v>
                </c:pt>
                <c:pt idx="5">
                  <c:v>325</c:v>
                </c:pt>
              </c:numCache>
            </c:numRef>
          </c:val>
          <c:extLst>
            <c:ext xmlns:c16="http://schemas.microsoft.com/office/drawing/2014/chart" uri="{C3380CC4-5D6E-409C-BE32-E72D297353CC}">
              <c16:uniqueId val="{00000002-0A76-8B48-8579-8BC9A7F8AE48}"/>
            </c:ext>
          </c:extLst>
        </c:ser>
        <c:dLbls>
          <c:showLegendKey val="0"/>
          <c:showVal val="0"/>
          <c:showCatName val="0"/>
          <c:showSerName val="0"/>
          <c:showPercent val="0"/>
          <c:showBubbleSize val="0"/>
        </c:dLbls>
        <c:gapWidth val="30"/>
        <c:overlap val="100"/>
        <c:axId val="2094734552"/>
        <c:axId val="2094734553"/>
      </c:barChart>
      <c:catAx>
        <c:axId val="2094734552"/>
        <c:scaling>
          <c:orientation val="minMax"/>
        </c:scaling>
        <c:delete val="0"/>
        <c:axPos val="b"/>
        <c:numFmt formatCode="General" sourceLinked="0"/>
        <c:majorTickMark val="none"/>
        <c:minorTickMark val="none"/>
        <c:tickLblPos val="low"/>
        <c:spPr>
          <a:ln w="6350" cap="flat">
            <a:solidFill>
              <a:srgbClr val="D5D5D5"/>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6350" cap="flat">
              <a:solidFill>
                <a:srgbClr val="B8B8B8"/>
              </a:solidFill>
              <a:prstDash val="solid"/>
              <a:miter lim="400000"/>
            </a:ln>
          </c:spPr>
        </c:majorGridlines>
        <c:minorGridlines>
          <c:spPr>
            <a:ln w="9525" cap="flat">
              <a:solidFill>
                <a:srgbClr val="D5D5D5"/>
              </a:solidFill>
              <a:custDash>
                <a:ds d="100000" sp="200000"/>
              </a:custDash>
              <a:miter lim="400000"/>
            </a:ln>
          </c:spPr>
        </c:minorGridlines>
        <c:numFmt formatCode="0&quot; sec&quot;_);\(0\)&quot; sec&quot;" sourceLinked="0"/>
        <c:majorTickMark val="cross"/>
        <c:minorTickMark val="in"/>
        <c:tickLblPos val="nextTo"/>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150"/>
        <c:minorUnit val="7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0477499999999993E-2"/>
          <c:y val="4.9504100000000002E-2"/>
          <c:w val="0.91344099999999995"/>
          <c:h val="0.86748899999999995"/>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Sheet1!$B$1:$I$1</c:f>
              <c:strCache>
                <c:ptCount val="8"/>
                <c:pt idx="0">
                  <c:v>User 1</c:v>
                </c:pt>
                <c:pt idx="1">
                  <c:v> User 2</c:v>
                </c:pt>
                <c:pt idx="2">
                  <c:v>User 3</c:v>
                </c:pt>
                <c:pt idx="3">
                  <c:v>User 4</c:v>
                </c:pt>
                <c:pt idx="4">
                  <c:v>User 5</c:v>
                </c:pt>
                <c:pt idx="5">
                  <c:v>User 6</c:v>
                </c:pt>
                <c:pt idx="6">
                  <c:v>User 7</c:v>
                </c:pt>
                <c:pt idx="7">
                  <c:v>User 8</c:v>
                </c:pt>
              </c:strCache>
            </c:strRef>
          </c:cat>
          <c:val>
            <c:numRef>
              <c:f>Sheet1!$B$2:$I$2</c:f>
              <c:numCache>
                <c:formatCode>General</c:formatCode>
                <c:ptCount val="8"/>
                <c:pt idx="0">
                  <c:v>0</c:v>
                </c:pt>
                <c:pt idx="1">
                  <c:v>0</c:v>
                </c:pt>
                <c:pt idx="2">
                  <c:v>2</c:v>
                </c:pt>
                <c:pt idx="3">
                  <c:v>0</c:v>
                </c:pt>
                <c:pt idx="4">
                  <c:v>-2</c:v>
                </c:pt>
                <c:pt idx="5">
                  <c:v>1</c:v>
                </c:pt>
                <c:pt idx="6">
                  <c:v>3</c:v>
                </c:pt>
                <c:pt idx="7">
                  <c:v>0</c:v>
                </c:pt>
              </c:numCache>
            </c:numRef>
          </c:val>
          <c:extLst>
            <c:ext xmlns:c16="http://schemas.microsoft.com/office/drawing/2014/chart" uri="{C3380CC4-5D6E-409C-BE32-E72D297353CC}">
              <c16:uniqueId val="{00000000-AA7F-BF4E-8EFE-15F543688B01}"/>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Sheet1!$B$1:$I$1</c:f>
              <c:strCache>
                <c:ptCount val="8"/>
                <c:pt idx="0">
                  <c:v>User 1</c:v>
                </c:pt>
                <c:pt idx="1">
                  <c:v> User 2</c:v>
                </c:pt>
                <c:pt idx="2">
                  <c:v>User 3</c:v>
                </c:pt>
                <c:pt idx="3">
                  <c:v>User 4</c:v>
                </c:pt>
                <c:pt idx="4">
                  <c:v>User 5</c:v>
                </c:pt>
                <c:pt idx="5">
                  <c:v>User 6</c:v>
                </c:pt>
                <c:pt idx="6">
                  <c:v>User 7</c:v>
                </c:pt>
                <c:pt idx="7">
                  <c:v>User 8</c:v>
                </c:pt>
              </c:strCache>
            </c:strRef>
          </c:cat>
          <c:val>
            <c:numRef>
              <c:f>Sheet1!$B$3:$I$3</c:f>
              <c:numCache>
                <c:formatCode>General</c:formatCode>
                <c:ptCount val="8"/>
                <c:pt idx="0">
                  <c:v>0</c:v>
                </c:pt>
                <c:pt idx="1">
                  <c:v>0</c:v>
                </c:pt>
                <c:pt idx="2">
                  <c:v>0</c:v>
                </c:pt>
                <c:pt idx="3">
                  <c:v>2</c:v>
                </c:pt>
                <c:pt idx="4">
                  <c:v>0</c:v>
                </c:pt>
                <c:pt idx="5">
                  <c:v>0</c:v>
                </c:pt>
                <c:pt idx="6">
                  <c:v>0</c:v>
                </c:pt>
                <c:pt idx="7">
                  <c:v>0</c:v>
                </c:pt>
              </c:numCache>
            </c:numRef>
          </c:val>
          <c:extLst>
            <c:ext xmlns:c16="http://schemas.microsoft.com/office/drawing/2014/chart" uri="{C3380CC4-5D6E-409C-BE32-E72D297353CC}">
              <c16:uniqueId val="{00000001-AA7F-BF4E-8EFE-15F543688B01}"/>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Sheet1!$B$1:$I$1</c:f>
              <c:strCache>
                <c:ptCount val="8"/>
                <c:pt idx="0">
                  <c:v>User 1</c:v>
                </c:pt>
                <c:pt idx="1">
                  <c:v> User 2</c:v>
                </c:pt>
                <c:pt idx="2">
                  <c:v>User 3</c:v>
                </c:pt>
                <c:pt idx="3">
                  <c:v>User 4</c:v>
                </c:pt>
                <c:pt idx="4">
                  <c:v>User 5</c:v>
                </c:pt>
                <c:pt idx="5">
                  <c:v>User 6</c:v>
                </c:pt>
                <c:pt idx="6">
                  <c:v>User 7</c:v>
                </c:pt>
                <c:pt idx="7">
                  <c:v>User 8</c:v>
                </c:pt>
              </c:strCache>
            </c:strRef>
          </c:cat>
          <c:val>
            <c:numRef>
              <c:f>Sheet1!$B$4:$I$4</c:f>
              <c:numCache>
                <c:formatCode>General</c:formatCode>
                <c:ptCount val="8"/>
                <c:pt idx="0">
                  <c:v>-3</c:v>
                </c:pt>
                <c:pt idx="1">
                  <c:v>-2</c:v>
                </c:pt>
                <c:pt idx="2">
                  <c:v>0</c:v>
                </c:pt>
                <c:pt idx="3">
                  <c:v>0</c:v>
                </c:pt>
                <c:pt idx="4">
                  <c:v>0</c:v>
                </c:pt>
                <c:pt idx="5">
                  <c:v>0</c:v>
                </c:pt>
                <c:pt idx="6">
                  <c:v>0</c:v>
                </c:pt>
                <c:pt idx="7">
                  <c:v>1</c:v>
                </c:pt>
              </c:numCache>
            </c:numRef>
          </c:val>
          <c:extLst>
            <c:ext xmlns:c16="http://schemas.microsoft.com/office/drawing/2014/chart" uri="{C3380CC4-5D6E-409C-BE32-E72D297353CC}">
              <c16:uniqueId val="{00000002-AA7F-BF4E-8EFE-15F543688B01}"/>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low"/>
        <c:spPr>
          <a:ln>
            <a:solidFill>
              <a:srgbClr val="D5D5D5"/>
            </a:solidFill>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3"/>
          <c:min val="-3"/>
        </c:scaling>
        <c:delete val="0"/>
        <c:axPos val="t"/>
        <c:majorGridlines>
          <c:spPr>
            <a:ln w="6350" cap="flat">
              <a:solidFill>
                <a:srgbClr val="B8B8B8"/>
              </a:solidFill>
              <a:prstDash val="solid"/>
              <a:miter lim="400000"/>
            </a:ln>
          </c:spPr>
        </c:majorGridlines>
        <c:numFmt formatCode="0" sourceLinked="0"/>
        <c:majorTickMark val="none"/>
        <c:minorTickMark val="none"/>
        <c:tickLblPos val="high"/>
        <c:spPr>
          <a:ln w="6350" cap="flat">
            <a:noFill/>
            <a:prstDash val="solid"/>
            <a:miter lim="400000"/>
          </a:ln>
        </c:spPr>
        <c:txPr>
          <a:bodyPr rot="0"/>
          <a:lstStyle/>
          <a:p>
            <a:pPr>
              <a:defRPr sz="1600" b="0" i="0" u="none" strike="noStrike">
                <a:solidFill>
                  <a:srgbClr val="FFFFFF"/>
                </a:solidFill>
                <a:latin typeface="Helvetica Neue Light"/>
              </a:defRPr>
            </a:pPr>
            <a:endParaRPr lang="en-US"/>
          </a:p>
        </c:txPr>
        <c:crossAx val="2094734552"/>
        <c:crosses val="autoZero"/>
        <c:crossBetween val="between"/>
        <c:majorUnit val="1"/>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9858300000000002E-2"/>
          <c:y val="4.9469199999999998E-2"/>
          <c:w val="0.905142"/>
          <c:h val="0.86686799999999997"/>
        </c:manualLayout>
      </c:layout>
      <c:barChart>
        <c:barDir val="col"/>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Sheet1!$B$1:$I$1</c:f>
              <c:strCache>
                <c:ptCount val="8"/>
                <c:pt idx="0">
                  <c:v>User 1</c:v>
                </c:pt>
                <c:pt idx="1">
                  <c:v>User 2</c:v>
                </c:pt>
                <c:pt idx="2">
                  <c:v>User 3</c:v>
                </c:pt>
                <c:pt idx="3">
                  <c:v>User 4</c:v>
                </c:pt>
                <c:pt idx="4">
                  <c:v>User 5</c:v>
                </c:pt>
                <c:pt idx="5">
                  <c:v>User 6</c:v>
                </c:pt>
                <c:pt idx="6">
                  <c:v>User 7</c:v>
                </c:pt>
                <c:pt idx="7">
                  <c:v>User 8</c:v>
                </c:pt>
              </c:strCache>
            </c:strRef>
          </c:cat>
          <c:val>
            <c:numRef>
              <c:f>Sheet1!$B$2:$I$2</c:f>
              <c:numCache>
                <c:formatCode>General</c:formatCode>
                <c:ptCount val="8"/>
                <c:pt idx="0">
                  <c:v>0</c:v>
                </c:pt>
                <c:pt idx="1">
                  <c:v>0</c:v>
                </c:pt>
                <c:pt idx="2">
                  <c:v>85</c:v>
                </c:pt>
                <c:pt idx="3">
                  <c:v>0</c:v>
                </c:pt>
                <c:pt idx="4">
                  <c:v>565</c:v>
                </c:pt>
                <c:pt idx="5">
                  <c:v>313</c:v>
                </c:pt>
                <c:pt idx="6">
                  <c:v>264</c:v>
                </c:pt>
                <c:pt idx="7">
                  <c:v>0</c:v>
                </c:pt>
              </c:numCache>
            </c:numRef>
          </c:val>
          <c:extLst>
            <c:ext xmlns:c16="http://schemas.microsoft.com/office/drawing/2014/chart" uri="{C3380CC4-5D6E-409C-BE32-E72D297353CC}">
              <c16:uniqueId val="{00000000-0A76-8B48-8579-8BC9A7F8AE48}"/>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Sheet1!$B$1:$I$1</c:f>
              <c:strCache>
                <c:ptCount val="8"/>
                <c:pt idx="0">
                  <c:v>User 1</c:v>
                </c:pt>
                <c:pt idx="1">
                  <c:v>User 2</c:v>
                </c:pt>
                <c:pt idx="2">
                  <c:v>User 3</c:v>
                </c:pt>
                <c:pt idx="3">
                  <c:v>User 4</c:v>
                </c:pt>
                <c:pt idx="4">
                  <c:v>User 5</c:v>
                </c:pt>
                <c:pt idx="5">
                  <c:v>User 6</c:v>
                </c:pt>
                <c:pt idx="6">
                  <c:v>User 7</c:v>
                </c:pt>
                <c:pt idx="7">
                  <c:v>User 8</c:v>
                </c:pt>
              </c:strCache>
            </c:strRef>
          </c:cat>
          <c:val>
            <c:numRef>
              <c:f>Sheet1!$B$3:$I$3</c:f>
              <c:numCache>
                <c:formatCode>General</c:formatCode>
                <c:ptCount val="8"/>
                <c:pt idx="0">
                  <c:v>0</c:v>
                </c:pt>
                <c:pt idx="1">
                  <c:v>0</c:v>
                </c:pt>
                <c:pt idx="2">
                  <c:v>0</c:v>
                </c:pt>
                <c:pt idx="3">
                  <c:v>248</c:v>
                </c:pt>
                <c:pt idx="4">
                  <c:v>0</c:v>
                </c:pt>
                <c:pt idx="5">
                  <c:v>0</c:v>
                </c:pt>
                <c:pt idx="6">
                  <c:v>0</c:v>
                </c:pt>
                <c:pt idx="7">
                  <c:v>0</c:v>
                </c:pt>
              </c:numCache>
            </c:numRef>
          </c:val>
          <c:extLst>
            <c:ext xmlns:c16="http://schemas.microsoft.com/office/drawing/2014/chart" uri="{C3380CC4-5D6E-409C-BE32-E72D297353CC}">
              <c16:uniqueId val="{00000001-0A76-8B48-8579-8BC9A7F8AE48}"/>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Sheet1!$B$1:$I$1</c:f>
              <c:strCache>
                <c:ptCount val="8"/>
                <c:pt idx="0">
                  <c:v>User 1</c:v>
                </c:pt>
                <c:pt idx="1">
                  <c:v>User 2</c:v>
                </c:pt>
                <c:pt idx="2">
                  <c:v>User 3</c:v>
                </c:pt>
                <c:pt idx="3">
                  <c:v>User 4</c:v>
                </c:pt>
                <c:pt idx="4">
                  <c:v>User 5</c:v>
                </c:pt>
                <c:pt idx="5">
                  <c:v>User 6</c:v>
                </c:pt>
                <c:pt idx="6">
                  <c:v>User 7</c:v>
                </c:pt>
                <c:pt idx="7">
                  <c:v>User 8</c:v>
                </c:pt>
              </c:strCache>
            </c:strRef>
          </c:cat>
          <c:val>
            <c:numRef>
              <c:f>Sheet1!$B$4:$I$4</c:f>
              <c:numCache>
                <c:formatCode>General</c:formatCode>
                <c:ptCount val="8"/>
                <c:pt idx="0">
                  <c:v>168</c:v>
                </c:pt>
                <c:pt idx="1">
                  <c:v>240</c:v>
                </c:pt>
                <c:pt idx="2">
                  <c:v>0</c:v>
                </c:pt>
                <c:pt idx="3">
                  <c:v>0</c:v>
                </c:pt>
                <c:pt idx="4">
                  <c:v>0</c:v>
                </c:pt>
                <c:pt idx="5">
                  <c:v>0</c:v>
                </c:pt>
                <c:pt idx="6">
                  <c:v>0</c:v>
                </c:pt>
                <c:pt idx="7">
                  <c:v>325</c:v>
                </c:pt>
              </c:numCache>
            </c:numRef>
          </c:val>
          <c:extLst>
            <c:ext xmlns:c16="http://schemas.microsoft.com/office/drawing/2014/chart" uri="{C3380CC4-5D6E-409C-BE32-E72D297353CC}">
              <c16:uniqueId val="{00000002-0A76-8B48-8579-8BC9A7F8AE48}"/>
            </c:ext>
          </c:extLst>
        </c:ser>
        <c:dLbls>
          <c:showLegendKey val="0"/>
          <c:showVal val="0"/>
          <c:showCatName val="0"/>
          <c:showSerName val="0"/>
          <c:showPercent val="0"/>
          <c:showBubbleSize val="0"/>
        </c:dLbls>
        <c:gapWidth val="30"/>
        <c:overlap val="100"/>
        <c:axId val="2094734552"/>
        <c:axId val="2094734553"/>
      </c:barChart>
      <c:catAx>
        <c:axId val="2094734552"/>
        <c:scaling>
          <c:orientation val="minMax"/>
        </c:scaling>
        <c:delete val="0"/>
        <c:axPos val="b"/>
        <c:numFmt formatCode="General" sourceLinked="0"/>
        <c:majorTickMark val="none"/>
        <c:minorTickMark val="none"/>
        <c:tickLblPos val="low"/>
        <c:spPr>
          <a:ln w="6350" cap="flat">
            <a:solidFill>
              <a:srgbClr val="D5D5D5"/>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6350" cap="flat">
              <a:solidFill>
                <a:srgbClr val="B8B8B8"/>
              </a:solidFill>
              <a:prstDash val="solid"/>
              <a:miter lim="400000"/>
            </a:ln>
          </c:spPr>
        </c:majorGridlines>
        <c:minorGridlines>
          <c:spPr>
            <a:ln w="9525" cap="flat">
              <a:solidFill>
                <a:srgbClr val="D5D5D5"/>
              </a:solidFill>
              <a:custDash>
                <a:ds d="100000" sp="200000"/>
              </a:custDash>
              <a:miter lim="400000"/>
            </a:ln>
          </c:spPr>
        </c:minorGridlines>
        <c:numFmt formatCode="0&quot; sec&quot;_);\(0\)&quot; sec&quot;" sourceLinked="0"/>
        <c:majorTickMark val="cross"/>
        <c:minorTickMark val="in"/>
        <c:tickLblPos val="nextTo"/>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150"/>
        <c:minorUnit val="7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0477499999999993E-2"/>
          <c:y val="4.9504100000000002E-2"/>
          <c:w val="0.91344099999999995"/>
          <c:h val="0.86748899999999995"/>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Sheet1!$B$1:$K$1</c:f>
              <c:strCache>
                <c:ptCount val="10"/>
                <c:pt idx="0">
                  <c:v>User 1</c:v>
                </c:pt>
                <c:pt idx="1">
                  <c:v> User 2</c:v>
                </c:pt>
                <c:pt idx="2">
                  <c:v>User 3</c:v>
                </c:pt>
                <c:pt idx="3">
                  <c:v>User 4</c:v>
                </c:pt>
                <c:pt idx="4">
                  <c:v>User 5</c:v>
                </c:pt>
                <c:pt idx="5">
                  <c:v>User 6</c:v>
                </c:pt>
                <c:pt idx="6">
                  <c:v>User 7</c:v>
                </c:pt>
                <c:pt idx="7">
                  <c:v>User 8</c:v>
                </c:pt>
                <c:pt idx="8">
                  <c:v>User 9</c:v>
                </c:pt>
                <c:pt idx="9">
                  <c:v>User 10</c:v>
                </c:pt>
              </c:strCache>
            </c:strRef>
          </c:cat>
          <c:val>
            <c:numRef>
              <c:f>Sheet1!$B$2:$K$2</c:f>
              <c:numCache>
                <c:formatCode>General</c:formatCode>
                <c:ptCount val="10"/>
                <c:pt idx="0">
                  <c:v>0</c:v>
                </c:pt>
                <c:pt idx="1">
                  <c:v>0</c:v>
                </c:pt>
                <c:pt idx="2">
                  <c:v>2</c:v>
                </c:pt>
                <c:pt idx="3">
                  <c:v>0</c:v>
                </c:pt>
                <c:pt idx="4">
                  <c:v>-2</c:v>
                </c:pt>
                <c:pt idx="5">
                  <c:v>1</c:v>
                </c:pt>
                <c:pt idx="6">
                  <c:v>2</c:v>
                </c:pt>
                <c:pt idx="7">
                  <c:v>0</c:v>
                </c:pt>
                <c:pt idx="8">
                  <c:v>3</c:v>
                </c:pt>
                <c:pt idx="9">
                  <c:v>0</c:v>
                </c:pt>
              </c:numCache>
            </c:numRef>
          </c:val>
          <c:extLst>
            <c:ext xmlns:c16="http://schemas.microsoft.com/office/drawing/2014/chart" uri="{C3380CC4-5D6E-409C-BE32-E72D297353CC}">
              <c16:uniqueId val="{00000000-AA7F-BF4E-8EFE-15F543688B01}"/>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Sheet1!$B$1:$K$1</c:f>
              <c:strCache>
                <c:ptCount val="10"/>
                <c:pt idx="0">
                  <c:v>User 1</c:v>
                </c:pt>
                <c:pt idx="1">
                  <c:v> User 2</c:v>
                </c:pt>
                <c:pt idx="2">
                  <c:v>User 3</c:v>
                </c:pt>
                <c:pt idx="3">
                  <c:v>User 4</c:v>
                </c:pt>
                <c:pt idx="4">
                  <c:v>User 5</c:v>
                </c:pt>
                <c:pt idx="5">
                  <c:v>User 6</c:v>
                </c:pt>
                <c:pt idx="6">
                  <c:v>User 7</c:v>
                </c:pt>
                <c:pt idx="7">
                  <c:v>User 8</c:v>
                </c:pt>
                <c:pt idx="8">
                  <c:v>User 9</c:v>
                </c:pt>
                <c:pt idx="9">
                  <c:v>User 10</c:v>
                </c:pt>
              </c:strCache>
            </c:strRef>
          </c:cat>
          <c:val>
            <c:numRef>
              <c:f>Sheet1!$B$3:$K$3</c:f>
              <c:numCache>
                <c:formatCode>General</c:formatCode>
                <c:ptCount val="10"/>
                <c:pt idx="0">
                  <c:v>0</c:v>
                </c:pt>
                <c:pt idx="1">
                  <c:v>0</c:v>
                </c:pt>
                <c:pt idx="2">
                  <c:v>0</c:v>
                </c:pt>
                <c:pt idx="3">
                  <c:v>2</c:v>
                </c:pt>
                <c:pt idx="4">
                  <c:v>0</c:v>
                </c:pt>
                <c:pt idx="5">
                  <c:v>0</c:v>
                </c:pt>
                <c:pt idx="6">
                  <c:v>0</c:v>
                </c:pt>
                <c:pt idx="7">
                  <c:v>2</c:v>
                </c:pt>
                <c:pt idx="8">
                  <c:v>0</c:v>
                </c:pt>
                <c:pt idx="9">
                  <c:v>0</c:v>
                </c:pt>
              </c:numCache>
            </c:numRef>
          </c:val>
          <c:extLst>
            <c:ext xmlns:c16="http://schemas.microsoft.com/office/drawing/2014/chart" uri="{C3380CC4-5D6E-409C-BE32-E72D297353CC}">
              <c16:uniqueId val="{00000001-AA7F-BF4E-8EFE-15F543688B01}"/>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Sheet1!$B$1:$K$1</c:f>
              <c:strCache>
                <c:ptCount val="10"/>
                <c:pt idx="0">
                  <c:v>User 1</c:v>
                </c:pt>
                <c:pt idx="1">
                  <c:v> User 2</c:v>
                </c:pt>
                <c:pt idx="2">
                  <c:v>User 3</c:v>
                </c:pt>
                <c:pt idx="3">
                  <c:v>User 4</c:v>
                </c:pt>
                <c:pt idx="4">
                  <c:v>User 5</c:v>
                </c:pt>
                <c:pt idx="5">
                  <c:v>User 6</c:v>
                </c:pt>
                <c:pt idx="6">
                  <c:v>User 7</c:v>
                </c:pt>
                <c:pt idx="7">
                  <c:v>User 8</c:v>
                </c:pt>
                <c:pt idx="8">
                  <c:v>User 9</c:v>
                </c:pt>
                <c:pt idx="9">
                  <c:v>User 10</c:v>
                </c:pt>
              </c:strCache>
            </c:strRef>
          </c:cat>
          <c:val>
            <c:numRef>
              <c:f>Sheet1!$B$4:$K$4</c:f>
              <c:numCache>
                <c:formatCode>General</c:formatCode>
                <c:ptCount val="10"/>
                <c:pt idx="0">
                  <c:v>-3</c:v>
                </c:pt>
                <c:pt idx="1">
                  <c:v>-2</c:v>
                </c:pt>
                <c:pt idx="2">
                  <c:v>0</c:v>
                </c:pt>
                <c:pt idx="3">
                  <c:v>0</c:v>
                </c:pt>
                <c:pt idx="4">
                  <c:v>0</c:v>
                </c:pt>
                <c:pt idx="5">
                  <c:v>0</c:v>
                </c:pt>
                <c:pt idx="6">
                  <c:v>0</c:v>
                </c:pt>
                <c:pt idx="7">
                  <c:v>0</c:v>
                </c:pt>
                <c:pt idx="8">
                  <c:v>0</c:v>
                </c:pt>
                <c:pt idx="9">
                  <c:v>1</c:v>
                </c:pt>
              </c:numCache>
            </c:numRef>
          </c:val>
          <c:extLst>
            <c:ext xmlns:c16="http://schemas.microsoft.com/office/drawing/2014/chart" uri="{C3380CC4-5D6E-409C-BE32-E72D297353CC}">
              <c16:uniqueId val="{00000002-AA7F-BF4E-8EFE-15F543688B01}"/>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low"/>
        <c:spPr>
          <a:ln>
            <a:solidFill>
              <a:srgbClr val="D5D5D5"/>
            </a:solidFill>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3"/>
          <c:min val="-3"/>
        </c:scaling>
        <c:delete val="0"/>
        <c:axPos val="t"/>
        <c:majorGridlines>
          <c:spPr>
            <a:ln w="6350" cap="flat">
              <a:solidFill>
                <a:srgbClr val="B8B8B8"/>
              </a:solidFill>
              <a:prstDash val="solid"/>
              <a:miter lim="400000"/>
            </a:ln>
          </c:spPr>
        </c:majorGridlines>
        <c:numFmt formatCode="0" sourceLinked="0"/>
        <c:majorTickMark val="none"/>
        <c:minorTickMark val="none"/>
        <c:tickLblPos val="high"/>
        <c:spPr>
          <a:ln w="6350" cap="flat">
            <a:noFill/>
            <a:prstDash val="solid"/>
            <a:miter lim="400000"/>
          </a:ln>
        </c:spPr>
        <c:txPr>
          <a:bodyPr rot="0"/>
          <a:lstStyle/>
          <a:p>
            <a:pPr>
              <a:defRPr sz="1600" b="0" i="0" u="none" strike="noStrike">
                <a:solidFill>
                  <a:srgbClr val="FFFFFF"/>
                </a:solidFill>
                <a:latin typeface="Helvetica Neue Light"/>
              </a:defRPr>
            </a:pPr>
            <a:endParaRPr lang="en-US"/>
          </a:p>
        </c:txPr>
        <c:crossAx val="2094734552"/>
        <c:crosses val="autoZero"/>
        <c:crossBetween val="between"/>
        <c:majorUnit val="1"/>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9858300000000002E-2"/>
          <c:y val="4.9469199999999998E-2"/>
          <c:w val="0.905142"/>
          <c:h val="0.86686799999999997"/>
        </c:manualLayout>
      </c:layout>
      <c:barChart>
        <c:barDir val="col"/>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Sheet1!$B$1:$K$1</c:f>
              <c:strCache>
                <c:ptCount val="10"/>
                <c:pt idx="0">
                  <c:v>User 1</c:v>
                </c:pt>
                <c:pt idx="1">
                  <c:v>User 2</c:v>
                </c:pt>
                <c:pt idx="2">
                  <c:v>User 3</c:v>
                </c:pt>
                <c:pt idx="3">
                  <c:v>User 4</c:v>
                </c:pt>
                <c:pt idx="4">
                  <c:v>User 5</c:v>
                </c:pt>
                <c:pt idx="5">
                  <c:v>User 6</c:v>
                </c:pt>
                <c:pt idx="6">
                  <c:v>User 7</c:v>
                </c:pt>
                <c:pt idx="7">
                  <c:v>User 8</c:v>
                </c:pt>
                <c:pt idx="8">
                  <c:v>User 9</c:v>
                </c:pt>
                <c:pt idx="9">
                  <c:v>User 10</c:v>
                </c:pt>
              </c:strCache>
            </c:strRef>
          </c:cat>
          <c:val>
            <c:numRef>
              <c:f>Sheet1!$B$2:$K$2</c:f>
              <c:numCache>
                <c:formatCode>General</c:formatCode>
                <c:ptCount val="10"/>
                <c:pt idx="0">
                  <c:v>0</c:v>
                </c:pt>
                <c:pt idx="1">
                  <c:v>0</c:v>
                </c:pt>
                <c:pt idx="2">
                  <c:v>85</c:v>
                </c:pt>
                <c:pt idx="3">
                  <c:v>0</c:v>
                </c:pt>
                <c:pt idx="4">
                  <c:v>565</c:v>
                </c:pt>
                <c:pt idx="5">
                  <c:v>313</c:v>
                </c:pt>
                <c:pt idx="6">
                  <c:v>264</c:v>
                </c:pt>
                <c:pt idx="7">
                  <c:v>0</c:v>
                </c:pt>
                <c:pt idx="8">
                  <c:v>85</c:v>
                </c:pt>
                <c:pt idx="9">
                  <c:v>0</c:v>
                </c:pt>
              </c:numCache>
            </c:numRef>
          </c:val>
          <c:extLst>
            <c:ext xmlns:c16="http://schemas.microsoft.com/office/drawing/2014/chart" uri="{C3380CC4-5D6E-409C-BE32-E72D297353CC}">
              <c16:uniqueId val="{00000000-0A76-8B48-8579-8BC9A7F8AE48}"/>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Sheet1!$B$1:$K$1</c:f>
              <c:strCache>
                <c:ptCount val="10"/>
                <c:pt idx="0">
                  <c:v>User 1</c:v>
                </c:pt>
                <c:pt idx="1">
                  <c:v>User 2</c:v>
                </c:pt>
                <c:pt idx="2">
                  <c:v>User 3</c:v>
                </c:pt>
                <c:pt idx="3">
                  <c:v>User 4</c:v>
                </c:pt>
                <c:pt idx="4">
                  <c:v>User 5</c:v>
                </c:pt>
                <c:pt idx="5">
                  <c:v>User 6</c:v>
                </c:pt>
                <c:pt idx="6">
                  <c:v>User 7</c:v>
                </c:pt>
                <c:pt idx="7">
                  <c:v>User 8</c:v>
                </c:pt>
                <c:pt idx="8">
                  <c:v>User 9</c:v>
                </c:pt>
                <c:pt idx="9">
                  <c:v>User 10</c:v>
                </c:pt>
              </c:strCache>
            </c:strRef>
          </c:cat>
          <c:val>
            <c:numRef>
              <c:f>Sheet1!$B$3:$K$3</c:f>
              <c:numCache>
                <c:formatCode>General</c:formatCode>
                <c:ptCount val="10"/>
                <c:pt idx="0">
                  <c:v>0</c:v>
                </c:pt>
                <c:pt idx="1">
                  <c:v>0</c:v>
                </c:pt>
                <c:pt idx="2">
                  <c:v>0</c:v>
                </c:pt>
                <c:pt idx="3">
                  <c:v>248</c:v>
                </c:pt>
                <c:pt idx="4">
                  <c:v>0</c:v>
                </c:pt>
                <c:pt idx="5">
                  <c:v>0</c:v>
                </c:pt>
                <c:pt idx="6">
                  <c:v>0</c:v>
                </c:pt>
                <c:pt idx="7">
                  <c:v>0</c:v>
                </c:pt>
                <c:pt idx="8">
                  <c:v>0</c:v>
                </c:pt>
                <c:pt idx="9">
                  <c:v>248</c:v>
                </c:pt>
              </c:numCache>
            </c:numRef>
          </c:val>
          <c:extLst>
            <c:ext xmlns:c16="http://schemas.microsoft.com/office/drawing/2014/chart" uri="{C3380CC4-5D6E-409C-BE32-E72D297353CC}">
              <c16:uniqueId val="{00000001-0A76-8B48-8579-8BC9A7F8AE48}"/>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Sheet1!$B$1:$K$1</c:f>
              <c:strCache>
                <c:ptCount val="10"/>
                <c:pt idx="0">
                  <c:v>User 1</c:v>
                </c:pt>
                <c:pt idx="1">
                  <c:v>User 2</c:v>
                </c:pt>
                <c:pt idx="2">
                  <c:v>User 3</c:v>
                </c:pt>
                <c:pt idx="3">
                  <c:v>User 4</c:v>
                </c:pt>
                <c:pt idx="4">
                  <c:v>User 5</c:v>
                </c:pt>
                <c:pt idx="5">
                  <c:v>User 6</c:v>
                </c:pt>
                <c:pt idx="6">
                  <c:v>User 7</c:v>
                </c:pt>
                <c:pt idx="7">
                  <c:v>User 8</c:v>
                </c:pt>
                <c:pt idx="8">
                  <c:v>User 9</c:v>
                </c:pt>
                <c:pt idx="9">
                  <c:v>User 10</c:v>
                </c:pt>
              </c:strCache>
            </c:strRef>
          </c:cat>
          <c:val>
            <c:numRef>
              <c:f>Sheet1!$B$4:$K$4</c:f>
              <c:numCache>
                <c:formatCode>General</c:formatCode>
                <c:ptCount val="10"/>
                <c:pt idx="0">
                  <c:v>168</c:v>
                </c:pt>
                <c:pt idx="1">
                  <c:v>240</c:v>
                </c:pt>
                <c:pt idx="2">
                  <c:v>0</c:v>
                </c:pt>
                <c:pt idx="3">
                  <c:v>0</c:v>
                </c:pt>
                <c:pt idx="4">
                  <c:v>0</c:v>
                </c:pt>
                <c:pt idx="5">
                  <c:v>0</c:v>
                </c:pt>
                <c:pt idx="6">
                  <c:v>0</c:v>
                </c:pt>
                <c:pt idx="7">
                  <c:v>325</c:v>
                </c:pt>
                <c:pt idx="8">
                  <c:v>0</c:v>
                </c:pt>
                <c:pt idx="9">
                  <c:v>0</c:v>
                </c:pt>
              </c:numCache>
            </c:numRef>
          </c:val>
          <c:extLst>
            <c:ext xmlns:c16="http://schemas.microsoft.com/office/drawing/2014/chart" uri="{C3380CC4-5D6E-409C-BE32-E72D297353CC}">
              <c16:uniqueId val="{00000002-0A76-8B48-8579-8BC9A7F8AE48}"/>
            </c:ext>
          </c:extLst>
        </c:ser>
        <c:dLbls>
          <c:showLegendKey val="0"/>
          <c:showVal val="0"/>
          <c:showCatName val="0"/>
          <c:showSerName val="0"/>
          <c:showPercent val="0"/>
          <c:showBubbleSize val="0"/>
        </c:dLbls>
        <c:gapWidth val="30"/>
        <c:overlap val="100"/>
        <c:axId val="2094734552"/>
        <c:axId val="2094734553"/>
      </c:barChart>
      <c:catAx>
        <c:axId val="2094734552"/>
        <c:scaling>
          <c:orientation val="minMax"/>
        </c:scaling>
        <c:delete val="0"/>
        <c:axPos val="b"/>
        <c:numFmt formatCode="General" sourceLinked="0"/>
        <c:majorTickMark val="none"/>
        <c:minorTickMark val="none"/>
        <c:tickLblPos val="low"/>
        <c:spPr>
          <a:ln w="6350" cap="flat">
            <a:solidFill>
              <a:srgbClr val="D5D5D5"/>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6350" cap="flat">
              <a:solidFill>
                <a:srgbClr val="B8B8B8"/>
              </a:solidFill>
              <a:prstDash val="solid"/>
              <a:miter lim="400000"/>
            </a:ln>
          </c:spPr>
        </c:majorGridlines>
        <c:minorGridlines>
          <c:spPr>
            <a:ln w="9525" cap="flat">
              <a:solidFill>
                <a:srgbClr val="D5D5D5"/>
              </a:solidFill>
              <a:custDash>
                <a:ds d="100000" sp="200000"/>
              </a:custDash>
              <a:miter lim="400000"/>
            </a:ln>
          </c:spPr>
        </c:minorGridlines>
        <c:numFmt formatCode="0&quot; sec&quot;_);\(0\)&quot; sec&quot;" sourceLinked="0"/>
        <c:majorTickMark val="cross"/>
        <c:minorTickMark val="in"/>
        <c:tickLblPos val="nextTo"/>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150"/>
        <c:minorUnit val="7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0477499999999993E-2"/>
          <c:y val="4.9504100000000002E-2"/>
          <c:w val="0.91344099999999995"/>
          <c:h val="0.86748899999999995"/>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Sheet1!$B$1:$M$1</c:f>
              <c:strCache>
                <c:ptCount val="12"/>
                <c:pt idx="0">
                  <c:v>User 1</c:v>
                </c:pt>
                <c:pt idx="1">
                  <c:v> User 2</c:v>
                </c:pt>
                <c:pt idx="2">
                  <c:v>User 3</c:v>
                </c:pt>
                <c:pt idx="3">
                  <c:v>User 4</c:v>
                </c:pt>
                <c:pt idx="4">
                  <c:v>User 5</c:v>
                </c:pt>
                <c:pt idx="5">
                  <c:v>User 6</c:v>
                </c:pt>
                <c:pt idx="6">
                  <c:v>User 7</c:v>
                </c:pt>
                <c:pt idx="7">
                  <c:v>User 8</c:v>
                </c:pt>
                <c:pt idx="8">
                  <c:v>User 9</c:v>
                </c:pt>
                <c:pt idx="9">
                  <c:v> User 10</c:v>
                </c:pt>
                <c:pt idx="10">
                  <c:v>User 11</c:v>
                </c:pt>
                <c:pt idx="11">
                  <c:v>User 12</c:v>
                </c:pt>
              </c:strCache>
            </c:strRef>
          </c:cat>
          <c:val>
            <c:numRef>
              <c:f>Sheet1!$B$2:$M$2</c:f>
              <c:numCache>
                <c:formatCode>General</c:formatCode>
                <c:ptCount val="12"/>
                <c:pt idx="0">
                  <c:v>0</c:v>
                </c:pt>
                <c:pt idx="1">
                  <c:v>0</c:v>
                </c:pt>
                <c:pt idx="2">
                  <c:v>2</c:v>
                </c:pt>
                <c:pt idx="3">
                  <c:v>0</c:v>
                </c:pt>
                <c:pt idx="4">
                  <c:v>-2</c:v>
                </c:pt>
                <c:pt idx="5">
                  <c:v>1</c:v>
                </c:pt>
                <c:pt idx="6">
                  <c:v>3</c:v>
                </c:pt>
                <c:pt idx="7">
                  <c:v>0</c:v>
                </c:pt>
                <c:pt idx="8">
                  <c:v>0</c:v>
                </c:pt>
                <c:pt idx="9">
                  <c:v>0</c:v>
                </c:pt>
                <c:pt idx="10">
                  <c:v>2</c:v>
                </c:pt>
                <c:pt idx="11">
                  <c:v>0</c:v>
                </c:pt>
              </c:numCache>
            </c:numRef>
          </c:val>
          <c:extLst>
            <c:ext xmlns:c16="http://schemas.microsoft.com/office/drawing/2014/chart" uri="{C3380CC4-5D6E-409C-BE32-E72D297353CC}">
              <c16:uniqueId val="{00000000-AA7F-BF4E-8EFE-15F543688B01}"/>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Sheet1!$B$1:$M$1</c:f>
              <c:strCache>
                <c:ptCount val="12"/>
                <c:pt idx="0">
                  <c:v>User 1</c:v>
                </c:pt>
                <c:pt idx="1">
                  <c:v> User 2</c:v>
                </c:pt>
                <c:pt idx="2">
                  <c:v>User 3</c:v>
                </c:pt>
                <c:pt idx="3">
                  <c:v>User 4</c:v>
                </c:pt>
                <c:pt idx="4">
                  <c:v>User 5</c:v>
                </c:pt>
                <c:pt idx="5">
                  <c:v>User 6</c:v>
                </c:pt>
                <c:pt idx="6">
                  <c:v>User 7</c:v>
                </c:pt>
                <c:pt idx="7">
                  <c:v>User 8</c:v>
                </c:pt>
                <c:pt idx="8">
                  <c:v>User 9</c:v>
                </c:pt>
                <c:pt idx="9">
                  <c:v> User 10</c:v>
                </c:pt>
                <c:pt idx="10">
                  <c:v>User 11</c:v>
                </c:pt>
                <c:pt idx="11">
                  <c:v>User 12</c:v>
                </c:pt>
              </c:strCache>
            </c:strRef>
          </c:cat>
          <c:val>
            <c:numRef>
              <c:f>Sheet1!$B$3:$M$3</c:f>
              <c:numCache>
                <c:formatCode>General</c:formatCode>
                <c:ptCount val="12"/>
                <c:pt idx="0">
                  <c:v>0</c:v>
                </c:pt>
                <c:pt idx="1">
                  <c:v>0</c:v>
                </c:pt>
                <c:pt idx="2">
                  <c:v>0</c:v>
                </c:pt>
                <c:pt idx="3">
                  <c:v>2</c:v>
                </c:pt>
                <c:pt idx="4">
                  <c:v>0</c:v>
                </c:pt>
                <c:pt idx="5">
                  <c:v>0</c:v>
                </c:pt>
                <c:pt idx="6">
                  <c:v>0</c:v>
                </c:pt>
                <c:pt idx="7">
                  <c:v>0</c:v>
                </c:pt>
                <c:pt idx="8">
                  <c:v>0</c:v>
                </c:pt>
                <c:pt idx="9">
                  <c:v>0</c:v>
                </c:pt>
                <c:pt idx="10">
                  <c:v>0</c:v>
                </c:pt>
                <c:pt idx="11">
                  <c:v>2</c:v>
                </c:pt>
              </c:numCache>
            </c:numRef>
          </c:val>
          <c:extLst>
            <c:ext xmlns:c16="http://schemas.microsoft.com/office/drawing/2014/chart" uri="{C3380CC4-5D6E-409C-BE32-E72D297353CC}">
              <c16:uniqueId val="{00000001-AA7F-BF4E-8EFE-15F543688B01}"/>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Sheet1!$B$1:$M$1</c:f>
              <c:strCache>
                <c:ptCount val="12"/>
                <c:pt idx="0">
                  <c:v>User 1</c:v>
                </c:pt>
                <c:pt idx="1">
                  <c:v> User 2</c:v>
                </c:pt>
                <c:pt idx="2">
                  <c:v>User 3</c:v>
                </c:pt>
                <c:pt idx="3">
                  <c:v>User 4</c:v>
                </c:pt>
                <c:pt idx="4">
                  <c:v>User 5</c:v>
                </c:pt>
                <c:pt idx="5">
                  <c:v>User 6</c:v>
                </c:pt>
                <c:pt idx="6">
                  <c:v>User 7</c:v>
                </c:pt>
                <c:pt idx="7">
                  <c:v>User 8</c:v>
                </c:pt>
                <c:pt idx="8">
                  <c:v>User 9</c:v>
                </c:pt>
                <c:pt idx="9">
                  <c:v> User 10</c:v>
                </c:pt>
                <c:pt idx="10">
                  <c:v>User 11</c:v>
                </c:pt>
                <c:pt idx="11">
                  <c:v>User 12</c:v>
                </c:pt>
              </c:strCache>
            </c:strRef>
          </c:cat>
          <c:val>
            <c:numRef>
              <c:f>Sheet1!$B$4:$M$4</c:f>
              <c:numCache>
                <c:formatCode>General</c:formatCode>
                <c:ptCount val="12"/>
                <c:pt idx="0">
                  <c:v>-3</c:v>
                </c:pt>
                <c:pt idx="1">
                  <c:v>-2</c:v>
                </c:pt>
                <c:pt idx="2">
                  <c:v>0</c:v>
                </c:pt>
                <c:pt idx="3">
                  <c:v>0</c:v>
                </c:pt>
                <c:pt idx="4">
                  <c:v>0</c:v>
                </c:pt>
                <c:pt idx="5">
                  <c:v>0</c:v>
                </c:pt>
                <c:pt idx="6">
                  <c:v>0</c:v>
                </c:pt>
                <c:pt idx="7">
                  <c:v>1</c:v>
                </c:pt>
                <c:pt idx="8">
                  <c:v>-3</c:v>
                </c:pt>
                <c:pt idx="9">
                  <c:v>-2</c:v>
                </c:pt>
                <c:pt idx="10">
                  <c:v>0</c:v>
                </c:pt>
                <c:pt idx="11">
                  <c:v>0</c:v>
                </c:pt>
              </c:numCache>
            </c:numRef>
          </c:val>
          <c:extLst>
            <c:ext xmlns:c16="http://schemas.microsoft.com/office/drawing/2014/chart" uri="{C3380CC4-5D6E-409C-BE32-E72D297353CC}">
              <c16:uniqueId val="{00000002-AA7F-BF4E-8EFE-15F543688B01}"/>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low"/>
        <c:spPr>
          <a:ln>
            <a:solidFill>
              <a:srgbClr val="D5D5D5"/>
            </a:solidFill>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3"/>
          <c:min val="-3"/>
        </c:scaling>
        <c:delete val="0"/>
        <c:axPos val="t"/>
        <c:majorGridlines>
          <c:spPr>
            <a:ln w="6350" cap="flat">
              <a:solidFill>
                <a:srgbClr val="B8B8B8"/>
              </a:solidFill>
              <a:prstDash val="solid"/>
              <a:miter lim="400000"/>
            </a:ln>
          </c:spPr>
        </c:majorGridlines>
        <c:numFmt formatCode="0" sourceLinked="0"/>
        <c:majorTickMark val="none"/>
        <c:minorTickMark val="none"/>
        <c:tickLblPos val="high"/>
        <c:spPr>
          <a:ln w="6350" cap="flat">
            <a:noFill/>
            <a:prstDash val="solid"/>
            <a:miter lim="400000"/>
          </a:ln>
        </c:spPr>
        <c:txPr>
          <a:bodyPr rot="0"/>
          <a:lstStyle/>
          <a:p>
            <a:pPr>
              <a:defRPr sz="1600" b="0" i="0" u="none" strike="noStrike">
                <a:solidFill>
                  <a:srgbClr val="FFFFFF"/>
                </a:solidFill>
                <a:latin typeface="Helvetica Neue Light"/>
              </a:defRPr>
            </a:pPr>
            <a:endParaRPr lang="en-US"/>
          </a:p>
        </c:txPr>
        <c:crossAx val="2094734552"/>
        <c:crosses val="autoZero"/>
        <c:crossBetween val="between"/>
        <c:majorUnit val="1"/>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9858300000000002E-2"/>
          <c:y val="4.9469199999999998E-2"/>
          <c:w val="0.905142"/>
          <c:h val="0.86686799999999997"/>
        </c:manualLayout>
      </c:layout>
      <c:barChart>
        <c:barDir val="col"/>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Sheet1!$B$1:$M$1</c:f>
              <c:strCache>
                <c:ptCount val="12"/>
                <c:pt idx="0">
                  <c:v>User 1</c:v>
                </c:pt>
                <c:pt idx="1">
                  <c:v>User 2</c:v>
                </c:pt>
                <c:pt idx="2">
                  <c:v>User 3</c:v>
                </c:pt>
                <c:pt idx="3">
                  <c:v>User 4</c:v>
                </c:pt>
                <c:pt idx="4">
                  <c:v>User 5</c:v>
                </c:pt>
                <c:pt idx="5">
                  <c:v>User 6</c:v>
                </c:pt>
                <c:pt idx="6">
                  <c:v>User 7</c:v>
                </c:pt>
                <c:pt idx="7">
                  <c:v>User 8</c:v>
                </c:pt>
                <c:pt idx="8">
                  <c:v>User 9</c:v>
                </c:pt>
                <c:pt idx="9">
                  <c:v>User 10</c:v>
                </c:pt>
                <c:pt idx="10">
                  <c:v>User 11</c:v>
                </c:pt>
                <c:pt idx="11">
                  <c:v>User 12</c:v>
                </c:pt>
              </c:strCache>
            </c:strRef>
          </c:cat>
          <c:val>
            <c:numRef>
              <c:f>Sheet1!$B$2:$M$2</c:f>
              <c:numCache>
                <c:formatCode>General</c:formatCode>
                <c:ptCount val="12"/>
                <c:pt idx="0">
                  <c:v>0</c:v>
                </c:pt>
                <c:pt idx="1">
                  <c:v>0</c:v>
                </c:pt>
                <c:pt idx="2">
                  <c:v>85</c:v>
                </c:pt>
                <c:pt idx="3">
                  <c:v>0</c:v>
                </c:pt>
                <c:pt idx="4">
                  <c:v>565</c:v>
                </c:pt>
                <c:pt idx="5">
                  <c:v>313</c:v>
                </c:pt>
                <c:pt idx="6">
                  <c:v>264</c:v>
                </c:pt>
                <c:pt idx="7">
                  <c:v>0</c:v>
                </c:pt>
                <c:pt idx="8">
                  <c:v>0</c:v>
                </c:pt>
                <c:pt idx="9">
                  <c:v>0</c:v>
                </c:pt>
                <c:pt idx="10">
                  <c:v>85</c:v>
                </c:pt>
                <c:pt idx="11">
                  <c:v>0</c:v>
                </c:pt>
              </c:numCache>
            </c:numRef>
          </c:val>
          <c:extLst>
            <c:ext xmlns:c16="http://schemas.microsoft.com/office/drawing/2014/chart" uri="{C3380CC4-5D6E-409C-BE32-E72D297353CC}">
              <c16:uniqueId val="{00000000-0A76-8B48-8579-8BC9A7F8AE48}"/>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Sheet1!$B$1:$M$1</c:f>
              <c:strCache>
                <c:ptCount val="12"/>
                <c:pt idx="0">
                  <c:v>User 1</c:v>
                </c:pt>
                <c:pt idx="1">
                  <c:v>User 2</c:v>
                </c:pt>
                <c:pt idx="2">
                  <c:v>User 3</c:v>
                </c:pt>
                <c:pt idx="3">
                  <c:v>User 4</c:v>
                </c:pt>
                <c:pt idx="4">
                  <c:v>User 5</c:v>
                </c:pt>
                <c:pt idx="5">
                  <c:v>User 6</c:v>
                </c:pt>
                <c:pt idx="6">
                  <c:v>User 7</c:v>
                </c:pt>
                <c:pt idx="7">
                  <c:v>User 8</c:v>
                </c:pt>
                <c:pt idx="8">
                  <c:v>User 9</c:v>
                </c:pt>
                <c:pt idx="9">
                  <c:v>User 10</c:v>
                </c:pt>
                <c:pt idx="10">
                  <c:v>User 11</c:v>
                </c:pt>
                <c:pt idx="11">
                  <c:v>User 12</c:v>
                </c:pt>
              </c:strCache>
            </c:strRef>
          </c:cat>
          <c:val>
            <c:numRef>
              <c:f>Sheet1!$B$3:$M$3</c:f>
              <c:numCache>
                <c:formatCode>General</c:formatCode>
                <c:ptCount val="12"/>
                <c:pt idx="0">
                  <c:v>0</c:v>
                </c:pt>
                <c:pt idx="1">
                  <c:v>0</c:v>
                </c:pt>
                <c:pt idx="2">
                  <c:v>0</c:v>
                </c:pt>
                <c:pt idx="3">
                  <c:v>248</c:v>
                </c:pt>
                <c:pt idx="4">
                  <c:v>0</c:v>
                </c:pt>
                <c:pt idx="5">
                  <c:v>0</c:v>
                </c:pt>
                <c:pt idx="6">
                  <c:v>0</c:v>
                </c:pt>
                <c:pt idx="7">
                  <c:v>0</c:v>
                </c:pt>
                <c:pt idx="8">
                  <c:v>0</c:v>
                </c:pt>
                <c:pt idx="9">
                  <c:v>0</c:v>
                </c:pt>
                <c:pt idx="10">
                  <c:v>0</c:v>
                </c:pt>
                <c:pt idx="11">
                  <c:v>248</c:v>
                </c:pt>
              </c:numCache>
            </c:numRef>
          </c:val>
          <c:extLst>
            <c:ext xmlns:c16="http://schemas.microsoft.com/office/drawing/2014/chart" uri="{C3380CC4-5D6E-409C-BE32-E72D297353CC}">
              <c16:uniqueId val="{00000001-0A76-8B48-8579-8BC9A7F8AE48}"/>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Sheet1!$B$1:$M$1</c:f>
              <c:strCache>
                <c:ptCount val="12"/>
                <c:pt idx="0">
                  <c:v>User 1</c:v>
                </c:pt>
                <c:pt idx="1">
                  <c:v>User 2</c:v>
                </c:pt>
                <c:pt idx="2">
                  <c:v>User 3</c:v>
                </c:pt>
                <c:pt idx="3">
                  <c:v>User 4</c:v>
                </c:pt>
                <c:pt idx="4">
                  <c:v>User 5</c:v>
                </c:pt>
                <c:pt idx="5">
                  <c:v>User 6</c:v>
                </c:pt>
                <c:pt idx="6">
                  <c:v>User 7</c:v>
                </c:pt>
                <c:pt idx="7">
                  <c:v>User 8</c:v>
                </c:pt>
                <c:pt idx="8">
                  <c:v>User 9</c:v>
                </c:pt>
                <c:pt idx="9">
                  <c:v>User 10</c:v>
                </c:pt>
                <c:pt idx="10">
                  <c:v>User 11</c:v>
                </c:pt>
                <c:pt idx="11">
                  <c:v>User 12</c:v>
                </c:pt>
              </c:strCache>
            </c:strRef>
          </c:cat>
          <c:val>
            <c:numRef>
              <c:f>Sheet1!$B$4:$M$4</c:f>
              <c:numCache>
                <c:formatCode>General</c:formatCode>
                <c:ptCount val="12"/>
                <c:pt idx="0">
                  <c:v>168</c:v>
                </c:pt>
                <c:pt idx="1">
                  <c:v>240</c:v>
                </c:pt>
                <c:pt idx="2">
                  <c:v>0</c:v>
                </c:pt>
                <c:pt idx="3">
                  <c:v>0</c:v>
                </c:pt>
                <c:pt idx="4">
                  <c:v>0</c:v>
                </c:pt>
                <c:pt idx="5">
                  <c:v>0</c:v>
                </c:pt>
                <c:pt idx="6">
                  <c:v>0</c:v>
                </c:pt>
                <c:pt idx="7">
                  <c:v>325</c:v>
                </c:pt>
                <c:pt idx="8">
                  <c:v>168</c:v>
                </c:pt>
                <c:pt idx="9">
                  <c:v>240</c:v>
                </c:pt>
                <c:pt idx="10">
                  <c:v>0</c:v>
                </c:pt>
                <c:pt idx="11">
                  <c:v>0</c:v>
                </c:pt>
              </c:numCache>
            </c:numRef>
          </c:val>
          <c:extLst>
            <c:ext xmlns:c16="http://schemas.microsoft.com/office/drawing/2014/chart" uri="{C3380CC4-5D6E-409C-BE32-E72D297353CC}">
              <c16:uniqueId val="{00000002-0A76-8B48-8579-8BC9A7F8AE48}"/>
            </c:ext>
          </c:extLst>
        </c:ser>
        <c:dLbls>
          <c:showLegendKey val="0"/>
          <c:showVal val="0"/>
          <c:showCatName val="0"/>
          <c:showSerName val="0"/>
          <c:showPercent val="0"/>
          <c:showBubbleSize val="0"/>
        </c:dLbls>
        <c:gapWidth val="30"/>
        <c:overlap val="100"/>
        <c:axId val="2094734552"/>
        <c:axId val="2094734553"/>
      </c:barChart>
      <c:catAx>
        <c:axId val="2094734552"/>
        <c:scaling>
          <c:orientation val="minMax"/>
        </c:scaling>
        <c:delete val="0"/>
        <c:axPos val="b"/>
        <c:numFmt formatCode="General" sourceLinked="0"/>
        <c:majorTickMark val="none"/>
        <c:minorTickMark val="none"/>
        <c:tickLblPos val="low"/>
        <c:spPr>
          <a:ln w="6350" cap="flat">
            <a:solidFill>
              <a:srgbClr val="D5D5D5"/>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6350" cap="flat">
              <a:solidFill>
                <a:srgbClr val="B8B8B8"/>
              </a:solidFill>
              <a:prstDash val="solid"/>
              <a:miter lim="400000"/>
            </a:ln>
          </c:spPr>
        </c:majorGridlines>
        <c:minorGridlines>
          <c:spPr>
            <a:ln w="9525" cap="flat">
              <a:solidFill>
                <a:srgbClr val="D5D5D5"/>
              </a:solidFill>
              <a:custDash>
                <a:ds d="100000" sp="200000"/>
              </a:custDash>
              <a:miter lim="400000"/>
            </a:ln>
          </c:spPr>
        </c:minorGridlines>
        <c:numFmt formatCode="0&quot; sec&quot;_);\(0\)&quot; sec&quot;" sourceLinked="0"/>
        <c:majorTickMark val="cross"/>
        <c:minorTickMark val="in"/>
        <c:tickLblPos val="nextTo"/>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150"/>
        <c:minorUnit val="7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0477499999999993E-2"/>
          <c:y val="4.9504100000000002E-2"/>
          <c:w val="0.91344099999999995"/>
          <c:h val="0.86748899999999995"/>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Sheet1!$B$1:$S$1</c:f>
              <c:strCache>
                <c:ptCount val="18"/>
                <c:pt idx="0">
                  <c:v>User 1 </c:v>
                </c:pt>
                <c:pt idx="1">
                  <c:v> User 2 </c:v>
                </c:pt>
                <c:pt idx="2">
                  <c:v>User 3 </c:v>
                </c:pt>
                <c:pt idx="3">
                  <c:v>User 4 </c:v>
                </c:pt>
                <c:pt idx="4">
                  <c:v>User 5 </c:v>
                </c:pt>
                <c:pt idx="5">
                  <c:v>User 6 </c:v>
                </c:pt>
                <c:pt idx="6">
                  <c:v>User 7 </c:v>
                </c:pt>
                <c:pt idx="7">
                  <c:v>User 8 </c:v>
                </c:pt>
                <c:pt idx="8">
                  <c:v>User 9 </c:v>
                </c:pt>
                <c:pt idx="9">
                  <c:v> User 10</c:v>
                </c:pt>
                <c:pt idx="10">
                  <c:v>User 11</c:v>
                </c:pt>
                <c:pt idx="11">
                  <c:v> User 12</c:v>
                </c:pt>
                <c:pt idx="12">
                  <c:v>User 13</c:v>
                </c:pt>
                <c:pt idx="13">
                  <c:v>User 14</c:v>
                </c:pt>
                <c:pt idx="14">
                  <c:v>User 15</c:v>
                </c:pt>
                <c:pt idx="15">
                  <c:v>User 16</c:v>
                </c:pt>
                <c:pt idx="16">
                  <c:v>User 17</c:v>
                </c:pt>
                <c:pt idx="17">
                  <c:v>User 18</c:v>
                </c:pt>
              </c:strCache>
            </c:strRef>
          </c:cat>
          <c:val>
            <c:numRef>
              <c:f>Sheet1!$B$2:$S$2</c:f>
              <c:numCache>
                <c:formatCode>General</c:formatCode>
                <c:ptCount val="18"/>
                <c:pt idx="0">
                  <c:v>0</c:v>
                </c:pt>
                <c:pt idx="1">
                  <c:v>0</c:v>
                </c:pt>
                <c:pt idx="2">
                  <c:v>2</c:v>
                </c:pt>
                <c:pt idx="3">
                  <c:v>0</c:v>
                </c:pt>
                <c:pt idx="4">
                  <c:v>-2</c:v>
                </c:pt>
                <c:pt idx="5">
                  <c:v>1</c:v>
                </c:pt>
                <c:pt idx="6">
                  <c:v>3</c:v>
                </c:pt>
                <c:pt idx="7">
                  <c:v>0</c:v>
                </c:pt>
                <c:pt idx="8">
                  <c:v>0</c:v>
                </c:pt>
                <c:pt idx="9">
                  <c:v>0</c:v>
                </c:pt>
                <c:pt idx="10">
                  <c:v>0</c:v>
                </c:pt>
                <c:pt idx="11">
                  <c:v>0</c:v>
                </c:pt>
                <c:pt idx="12">
                  <c:v>2</c:v>
                </c:pt>
                <c:pt idx="13">
                  <c:v>0</c:v>
                </c:pt>
                <c:pt idx="14">
                  <c:v>-2</c:v>
                </c:pt>
                <c:pt idx="15">
                  <c:v>1</c:v>
                </c:pt>
                <c:pt idx="16">
                  <c:v>2</c:v>
                </c:pt>
                <c:pt idx="17">
                  <c:v>0</c:v>
                </c:pt>
              </c:numCache>
            </c:numRef>
          </c:val>
          <c:extLst>
            <c:ext xmlns:c16="http://schemas.microsoft.com/office/drawing/2014/chart" uri="{C3380CC4-5D6E-409C-BE32-E72D297353CC}">
              <c16:uniqueId val="{00000000-AA7F-BF4E-8EFE-15F543688B01}"/>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Sheet1!$B$1:$S$1</c:f>
              <c:strCache>
                <c:ptCount val="18"/>
                <c:pt idx="0">
                  <c:v>User 1 </c:v>
                </c:pt>
                <c:pt idx="1">
                  <c:v> User 2 </c:v>
                </c:pt>
                <c:pt idx="2">
                  <c:v>User 3 </c:v>
                </c:pt>
                <c:pt idx="3">
                  <c:v>User 4 </c:v>
                </c:pt>
                <c:pt idx="4">
                  <c:v>User 5 </c:v>
                </c:pt>
                <c:pt idx="5">
                  <c:v>User 6 </c:v>
                </c:pt>
                <c:pt idx="6">
                  <c:v>User 7 </c:v>
                </c:pt>
                <c:pt idx="7">
                  <c:v>User 8 </c:v>
                </c:pt>
                <c:pt idx="8">
                  <c:v>User 9 </c:v>
                </c:pt>
                <c:pt idx="9">
                  <c:v> User 10</c:v>
                </c:pt>
                <c:pt idx="10">
                  <c:v>User 11</c:v>
                </c:pt>
                <c:pt idx="11">
                  <c:v> User 12</c:v>
                </c:pt>
                <c:pt idx="12">
                  <c:v>User 13</c:v>
                </c:pt>
                <c:pt idx="13">
                  <c:v>User 14</c:v>
                </c:pt>
                <c:pt idx="14">
                  <c:v>User 15</c:v>
                </c:pt>
                <c:pt idx="15">
                  <c:v>User 16</c:v>
                </c:pt>
                <c:pt idx="16">
                  <c:v>User 17</c:v>
                </c:pt>
                <c:pt idx="17">
                  <c:v>User 18</c:v>
                </c:pt>
              </c:strCache>
            </c:strRef>
          </c:cat>
          <c:val>
            <c:numRef>
              <c:f>Sheet1!$B$3:$S$3</c:f>
              <c:numCache>
                <c:formatCode>General</c:formatCode>
                <c:ptCount val="18"/>
                <c:pt idx="0">
                  <c:v>0</c:v>
                </c:pt>
                <c:pt idx="1">
                  <c:v>0</c:v>
                </c:pt>
                <c:pt idx="2">
                  <c:v>0</c:v>
                </c:pt>
                <c:pt idx="3">
                  <c:v>2</c:v>
                </c:pt>
                <c:pt idx="4">
                  <c:v>0</c:v>
                </c:pt>
                <c:pt idx="5">
                  <c:v>0</c:v>
                </c:pt>
                <c:pt idx="6">
                  <c:v>0</c:v>
                </c:pt>
                <c:pt idx="7">
                  <c:v>0</c:v>
                </c:pt>
                <c:pt idx="8">
                  <c:v>0</c:v>
                </c:pt>
                <c:pt idx="9">
                  <c:v>0</c:v>
                </c:pt>
                <c:pt idx="10">
                  <c:v>0</c:v>
                </c:pt>
                <c:pt idx="11">
                  <c:v>0</c:v>
                </c:pt>
                <c:pt idx="12">
                  <c:v>0</c:v>
                </c:pt>
                <c:pt idx="13">
                  <c:v>2</c:v>
                </c:pt>
                <c:pt idx="14">
                  <c:v>0</c:v>
                </c:pt>
                <c:pt idx="15">
                  <c:v>0</c:v>
                </c:pt>
                <c:pt idx="16">
                  <c:v>0</c:v>
                </c:pt>
                <c:pt idx="17">
                  <c:v>2</c:v>
                </c:pt>
              </c:numCache>
            </c:numRef>
          </c:val>
          <c:extLst>
            <c:ext xmlns:c16="http://schemas.microsoft.com/office/drawing/2014/chart" uri="{C3380CC4-5D6E-409C-BE32-E72D297353CC}">
              <c16:uniqueId val="{00000001-AA7F-BF4E-8EFE-15F543688B01}"/>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Sheet1!$B$1:$S$1</c:f>
              <c:strCache>
                <c:ptCount val="18"/>
                <c:pt idx="0">
                  <c:v>User 1 </c:v>
                </c:pt>
                <c:pt idx="1">
                  <c:v> User 2 </c:v>
                </c:pt>
                <c:pt idx="2">
                  <c:v>User 3 </c:v>
                </c:pt>
                <c:pt idx="3">
                  <c:v>User 4 </c:v>
                </c:pt>
                <c:pt idx="4">
                  <c:v>User 5 </c:v>
                </c:pt>
                <c:pt idx="5">
                  <c:v>User 6 </c:v>
                </c:pt>
                <c:pt idx="6">
                  <c:v>User 7 </c:v>
                </c:pt>
                <c:pt idx="7">
                  <c:v>User 8 </c:v>
                </c:pt>
                <c:pt idx="8">
                  <c:v>User 9 </c:v>
                </c:pt>
                <c:pt idx="9">
                  <c:v> User 10</c:v>
                </c:pt>
                <c:pt idx="10">
                  <c:v>User 11</c:v>
                </c:pt>
                <c:pt idx="11">
                  <c:v> User 12</c:v>
                </c:pt>
                <c:pt idx="12">
                  <c:v>User 13</c:v>
                </c:pt>
                <c:pt idx="13">
                  <c:v>User 14</c:v>
                </c:pt>
                <c:pt idx="14">
                  <c:v>User 15</c:v>
                </c:pt>
                <c:pt idx="15">
                  <c:v>User 16</c:v>
                </c:pt>
                <c:pt idx="16">
                  <c:v>User 17</c:v>
                </c:pt>
                <c:pt idx="17">
                  <c:v>User 18</c:v>
                </c:pt>
              </c:strCache>
            </c:strRef>
          </c:cat>
          <c:val>
            <c:numRef>
              <c:f>Sheet1!$B$4:$S$4</c:f>
              <c:numCache>
                <c:formatCode>General</c:formatCode>
                <c:ptCount val="18"/>
                <c:pt idx="0">
                  <c:v>-3</c:v>
                </c:pt>
                <c:pt idx="1">
                  <c:v>-2</c:v>
                </c:pt>
                <c:pt idx="2">
                  <c:v>0</c:v>
                </c:pt>
                <c:pt idx="3">
                  <c:v>0</c:v>
                </c:pt>
                <c:pt idx="4">
                  <c:v>0</c:v>
                </c:pt>
                <c:pt idx="5">
                  <c:v>0</c:v>
                </c:pt>
                <c:pt idx="6">
                  <c:v>0</c:v>
                </c:pt>
                <c:pt idx="7">
                  <c:v>1</c:v>
                </c:pt>
                <c:pt idx="8">
                  <c:v>-3</c:v>
                </c:pt>
                <c:pt idx="9">
                  <c:v>-2</c:v>
                </c:pt>
                <c:pt idx="10">
                  <c:v>-3</c:v>
                </c:pt>
                <c:pt idx="11">
                  <c:v>-2</c:v>
                </c:pt>
                <c:pt idx="12">
                  <c:v>0</c:v>
                </c:pt>
                <c:pt idx="13">
                  <c:v>0</c:v>
                </c:pt>
                <c:pt idx="14">
                  <c:v>0</c:v>
                </c:pt>
                <c:pt idx="15">
                  <c:v>0</c:v>
                </c:pt>
                <c:pt idx="16">
                  <c:v>0</c:v>
                </c:pt>
                <c:pt idx="17">
                  <c:v>0</c:v>
                </c:pt>
              </c:numCache>
            </c:numRef>
          </c:val>
          <c:extLst>
            <c:ext xmlns:c16="http://schemas.microsoft.com/office/drawing/2014/chart" uri="{C3380CC4-5D6E-409C-BE32-E72D297353CC}">
              <c16:uniqueId val="{00000002-AA7F-BF4E-8EFE-15F543688B01}"/>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low"/>
        <c:spPr>
          <a:ln>
            <a:solidFill>
              <a:srgbClr val="D5D5D5"/>
            </a:solidFill>
          </a:ln>
        </c:spPr>
        <c:txPr>
          <a:bodyPr rot="0"/>
          <a:lstStyle/>
          <a:p>
            <a:pPr>
              <a:defRPr sz="16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3"/>
          <c:min val="-3"/>
        </c:scaling>
        <c:delete val="0"/>
        <c:axPos val="t"/>
        <c:majorGridlines>
          <c:spPr>
            <a:ln w="6350" cap="flat">
              <a:solidFill>
                <a:srgbClr val="B8B8B8"/>
              </a:solidFill>
              <a:prstDash val="solid"/>
              <a:miter lim="400000"/>
            </a:ln>
          </c:spPr>
        </c:majorGridlines>
        <c:numFmt formatCode="0" sourceLinked="0"/>
        <c:majorTickMark val="none"/>
        <c:minorTickMark val="none"/>
        <c:tickLblPos val="high"/>
        <c:spPr>
          <a:ln w="6350" cap="flat">
            <a:noFill/>
            <a:prstDash val="solid"/>
            <a:miter lim="400000"/>
          </a:ln>
        </c:spPr>
        <c:txPr>
          <a:bodyPr rot="0"/>
          <a:lstStyle/>
          <a:p>
            <a:pPr>
              <a:defRPr sz="1600" b="0" i="0" u="none" strike="noStrike">
                <a:solidFill>
                  <a:srgbClr val="FFFFFF"/>
                </a:solidFill>
                <a:latin typeface="Helvetica Neue Light"/>
              </a:defRPr>
            </a:pPr>
            <a:endParaRPr lang="en-US"/>
          </a:p>
        </c:txPr>
        <c:crossAx val="2094734552"/>
        <c:crosses val="autoZero"/>
        <c:crossBetween val="between"/>
        <c:majorUnit val="1"/>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8.9858300000000002E-2"/>
          <c:y val="4.9469199999999998E-2"/>
          <c:w val="0.905142"/>
          <c:h val="0.86686799999999997"/>
        </c:manualLayout>
      </c:layout>
      <c:barChart>
        <c:barDir val="col"/>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Sheet1!$B$1:$S$1</c:f>
              <c:strCache>
                <c:ptCount val="18"/>
                <c:pt idx="0">
                  <c:v>User 1</c:v>
                </c:pt>
                <c:pt idx="1">
                  <c:v>User 2</c:v>
                </c:pt>
                <c:pt idx="2">
                  <c:v>User 3</c:v>
                </c:pt>
                <c:pt idx="3">
                  <c:v>User 4</c:v>
                </c:pt>
                <c:pt idx="4">
                  <c:v>User 5</c:v>
                </c:pt>
                <c:pt idx="5">
                  <c:v>User 6</c:v>
                </c:pt>
                <c:pt idx="6">
                  <c:v>User 7</c:v>
                </c:pt>
                <c:pt idx="7">
                  <c:v>User 8</c:v>
                </c:pt>
                <c:pt idx="8">
                  <c:v>User 9</c:v>
                </c:pt>
                <c:pt idx="9">
                  <c:v>User 10</c:v>
                </c:pt>
                <c:pt idx="10">
                  <c:v>User 11</c:v>
                </c:pt>
                <c:pt idx="11">
                  <c:v>User 12</c:v>
                </c:pt>
                <c:pt idx="12">
                  <c:v>User 13</c:v>
                </c:pt>
                <c:pt idx="13">
                  <c:v>User 14</c:v>
                </c:pt>
                <c:pt idx="14">
                  <c:v>User 15</c:v>
                </c:pt>
                <c:pt idx="15">
                  <c:v>User 16</c:v>
                </c:pt>
                <c:pt idx="16">
                  <c:v>User 17</c:v>
                </c:pt>
                <c:pt idx="17">
                  <c:v>User 18</c:v>
                </c:pt>
              </c:strCache>
            </c:strRef>
          </c:cat>
          <c:val>
            <c:numRef>
              <c:f>Sheet1!$B$2:$S$2</c:f>
              <c:numCache>
                <c:formatCode>General</c:formatCode>
                <c:ptCount val="18"/>
                <c:pt idx="0">
                  <c:v>0</c:v>
                </c:pt>
                <c:pt idx="1">
                  <c:v>0</c:v>
                </c:pt>
                <c:pt idx="2">
                  <c:v>85</c:v>
                </c:pt>
                <c:pt idx="3">
                  <c:v>0</c:v>
                </c:pt>
                <c:pt idx="4">
                  <c:v>565</c:v>
                </c:pt>
                <c:pt idx="5">
                  <c:v>313</c:v>
                </c:pt>
                <c:pt idx="6">
                  <c:v>264</c:v>
                </c:pt>
                <c:pt idx="7">
                  <c:v>0</c:v>
                </c:pt>
                <c:pt idx="8">
                  <c:v>0</c:v>
                </c:pt>
                <c:pt idx="9">
                  <c:v>0</c:v>
                </c:pt>
                <c:pt idx="10">
                  <c:v>0</c:v>
                </c:pt>
                <c:pt idx="11">
                  <c:v>0</c:v>
                </c:pt>
                <c:pt idx="12">
                  <c:v>85</c:v>
                </c:pt>
                <c:pt idx="13">
                  <c:v>0</c:v>
                </c:pt>
                <c:pt idx="14">
                  <c:v>565</c:v>
                </c:pt>
                <c:pt idx="15">
                  <c:v>313</c:v>
                </c:pt>
                <c:pt idx="16">
                  <c:v>85</c:v>
                </c:pt>
                <c:pt idx="17">
                  <c:v>0</c:v>
                </c:pt>
              </c:numCache>
            </c:numRef>
          </c:val>
          <c:extLst>
            <c:ext xmlns:c16="http://schemas.microsoft.com/office/drawing/2014/chart" uri="{C3380CC4-5D6E-409C-BE32-E72D297353CC}">
              <c16:uniqueId val="{00000000-0A76-8B48-8579-8BC9A7F8AE48}"/>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Sheet1!$B$1:$S$1</c:f>
              <c:strCache>
                <c:ptCount val="18"/>
                <c:pt idx="0">
                  <c:v>User 1</c:v>
                </c:pt>
                <c:pt idx="1">
                  <c:v>User 2</c:v>
                </c:pt>
                <c:pt idx="2">
                  <c:v>User 3</c:v>
                </c:pt>
                <c:pt idx="3">
                  <c:v>User 4</c:v>
                </c:pt>
                <c:pt idx="4">
                  <c:v>User 5</c:v>
                </c:pt>
                <c:pt idx="5">
                  <c:v>User 6</c:v>
                </c:pt>
                <c:pt idx="6">
                  <c:v>User 7</c:v>
                </c:pt>
                <c:pt idx="7">
                  <c:v>User 8</c:v>
                </c:pt>
                <c:pt idx="8">
                  <c:v>User 9</c:v>
                </c:pt>
                <c:pt idx="9">
                  <c:v>User 10</c:v>
                </c:pt>
                <c:pt idx="10">
                  <c:v>User 11</c:v>
                </c:pt>
                <c:pt idx="11">
                  <c:v>User 12</c:v>
                </c:pt>
                <c:pt idx="12">
                  <c:v>User 13</c:v>
                </c:pt>
                <c:pt idx="13">
                  <c:v>User 14</c:v>
                </c:pt>
                <c:pt idx="14">
                  <c:v>User 15</c:v>
                </c:pt>
                <c:pt idx="15">
                  <c:v>User 16</c:v>
                </c:pt>
                <c:pt idx="16">
                  <c:v>User 17</c:v>
                </c:pt>
                <c:pt idx="17">
                  <c:v>User 18</c:v>
                </c:pt>
              </c:strCache>
            </c:strRef>
          </c:cat>
          <c:val>
            <c:numRef>
              <c:f>Sheet1!$B$3:$S$3</c:f>
              <c:numCache>
                <c:formatCode>General</c:formatCode>
                <c:ptCount val="18"/>
                <c:pt idx="0">
                  <c:v>0</c:v>
                </c:pt>
                <c:pt idx="1">
                  <c:v>0</c:v>
                </c:pt>
                <c:pt idx="2">
                  <c:v>0</c:v>
                </c:pt>
                <c:pt idx="3">
                  <c:v>248</c:v>
                </c:pt>
                <c:pt idx="4">
                  <c:v>0</c:v>
                </c:pt>
                <c:pt idx="5">
                  <c:v>0</c:v>
                </c:pt>
                <c:pt idx="6">
                  <c:v>0</c:v>
                </c:pt>
                <c:pt idx="7">
                  <c:v>0</c:v>
                </c:pt>
                <c:pt idx="8">
                  <c:v>0</c:v>
                </c:pt>
                <c:pt idx="9">
                  <c:v>0</c:v>
                </c:pt>
                <c:pt idx="10">
                  <c:v>0</c:v>
                </c:pt>
                <c:pt idx="11">
                  <c:v>0</c:v>
                </c:pt>
                <c:pt idx="12">
                  <c:v>0</c:v>
                </c:pt>
                <c:pt idx="13">
                  <c:v>248</c:v>
                </c:pt>
                <c:pt idx="14">
                  <c:v>0</c:v>
                </c:pt>
                <c:pt idx="15">
                  <c:v>0</c:v>
                </c:pt>
                <c:pt idx="16">
                  <c:v>0</c:v>
                </c:pt>
                <c:pt idx="17">
                  <c:v>248</c:v>
                </c:pt>
              </c:numCache>
            </c:numRef>
          </c:val>
          <c:extLst>
            <c:ext xmlns:c16="http://schemas.microsoft.com/office/drawing/2014/chart" uri="{C3380CC4-5D6E-409C-BE32-E72D297353CC}">
              <c16:uniqueId val="{00000001-0A76-8B48-8579-8BC9A7F8AE48}"/>
            </c:ext>
          </c:extLst>
        </c:ser>
        <c:ser>
          <c:idx val="2"/>
          <c:order val="2"/>
          <c:tx>
            <c:strRef>
              <c:f>Sheet1!$A$4</c:f>
              <c:strCache>
                <c:ptCount val="1"/>
                <c:pt idx="0">
                  <c:v>Fail</c:v>
                </c:pt>
              </c:strCache>
            </c:strRef>
          </c:tx>
          <c:spPr>
            <a:solidFill>
              <a:srgbClr val="EE7E2A"/>
            </a:solidFill>
            <a:ln w="12700" cap="flat">
              <a:noFill/>
              <a:miter lim="400000"/>
            </a:ln>
            <a:effectLst/>
          </c:spPr>
          <c:invertIfNegative val="0"/>
          <c:cat>
            <c:strRef>
              <c:f>Sheet1!$B$1:$S$1</c:f>
              <c:strCache>
                <c:ptCount val="18"/>
                <c:pt idx="0">
                  <c:v>User 1</c:v>
                </c:pt>
                <c:pt idx="1">
                  <c:v>User 2</c:v>
                </c:pt>
                <c:pt idx="2">
                  <c:v>User 3</c:v>
                </c:pt>
                <c:pt idx="3">
                  <c:v>User 4</c:v>
                </c:pt>
                <c:pt idx="4">
                  <c:v>User 5</c:v>
                </c:pt>
                <c:pt idx="5">
                  <c:v>User 6</c:v>
                </c:pt>
                <c:pt idx="6">
                  <c:v>User 7</c:v>
                </c:pt>
                <c:pt idx="7">
                  <c:v>User 8</c:v>
                </c:pt>
                <c:pt idx="8">
                  <c:v>User 9</c:v>
                </c:pt>
                <c:pt idx="9">
                  <c:v>User 10</c:v>
                </c:pt>
                <c:pt idx="10">
                  <c:v>User 11</c:v>
                </c:pt>
                <c:pt idx="11">
                  <c:v>User 12</c:v>
                </c:pt>
                <c:pt idx="12">
                  <c:v>User 13</c:v>
                </c:pt>
                <c:pt idx="13">
                  <c:v>User 14</c:v>
                </c:pt>
                <c:pt idx="14">
                  <c:v>User 15</c:v>
                </c:pt>
                <c:pt idx="15">
                  <c:v>User 16</c:v>
                </c:pt>
                <c:pt idx="16">
                  <c:v>User 17</c:v>
                </c:pt>
                <c:pt idx="17">
                  <c:v>User 18</c:v>
                </c:pt>
              </c:strCache>
            </c:strRef>
          </c:cat>
          <c:val>
            <c:numRef>
              <c:f>Sheet1!$B$4:$S$4</c:f>
              <c:numCache>
                <c:formatCode>General</c:formatCode>
                <c:ptCount val="18"/>
                <c:pt idx="0">
                  <c:v>168</c:v>
                </c:pt>
                <c:pt idx="1">
                  <c:v>240</c:v>
                </c:pt>
                <c:pt idx="2">
                  <c:v>0</c:v>
                </c:pt>
                <c:pt idx="3">
                  <c:v>0</c:v>
                </c:pt>
                <c:pt idx="4">
                  <c:v>0</c:v>
                </c:pt>
                <c:pt idx="5">
                  <c:v>0</c:v>
                </c:pt>
                <c:pt idx="6">
                  <c:v>0</c:v>
                </c:pt>
                <c:pt idx="7">
                  <c:v>325</c:v>
                </c:pt>
                <c:pt idx="8">
                  <c:v>168</c:v>
                </c:pt>
                <c:pt idx="9">
                  <c:v>240</c:v>
                </c:pt>
                <c:pt idx="10">
                  <c:v>168</c:v>
                </c:pt>
                <c:pt idx="11">
                  <c:v>240</c:v>
                </c:pt>
                <c:pt idx="12">
                  <c:v>0</c:v>
                </c:pt>
                <c:pt idx="13">
                  <c:v>0</c:v>
                </c:pt>
                <c:pt idx="14">
                  <c:v>0</c:v>
                </c:pt>
                <c:pt idx="15">
                  <c:v>0</c:v>
                </c:pt>
                <c:pt idx="16">
                  <c:v>0</c:v>
                </c:pt>
                <c:pt idx="17">
                  <c:v>0</c:v>
                </c:pt>
              </c:numCache>
            </c:numRef>
          </c:val>
          <c:extLst>
            <c:ext xmlns:c16="http://schemas.microsoft.com/office/drawing/2014/chart" uri="{C3380CC4-5D6E-409C-BE32-E72D297353CC}">
              <c16:uniqueId val="{00000002-0A76-8B48-8579-8BC9A7F8AE48}"/>
            </c:ext>
          </c:extLst>
        </c:ser>
        <c:dLbls>
          <c:showLegendKey val="0"/>
          <c:showVal val="0"/>
          <c:showCatName val="0"/>
          <c:showSerName val="0"/>
          <c:showPercent val="0"/>
          <c:showBubbleSize val="0"/>
        </c:dLbls>
        <c:gapWidth val="30"/>
        <c:overlap val="100"/>
        <c:axId val="2094734552"/>
        <c:axId val="2094734553"/>
      </c:barChart>
      <c:catAx>
        <c:axId val="2094734552"/>
        <c:scaling>
          <c:orientation val="minMax"/>
        </c:scaling>
        <c:delete val="0"/>
        <c:axPos val="b"/>
        <c:numFmt formatCode="General" sourceLinked="0"/>
        <c:majorTickMark val="none"/>
        <c:minorTickMark val="none"/>
        <c:tickLblPos val="low"/>
        <c:spPr>
          <a:ln w="6350" cap="flat">
            <a:solidFill>
              <a:srgbClr val="D5D5D5"/>
            </a:solidFill>
            <a:prstDash val="solid"/>
            <a:miter lim="400000"/>
          </a:ln>
        </c:spPr>
        <c:txPr>
          <a:bodyPr rot="0"/>
          <a:lstStyle/>
          <a:p>
            <a:pPr>
              <a:defRPr sz="18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6350" cap="flat">
              <a:solidFill>
                <a:srgbClr val="B8B8B8"/>
              </a:solidFill>
              <a:prstDash val="solid"/>
              <a:miter lim="400000"/>
            </a:ln>
          </c:spPr>
        </c:majorGridlines>
        <c:minorGridlines>
          <c:spPr>
            <a:ln w="9525" cap="flat">
              <a:solidFill>
                <a:srgbClr val="D5D5D5"/>
              </a:solidFill>
              <a:custDash>
                <a:ds d="100000" sp="200000"/>
              </a:custDash>
              <a:miter lim="400000"/>
            </a:ln>
          </c:spPr>
        </c:minorGridlines>
        <c:numFmt formatCode="0&quot; sec&quot;_);\(0\)&quot; sec&quot;" sourceLinked="0"/>
        <c:majorTickMark val="cross"/>
        <c:minorTickMark val="in"/>
        <c:tickLblPos val="nextTo"/>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150"/>
        <c:minorUnit val="7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4.8330600000000001E-2"/>
          <c:y val="4.96208E-2"/>
          <c:w val="0.92482600000000004"/>
          <c:h val="0.86649799999999999"/>
        </c:manualLayout>
      </c:layout>
      <c:lineChart>
        <c:grouping val="standard"/>
        <c:varyColors val="0"/>
        <c:ser>
          <c:idx val="0"/>
          <c:order val="0"/>
          <c:tx>
            <c:strRef>
              <c:f>Sheet1!$A$2</c:f>
              <c:strCache>
                <c:ptCount val="1"/>
                <c:pt idx="0">
                  <c:v>Baseline</c:v>
                </c:pt>
              </c:strCache>
            </c:strRef>
          </c:tx>
          <c:spPr>
            <a:ln w="203200" cap="flat">
              <a:solidFill>
                <a:srgbClr val="22294A"/>
              </a:solidFill>
              <a:prstDash val="solid"/>
              <a:miter lim="400000"/>
            </a:ln>
            <a:effectLst/>
          </c:spPr>
          <c:marker>
            <c:symbol val="circle"/>
            <c:size val="4"/>
            <c:spPr>
              <a:solidFill>
                <a:srgbClr val="FFFFFF"/>
              </a:solidFill>
              <a:ln w="50800" cap="flat">
                <a:solidFill>
                  <a:srgbClr val="20294C"/>
                </a:solidFill>
                <a:prstDash val="solid"/>
                <a:miter lim="400000"/>
              </a:ln>
              <a:effectLst/>
            </c:spPr>
          </c:marker>
          <c:cat>
            <c:strRef>
              <c:f>Sheet1!$B$1:$F$1</c:f>
              <c:strCache>
                <c:ptCount val="5"/>
                <c:pt idx="0">
                  <c:v>Task 1</c:v>
                </c:pt>
                <c:pt idx="1">
                  <c:v>Task 2</c:v>
                </c:pt>
                <c:pt idx="2">
                  <c:v>Task 3</c:v>
                </c:pt>
                <c:pt idx="3">
                  <c:v>Task 4</c:v>
                </c:pt>
                <c:pt idx="4">
                  <c:v>Task 5</c:v>
                </c:pt>
              </c:strCache>
            </c:strRef>
          </c:cat>
          <c:val>
            <c:numRef>
              <c:f>Sheet1!$B$2:$F$2</c:f>
              <c:numCache>
                <c:formatCode>General</c:formatCode>
                <c:ptCount val="5"/>
                <c:pt idx="0">
                  <c:v>28</c:v>
                </c:pt>
                <c:pt idx="1">
                  <c:v>11</c:v>
                </c:pt>
                <c:pt idx="2">
                  <c:v>36</c:v>
                </c:pt>
                <c:pt idx="3">
                  <c:v>16</c:v>
                </c:pt>
                <c:pt idx="4">
                  <c:v>31</c:v>
                </c:pt>
              </c:numCache>
            </c:numRef>
          </c:val>
          <c:smooth val="0"/>
          <c:extLst>
            <c:ext xmlns:c16="http://schemas.microsoft.com/office/drawing/2014/chart" uri="{C3380CC4-5D6E-409C-BE32-E72D297353CC}">
              <c16:uniqueId val="{00000000-4C8B-3F48-9FE4-95B9CB0C655D}"/>
            </c:ext>
          </c:extLst>
        </c:ser>
        <c:ser>
          <c:idx val="1"/>
          <c:order val="1"/>
          <c:tx>
            <c:strRef>
              <c:f>Sheet1!$A$3</c:f>
              <c:strCache>
                <c:ptCount val="1"/>
                <c:pt idx="0">
                  <c:v>Validation</c:v>
                </c:pt>
              </c:strCache>
            </c:strRef>
          </c:tx>
          <c:spPr>
            <a:ln w="203200" cap="flat">
              <a:solidFill>
                <a:srgbClr val="6DBAE6"/>
              </a:solidFill>
              <a:prstDash val="solid"/>
              <a:miter lim="400000"/>
            </a:ln>
            <a:effectLst/>
          </c:spPr>
          <c:marker>
            <c:symbol val="circle"/>
            <c:size val="4"/>
            <c:spPr>
              <a:solidFill>
                <a:srgbClr val="FFFFFF"/>
              </a:solidFill>
              <a:ln w="50800" cap="flat">
                <a:solidFill>
                  <a:srgbClr val="4EBDEB"/>
                </a:solidFill>
                <a:prstDash val="solid"/>
                <a:miter lim="400000"/>
              </a:ln>
              <a:effectLst/>
            </c:spPr>
          </c:marker>
          <c:cat>
            <c:strRef>
              <c:f>Sheet1!$B$1:$F$1</c:f>
              <c:strCache>
                <c:ptCount val="5"/>
                <c:pt idx="0">
                  <c:v>Task 1</c:v>
                </c:pt>
                <c:pt idx="1">
                  <c:v>Task 2</c:v>
                </c:pt>
                <c:pt idx="2">
                  <c:v>Task 3</c:v>
                </c:pt>
                <c:pt idx="3">
                  <c:v>Task 4</c:v>
                </c:pt>
                <c:pt idx="4">
                  <c:v>Task 5</c:v>
                </c:pt>
              </c:strCache>
            </c:strRef>
          </c:cat>
          <c:val>
            <c:numRef>
              <c:f>Sheet1!$B$3:$F$3</c:f>
              <c:numCache>
                <c:formatCode>General</c:formatCode>
                <c:ptCount val="5"/>
                <c:pt idx="0">
                  <c:v>24</c:v>
                </c:pt>
                <c:pt idx="1">
                  <c:v>7</c:v>
                </c:pt>
                <c:pt idx="2">
                  <c:v>22</c:v>
                </c:pt>
                <c:pt idx="3">
                  <c:v>5</c:v>
                </c:pt>
                <c:pt idx="4">
                  <c:v>28</c:v>
                </c:pt>
              </c:numCache>
            </c:numRef>
          </c:val>
          <c:smooth val="0"/>
          <c:extLst>
            <c:ext xmlns:c16="http://schemas.microsoft.com/office/drawing/2014/chart" uri="{C3380CC4-5D6E-409C-BE32-E72D297353CC}">
              <c16:uniqueId val="{00000001-4C8B-3F48-9FE4-95B9CB0C655D}"/>
            </c:ext>
          </c:extLst>
        </c:ser>
        <c:dLbls>
          <c:showLegendKey val="0"/>
          <c:showVal val="0"/>
          <c:showCatName val="0"/>
          <c:showSerName val="0"/>
          <c:showPercent val="0"/>
          <c:showBubbleSize val="0"/>
        </c:dLbls>
        <c:marker val="1"/>
        <c:smooth val="0"/>
        <c:axId val="2094734552"/>
        <c:axId val="2094734553"/>
      </c:lineChart>
      <c:catAx>
        <c:axId val="2094734552"/>
        <c:scaling>
          <c:orientation val="minMax"/>
        </c:scaling>
        <c:delete val="0"/>
        <c:axPos val="b"/>
        <c:numFmt formatCode="General" sourceLinked="0"/>
        <c:majorTickMark val="none"/>
        <c:minorTickMark val="none"/>
        <c:tickLblPos val="low"/>
        <c:spPr>
          <a:ln w="6350" cap="flat">
            <a:solidFill>
              <a:srgbClr val="929292"/>
            </a:solidFill>
            <a:prstDash val="solid"/>
            <a:miter lim="400000"/>
          </a:ln>
        </c:spPr>
        <c:txPr>
          <a:bodyPr rot="0"/>
          <a:lstStyle/>
          <a:p>
            <a:pPr>
              <a:defRPr sz="16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in val="0"/>
        </c:scaling>
        <c:delete val="0"/>
        <c:axPos val="l"/>
        <c:majorGridlines>
          <c:spPr>
            <a:ln w="6350" cap="flat">
              <a:solidFill>
                <a:srgbClr val="B8B8B8"/>
              </a:solidFill>
              <a:prstDash val="solid"/>
              <a:miter lim="400000"/>
            </a:ln>
          </c:spPr>
        </c:majorGridlines>
        <c:minorGridlines>
          <c:spPr>
            <a:ln w="9525" cap="flat">
              <a:noFill/>
              <a:custDash>
                <a:ds d="100000" sp="200000"/>
              </a:custDash>
              <a:miter lim="400000"/>
            </a:ln>
          </c:spPr>
        </c:minorGridlines>
        <c:numFmt formatCode="0&quot; sec&quot;_);\(0\)&quot; sec&quot;" sourceLinked="0"/>
        <c:majorTickMark val="none"/>
        <c:minorTickMark val="none"/>
        <c:tickLblPos val="nextTo"/>
        <c:spPr>
          <a:ln w="6350" cap="flat">
            <a:noFill/>
            <a:prstDash val="solid"/>
            <a:miter lim="400000"/>
          </a:ln>
        </c:spPr>
        <c:txPr>
          <a:bodyPr rot="0"/>
          <a:lstStyle/>
          <a:p>
            <a:pPr>
              <a:defRPr sz="16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midCat"/>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03F8-C341-868F-B081A335A81A}"/>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03F8-C341-868F-B081A335A81A}"/>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03F8-C341-868F-B081A335A81A}"/>
              </c:ext>
            </c:extLst>
          </c:dPt>
          <c:dLbls>
            <c:dLbl>
              <c:idx val="0"/>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03F8-C341-868F-B081A335A81A}"/>
                </c:ext>
              </c:extLst>
            </c:dLbl>
            <c:dLbl>
              <c:idx val="1"/>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03F8-C341-868F-B081A335A81A}"/>
                </c:ext>
              </c:extLst>
            </c:dLbl>
            <c:dLbl>
              <c:idx val="2"/>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03F8-C341-868F-B081A335A81A}"/>
                </c:ext>
              </c:extLst>
            </c:dLbl>
            <c:numFmt formatCode="#,##0%" sourceLinked="0"/>
            <c:spPr>
              <a:noFill/>
              <a:ln>
                <a:noFill/>
              </a:ln>
              <a:effectLst/>
            </c:spPr>
            <c:txPr>
              <a:bodyPr/>
              <a:lstStyle/>
              <a:p>
                <a:pPr>
                  <a:defRPr sz="2000" b="1">
                    <a:solidFill>
                      <a:schemeClr val="bg1"/>
                    </a:solidFill>
                  </a:defRPr>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03F8-C341-868F-B081A335A81A}"/>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4.8939200000000002E-2"/>
          <c:y val="4.9324800000000002E-2"/>
          <c:w val="0.92387900000000001"/>
          <c:h val="0.86721999999999999"/>
        </c:manualLayout>
      </c:layout>
      <c:lineChart>
        <c:grouping val="standard"/>
        <c:varyColors val="0"/>
        <c:ser>
          <c:idx val="0"/>
          <c:order val="0"/>
          <c:tx>
            <c:strRef>
              <c:f>Sheet1!$A$2</c:f>
              <c:strCache>
                <c:ptCount val="1"/>
                <c:pt idx="0">
                  <c:v>Baseline</c:v>
                </c:pt>
              </c:strCache>
            </c:strRef>
          </c:tx>
          <c:spPr>
            <a:ln w="203200" cap="flat">
              <a:solidFill>
                <a:srgbClr val="22294A"/>
              </a:solidFill>
              <a:prstDash val="solid"/>
              <a:miter lim="400000"/>
            </a:ln>
            <a:effectLst/>
          </c:spPr>
          <c:marker>
            <c:symbol val="circle"/>
            <c:size val="4"/>
            <c:spPr>
              <a:solidFill>
                <a:srgbClr val="FFFFFF"/>
              </a:solidFill>
              <a:ln w="50800" cap="flat">
                <a:solidFill>
                  <a:srgbClr val="20294C"/>
                </a:solidFill>
                <a:prstDash val="solid"/>
                <a:miter lim="400000"/>
              </a:ln>
              <a:effectLst/>
            </c:spPr>
          </c:marker>
          <c:cat>
            <c:strRef>
              <c:f>Sheet1!$B$1:$F$1</c:f>
              <c:strCache>
                <c:ptCount val="5"/>
                <c:pt idx="0">
                  <c:v>Task 1</c:v>
                </c:pt>
                <c:pt idx="1">
                  <c:v>Task 2</c:v>
                </c:pt>
                <c:pt idx="2">
                  <c:v>Task 3</c:v>
                </c:pt>
                <c:pt idx="3">
                  <c:v>Task 4</c:v>
                </c:pt>
                <c:pt idx="4">
                  <c:v>Task 5</c:v>
                </c:pt>
              </c:strCache>
            </c:strRef>
          </c:cat>
          <c:val>
            <c:numRef>
              <c:f>Sheet1!$B$2:$F$2</c:f>
              <c:numCache>
                <c:formatCode>General</c:formatCode>
                <c:ptCount val="5"/>
                <c:pt idx="0">
                  <c:v>25</c:v>
                </c:pt>
                <c:pt idx="1">
                  <c:v>12</c:v>
                </c:pt>
                <c:pt idx="2">
                  <c:v>18</c:v>
                </c:pt>
                <c:pt idx="3">
                  <c:v>17</c:v>
                </c:pt>
                <c:pt idx="4">
                  <c:v>14</c:v>
                </c:pt>
              </c:numCache>
            </c:numRef>
          </c:val>
          <c:smooth val="0"/>
          <c:extLst>
            <c:ext xmlns:c16="http://schemas.microsoft.com/office/drawing/2014/chart" uri="{C3380CC4-5D6E-409C-BE32-E72D297353CC}">
              <c16:uniqueId val="{00000000-12C1-414B-AF04-7BEF5C9F43E0}"/>
            </c:ext>
          </c:extLst>
        </c:ser>
        <c:ser>
          <c:idx val="1"/>
          <c:order val="1"/>
          <c:tx>
            <c:strRef>
              <c:f>Sheet1!$A$3</c:f>
              <c:strCache>
                <c:ptCount val="1"/>
                <c:pt idx="0">
                  <c:v>Validation</c:v>
                </c:pt>
              </c:strCache>
            </c:strRef>
          </c:tx>
          <c:spPr>
            <a:ln w="203200" cap="flat">
              <a:solidFill>
                <a:srgbClr val="6DBAE6"/>
              </a:solidFill>
              <a:prstDash val="solid"/>
              <a:miter lim="400000"/>
            </a:ln>
            <a:effectLst/>
          </c:spPr>
          <c:marker>
            <c:symbol val="circle"/>
            <c:size val="4"/>
            <c:spPr>
              <a:solidFill>
                <a:srgbClr val="FFFFFF"/>
              </a:solidFill>
              <a:ln w="50800" cap="flat">
                <a:solidFill>
                  <a:srgbClr val="4EBDEB"/>
                </a:solidFill>
                <a:prstDash val="solid"/>
                <a:miter lim="400000"/>
              </a:ln>
              <a:effectLst/>
            </c:spPr>
          </c:marker>
          <c:cat>
            <c:strRef>
              <c:f>Sheet1!$B$1:$F$1</c:f>
              <c:strCache>
                <c:ptCount val="5"/>
                <c:pt idx="0">
                  <c:v>Task 1</c:v>
                </c:pt>
                <c:pt idx="1">
                  <c:v>Task 2</c:v>
                </c:pt>
                <c:pt idx="2">
                  <c:v>Task 3</c:v>
                </c:pt>
                <c:pt idx="3">
                  <c:v>Task 4</c:v>
                </c:pt>
                <c:pt idx="4">
                  <c:v>Task 5</c:v>
                </c:pt>
              </c:strCache>
            </c:strRef>
          </c:cat>
          <c:val>
            <c:numRef>
              <c:f>Sheet1!$B$3:$F$3</c:f>
              <c:numCache>
                <c:formatCode>General</c:formatCode>
                <c:ptCount val="5"/>
                <c:pt idx="0">
                  <c:v>20</c:v>
                </c:pt>
                <c:pt idx="1">
                  <c:v>6</c:v>
                </c:pt>
                <c:pt idx="2">
                  <c:v>21</c:v>
                </c:pt>
                <c:pt idx="3">
                  <c:v>2</c:v>
                </c:pt>
                <c:pt idx="4">
                  <c:v>17</c:v>
                </c:pt>
              </c:numCache>
            </c:numRef>
          </c:val>
          <c:smooth val="0"/>
          <c:extLst>
            <c:ext xmlns:c16="http://schemas.microsoft.com/office/drawing/2014/chart" uri="{C3380CC4-5D6E-409C-BE32-E72D297353CC}">
              <c16:uniqueId val="{00000001-12C1-414B-AF04-7BEF5C9F43E0}"/>
            </c:ext>
          </c:extLst>
        </c:ser>
        <c:dLbls>
          <c:showLegendKey val="0"/>
          <c:showVal val="0"/>
          <c:showCatName val="0"/>
          <c:showSerName val="0"/>
          <c:showPercent val="0"/>
          <c:showBubbleSize val="0"/>
        </c:dLbls>
        <c:marker val="1"/>
        <c:smooth val="0"/>
        <c:axId val="2094734552"/>
        <c:axId val="2094734553"/>
      </c:lineChart>
      <c:catAx>
        <c:axId val="2094734552"/>
        <c:scaling>
          <c:orientation val="minMax"/>
        </c:scaling>
        <c:delete val="0"/>
        <c:axPos val="b"/>
        <c:numFmt formatCode="General" sourceLinked="0"/>
        <c:majorTickMark val="none"/>
        <c:minorTickMark val="none"/>
        <c:tickLblPos val="low"/>
        <c:spPr>
          <a:ln w="6350" cap="flat">
            <a:solidFill>
              <a:srgbClr val="929292"/>
            </a:solidFill>
            <a:prstDash val="solid"/>
            <a:miter lim="400000"/>
          </a:ln>
        </c:spPr>
        <c:txPr>
          <a:bodyPr rot="0"/>
          <a:lstStyle/>
          <a:p>
            <a:pPr>
              <a:defRPr sz="16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ax val="40"/>
          <c:min val="0"/>
        </c:scaling>
        <c:delete val="0"/>
        <c:axPos val="l"/>
        <c:majorGridlines>
          <c:spPr>
            <a:ln w="6350" cap="flat">
              <a:solidFill>
                <a:srgbClr val="B8B8B8"/>
              </a:solidFill>
              <a:prstDash val="solid"/>
              <a:miter lim="400000"/>
            </a:ln>
          </c:spPr>
        </c:majorGridlines>
        <c:minorGridlines>
          <c:spPr>
            <a:ln w="9525" cap="flat">
              <a:noFill/>
              <a:custDash>
                <a:ds d="100000" sp="200000"/>
              </a:custDash>
              <a:miter lim="400000"/>
            </a:ln>
          </c:spPr>
        </c:minorGridlines>
        <c:numFmt formatCode="0&quot; sec&quot;_);\(0\)&quot; sec&quot;" sourceLinked="0"/>
        <c:majorTickMark val="none"/>
        <c:minorTickMark val="none"/>
        <c:tickLblPos val="nextTo"/>
        <c:spPr>
          <a:ln w="6350" cap="flat">
            <a:noFill/>
            <a:prstDash val="solid"/>
            <a:miter lim="400000"/>
          </a:ln>
        </c:spPr>
        <c:txPr>
          <a:bodyPr rot="0"/>
          <a:lstStyle/>
          <a:p>
            <a:pPr>
              <a:defRPr sz="16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midCat"/>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173599999999999E-2"/>
          <c:y val="4.9349200000000003E-2"/>
          <c:w val="0.94482600000000005"/>
          <c:h val="0.86716099999999996"/>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Sheet1!$B$1:$I$1</c:f>
              <c:strCache>
                <c:ptCount val="8"/>
                <c:pt idx="0">
                  <c:v>User 1</c:v>
                </c:pt>
                <c:pt idx="1">
                  <c:v>User 2</c:v>
                </c:pt>
                <c:pt idx="2">
                  <c:v>User 3</c:v>
                </c:pt>
                <c:pt idx="3">
                  <c:v>User 4</c:v>
                </c:pt>
                <c:pt idx="4">
                  <c:v>User 5</c:v>
                </c:pt>
                <c:pt idx="5">
                  <c:v>User 6</c:v>
                </c:pt>
                <c:pt idx="6">
                  <c:v>User 7</c:v>
                </c:pt>
                <c:pt idx="7">
                  <c:v>User 8</c:v>
                </c:pt>
              </c:strCache>
            </c:strRef>
          </c:cat>
          <c:val>
            <c:numRef>
              <c:f>Sheet1!$B$2:$I$2</c:f>
              <c:numCache>
                <c:formatCode>General</c:formatCode>
                <c:ptCount val="8"/>
                <c:pt idx="0">
                  <c:v>14</c:v>
                </c:pt>
                <c:pt idx="1">
                  <c:v>9</c:v>
                </c:pt>
                <c:pt idx="2">
                  <c:v>6</c:v>
                </c:pt>
                <c:pt idx="3">
                  <c:v>68</c:v>
                </c:pt>
                <c:pt idx="4">
                  <c:v>10</c:v>
                </c:pt>
                <c:pt idx="5">
                  <c:v>7</c:v>
                </c:pt>
                <c:pt idx="6">
                  <c:v>53</c:v>
                </c:pt>
                <c:pt idx="7">
                  <c:v>53</c:v>
                </c:pt>
              </c:numCache>
            </c:numRef>
          </c:val>
          <c:extLst>
            <c:ext xmlns:c16="http://schemas.microsoft.com/office/drawing/2014/chart" uri="{C3380CC4-5D6E-409C-BE32-E72D297353CC}">
              <c16:uniqueId val="{00000000-7D4C-924B-8CC2-DF32084372AE}"/>
            </c:ext>
          </c:extLst>
        </c:ser>
        <c:ser>
          <c:idx val="1"/>
          <c:order val="1"/>
          <c:tx>
            <c:strRef>
              <c:f>Sheet1!$A$3</c:f>
              <c:strCache>
                <c:ptCount val="1"/>
                <c:pt idx="0">
                  <c:v>Validation</c:v>
                </c:pt>
              </c:strCache>
            </c:strRef>
          </c:tx>
          <c:spPr>
            <a:solidFill>
              <a:srgbClr val="6DBAE6"/>
            </a:solidFill>
            <a:ln w="12700" cap="flat">
              <a:noFill/>
              <a:miter lim="400000"/>
            </a:ln>
            <a:effectLst/>
          </c:spPr>
          <c:invertIfNegative val="0"/>
          <c:cat>
            <c:strRef>
              <c:f>Sheet1!$B$1:$I$1</c:f>
              <c:strCache>
                <c:ptCount val="8"/>
                <c:pt idx="0">
                  <c:v>User 1</c:v>
                </c:pt>
                <c:pt idx="1">
                  <c:v>User 2</c:v>
                </c:pt>
                <c:pt idx="2">
                  <c:v>User 3</c:v>
                </c:pt>
                <c:pt idx="3">
                  <c:v>User 4</c:v>
                </c:pt>
                <c:pt idx="4">
                  <c:v>User 5</c:v>
                </c:pt>
                <c:pt idx="5">
                  <c:v>User 6</c:v>
                </c:pt>
                <c:pt idx="6">
                  <c:v>User 7</c:v>
                </c:pt>
                <c:pt idx="7">
                  <c:v>User 8</c:v>
                </c:pt>
              </c:strCache>
            </c:strRef>
          </c:cat>
          <c:val>
            <c:numRef>
              <c:f>Sheet1!$B$3:$I$3</c:f>
              <c:numCache>
                <c:formatCode>General</c:formatCode>
                <c:ptCount val="8"/>
                <c:pt idx="0">
                  <c:v>22</c:v>
                </c:pt>
                <c:pt idx="1">
                  <c:v>13</c:v>
                </c:pt>
                <c:pt idx="2">
                  <c:v>50</c:v>
                </c:pt>
                <c:pt idx="3">
                  <c:v>28</c:v>
                </c:pt>
                <c:pt idx="4">
                  <c:v>7</c:v>
                </c:pt>
                <c:pt idx="5">
                  <c:v>19</c:v>
                </c:pt>
                <c:pt idx="6">
                  <c:v>38</c:v>
                </c:pt>
                <c:pt idx="7">
                  <c:v>11</c:v>
                </c:pt>
              </c:numCache>
            </c:numRef>
          </c:val>
          <c:extLst>
            <c:ext xmlns:c16="http://schemas.microsoft.com/office/drawing/2014/chart" uri="{C3380CC4-5D6E-409C-BE32-E72D297353CC}">
              <c16:uniqueId val="{00000001-7D4C-924B-8CC2-DF32084372AE}"/>
            </c:ext>
          </c:extLst>
        </c:ser>
        <c:dLbls>
          <c:showLegendKey val="0"/>
          <c:showVal val="0"/>
          <c:showCatName val="0"/>
          <c:showSerName val="0"/>
          <c:showPercent val="0"/>
          <c:showBubbleSize val="0"/>
        </c:dLbls>
        <c:gapWidth val="40"/>
        <c:overlap val="-10"/>
        <c:axId val="2094734552"/>
        <c:axId val="2094734553"/>
      </c:barChart>
      <c:catAx>
        <c:axId val="2094734552"/>
        <c:scaling>
          <c:orientation val="minMax"/>
        </c:scaling>
        <c:delete val="0"/>
        <c:axPos val="b"/>
        <c:numFmt formatCode="General" sourceLinked="0"/>
        <c:majorTickMark val="none"/>
        <c:minorTickMark val="none"/>
        <c:tickLblPos val="low"/>
        <c:spPr>
          <a:ln w="6350" cap="flat">
            <a:solidFill>
              <a:srgbClr val="929292"/>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in val="0"/>
        </c:scaling>
        <c:delete val="0"/>
        <c:axPos val="l"/>
        <c:majorGridlines>
          <c:spPr>
            <a:ln w="6350" cap="flat">
              <a:solidFill>
                <a:srgbClr val="B8B8B8"/>
              </a:solidFill>
              <a:prstDash val="solid"/>
              <a:miter lim="400000"/>
            </a:ln>
          </c:spPr>
        </c:majorGridlines>
        <c:minorGridlines>
          <c:spPr>
            <a:ln w="9525" cap="flat">
              <a:noFill/>
              <a:custDash>
                <a:ds d="100000" sp="200000"/>
              </a:custDash>
              <a:miter lim="400000"/>
            </a:ln>
          </c:spPr>
        </c:minorGridlines>
        <c:numFmt formatCode="0&quot; sec&quot;_);\(0\)&quot; sec&quot;" sourceLinked="0"/>
        <c:majorTickMark val="none"/>
        <c:minorTickMark val="none"/>
        <c:tickLblPos val="nextTo"/>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198603784927819"/>
          <c:y val="4.9349215065043042E-2"/>
          <c:w val="0.94482600000000005"/>
          <c:h val="0.86716099999999996"/>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Sheet1!$B$1:$I$1</c:f>
              <c:strCache>
                <c:ptCount val="8"/>
                <c:pt idx="0">
                  <c:v>User 1</c:v>
                </c:pt>
                <c:pt idx="1">
                  <c:v>User 2</c:v>
                </c:pt>
                <c:pt idx="2">
                  <c:v>User 3</c:v>
                </c:pt>
                <c:pt idx="3">
                  <c:v>User 4</c:v>
                </c:pt>
                <c:pt idx="4">
                  <c:v>User 5</c:v>
                </c:pt>
                <c:pt idx="5">
                  <c:v>User 6</c:v>
                </c:pt>
                <c:pt idx="6">
                  <c:v>User 7</c:v>
                </c:pt>
                <c:pt idx="7">
                  <c:v>User 8</c:v>
                </c:pt>
              </c:strCache>
            </c:strRef>
          </c:cat>
          <c:val>
            <c:numRef>
              <c:f>Sheet1!$B$2:$I$2</c:f>
              <c:numCache>
                <c:formatCode>General</c:formatCode>
                <c:ptCount val="8"/>
                <c:pt idx="0">
                  <c:v>14</c:v>
                </c:pt>
                <c:pt idx="1">
                  <c:v>9</c:v>
                </c:pt>
                <c:pt idx="2">
                  <c:v>6</c:v>
                </c:pt>
                <c:pt idx="3">
                  <c:v>68</c:v>
                </c:pt>
                <c:pt idx="4">
                  <c:v>10</c:v>
                </c:pt>
                <c:pt idx="5">
                  <c:v>7</c:v>
                </c:pt>
                <c:pt idx="6">
                  <c:v>53</c:v>
                </c:pt>
                <c:pt idx="7">
                  <c:v>53</c:v>
                </c:pt>
              </c:numCache>
            </c:numRef>
          </c:val>
          <c:extLst>
            <c:ext xmlns:c16="http://schemas.microsoft.com/office/drawing/2014/chart" uri="{C3380CC4-5D6E-409C-BE32-E72D297353CC}">
              <c16:uniqueId val="{00000000-D040-403F-80B6-64E30AB9F8F9}"/>
            </c:ext>
          </c:extLst>
        </c:ser>
        <c:ser>
          <c:idx val="1"/>
          <c:order val="1"/>
          <c:tx>
            <c:strRef>
              <c:f>Sheet1!$A$3</c:f>
              <c:strCache>
                <c:ptCount val="1"/>
                <c:pt idx="0">
                  <c:v>Validation</c:v>
                </c:pt>
              </c:strCache>
            </c:strRef>
          </c:tx>
          <c:spPr>
            <a:solidFill>
              <a:srgbClr val="6DBAE6"/>
            </a:solidFill>
            <a:ln w="12700" cap="flat">
              <a:noFill/>
              <a:miter lim="400000"/>
            </a:ln>
            <a:effectLst/>
          </c:spPr>
          <c:invertIfNegative val="0"/>
          <c:cat>
            <c:strRef>
              <c:f>Sheet1!$B$1:$I$1</c:f>
              <c:strCache>
                <c:ptCount val="8"/>
                <c:pt idx="0">
                  <c:v>User 1</c:v>
                </c:pt>
                <c:pt idx="1">
                  <c:v>User 2</c:v>
                </c:pt>
                <c:pt idx="2">
                  <c:v>User 3</c:v>
                </c:pt>
                <c:pt idx="3">
                  <c:v>User 4</c:v>
                </c:pt>
                <c:pt idx="4">
                  <c:v>User 5</c:v>
                </c:pt>
                <c:pt idx="5">
                  <c:v>User 6</c:v>
                </c:pt>
                <c:pt idx="6">
                  <c:v>User 7</c:v>
                </c:pt>
                <c:pt idx="7">
                  <c:v>User 8</c:v>
                </c:pt>
              </c:strCache>
            </c:strRef>
          </c:cat>
          <c:val>
            <c:numRef>
              <c:f>Sheet1!$B$3:$I$3</c:f>
              <c:numCache>
                <c:formatCode>General</c:formatCode>
                <c:ptCount val="8"/>
                <c:pt idx="0">
                  <c:v>22</c:v>
                </c:pt>
                <c:pt idx="1">
                  <c:v>13</c:v>
                </c:pt>
                <c:pt idx="2">
                  <c:v>50</c:v>
                </c:pt>
                <c:pt idx="3">
                  <c:v>28</c:v>
                </c:pt>
                <c:pt idx="4">
                  <c:v>7</c:v>
                </c:pt>
                <c:pt idx="5">
                  <c:v>19</c:v>
                </c:pt>
                <c:pt idx="6">
                  <c:v>38</c:v>
                </c:pt>
                <c:pt idx="7">
                  <c:v>11</c:v>
                </c:pt>
              </c:numCache>
            </c:numRef>
          </c:val>
          <c:extLst>
            <c:ext xmlns:c16="http://schemas.microsoft.com/office/drawing/2014/chart" uri="{C3380CC4-5D6E-409C-BE32-E72D297353CC}">
              <c16:uniqueId val="{00000001-D040-403F-80B6-64E30AB9F8F9}"/>
            </c:ext>
          </c:extLst>
        </c:ser>
        <c:dLbls>
          <c:showLegendKey val="0"/>
          <c:showVal val="0"/>
          <c:showCatName val="0"/>
          <c:showSerName val="0"/>
          <c:showPercent val="0"/>
          <c:showBubbleSize val="0"/>
        </c:dLbls>
        <c:gapWidth val="40"/>
        <c:overlap val="-10"/>
        <c:axId val="2094734552"/>
        <c:axId val="2094734553"/>
      </c:barChart>
      <c:catAx>
        <c:axId val="2094734552"/>
        <c:scaling>
          <c:orientation val="minMax"/>
        </c:scaling>
        <c:delete val="0"/>
        <c:axPos val="b"/>
        <c:numFmt formatCode="General" sourceLinked="0"/>
        <c:majorTickMark val="none"/>
        <c:minorTickMark val="none"/>
        <c:tickLblPos val="low"/>
        <c:spPr>
          <a:ln w="6350" cap="flat">
            <a:solidFill>
              <a:srgbClr val="929292"/>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noMultiLvlLbl val="1"/>
      </c:catAx>
      <c:valAx>
        <c:axId val="2094734553"/>
        <c:scaling>
          <c:orientation val="minMax"/>
          <c:min val="0"/>
        </c:scaling>
        <c:delete val="0"/>
        <c:axPos val="l"/>
        <c:majorGridlines>
          <c:spPr>
            <a:ln w="6350" cap="flat">
              <a:solidFill>
                <a:srgbClr val="B8B8B8"/>
              </a:solidFill>
              <a:prstDash val="solid"/>
              <a:miter lim="400000"/>
            </a:ln>
          </c:spPr>
        </c:majorGridlines>
        <c:minorGridlines>
          <c:spPr>
            <a:ln w="9525" cap="flat">
              <a:noFill/>
              <a:custDash>
                <a:ds d="100000" sp="200000"/>
              </a:custDash>
              <a:miter lim="400000"/>
            </a:ln>
          </c:spPr>
        </c:minorGridlines>
        <c:numFmt formatCode="0&quot; sec&quot;_);\(0\)&quot; sec&quot;" sourceLinked="0"/>
        <c:majorTickMark val="none"/>
        <c:minorTickMark val="none"/>
        <c:tickLblPos val="nextTo"/>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050800000000004E-2"/>
          <c:y val="5.0490899999999998E-2"/>
          <c:w val="0.91594900000000001"/>
          <c:h val="0.865097"/>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Sheet1!$B$1:$B$1</c:f>
              <c:strCache>
                <c:ptCount val="1"/>
                <c:pt idx="0">
                  <c:v>Task 1</c:v>
                </c:pt>
              </c:strCache>
            </c:strRef>
          </c:cat>
          <c:val>
            <c:numRef>
              <c:f>Sheet1!$B$2:$B$2</c:f>
              <c:numCache>
                <c:formatCode>General</c:formatCode>
                <c:ptCount val="1"/>
                <c:pt idx="0">
                  <c:v>6</c:v>
                </c:pt>
              </c:numCache>
            </c:numRef>
          </c:val>
          <c:extLst>
            <c:ext xmlns:c16="http://schemas.microsoft.com/office/drawing/2014/chart" uri="{C3380CC4-5D6E-409C-BE32-E72D297353CC}">
              <c16:uniqueId val="{00000000-F8C8-2C40-A6A6-ACBBD8ACC8B1}"/>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Sheet1!$B$1:$B$1</c:f>
              <c:strCache>
                <c:ptCount val="1"/>
                <c:pt idx="0">
                  <c:v>Task 1</c:v>
                </c:pt>
              </c:strCache>
            </c:strRef>
          </c:cat>
          <c:val>
            <c:numRef>
              <c:f>Sheet1!$B$3:$B$3</c:f>
              <c:numCache>
                <c:formatCode>General</c:formatCode>
                <c:ptCount val="1"/>
                <c:pt idx="0">
                  <c:v>4</c:v>
                </c:pt>
              </c:numCache>
            </c:numRef>
          </c:val>
          <c:extLst>
            <c:ext xmlns:c16="http://schemas.microsoft.com/office/drawing/2014/chart" uri="{C3380CC4-5D6E-409C-BE32-E72D297353CC}">
              <c16:uniqueId val="{00000001-F8C8-2C40-A6A6-ACBBD8ACC8B1}"/>
            </c:ext>
          </c:extLst>
        </c:ser>
        <c:dLbls>
          <c:showLegendKey val="0"/>
          <c:showVal val="0"/>
          <c:showCatName val="0"/>
          <c:showSerName val="0"/>
          <c:showPercent val="0"/>
          <c:showBubbleSize val="0"/>
        </c:dLbls>
        <c:gapWidth val="70"/>
        <c:overlap val="-15"/>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miter lim="400000"/>
          </a:ln>
        </c:spPr>
        <c:txPr>
          <a:bodyPr rot="0"/>
          <a:lstStyle/>
          <a:p>
            <a:pPr>
              <a:defRPr sz="1600" b="0" i="0" u="none" strike="noStrike">
                <a:solidFill>
                  <a:srgbClr val="000000"/>
                </a:solidFill>
                <a:latin typeface="Helvetica Neue Light"/>
              </a:defRPr>
            </a:pPr>
            <a:endParaRPr lang="en-US"/>
          </a:p>
        </c:txPr>
        <c:crossAx val="2094734553"/>
        <c:crosses val="autoZero"/>
        <c:auto val="1"/>
        <c:lblAlgn val="ctr"/>
        <c:lblOffset val="100"/>
        <c:noMultiLvlLbl val="1"/>
      </c:catAx>
      <c:valAx>
        <c:axId val="2094734553"/>
        <c:scaling>
          <c:orientation val="minMax"/>
          <c:max val="8"/>
          <c:min val="0"/>
        </c:scaling>
        <c:delete val="0"/>
        <c:axPos val="l"/>
        <c:majorGridlines>
          <c:spPr>
            <a:ln w="6350" cap="flat">
              <a:solidFill>
                <a:srgbClr val="B8B8B8"/>
              </a:solidFill>
              <a:prstDash val="solid"/>
              <a:miter lim="400000"/>
            </a:ln>
          </c:spPr>
        </c:majorGridlines>
        <c:numFmt formatCode="General&quot; users&quot;" sourceLinked="0"/>
        <c:majorTickMark val="none"/>
        <c:minorTickMark val="none"/>
        <c:tickLblPos val="nextTo"/>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doughnutChart>
        <c:varyColors val="0"/>
        <c:dLbls>
          <c:showLegendKey val="0"/>
          <c:showVal val="0"/>
          <c:showCatName val="0"/>
          <c:showSerName val="0"/>
          <c:showPercent val="0"/>
          <c:showBubbleSize val="0"/>
          <c:showLeaderLines val="0"/>
        </c:dLbls>
        <c:firstSliceAng val="180"/>
        <c:holeSize val="60"/>
      </c:doughnut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050800000000004E-2"/>
          <c:y val="5.0490899999999998E-2"/>
          <c:w val="0.91594900000000001"/>
          <c:h val="0.865097"/>
        </c:manualLayout>
      </c:layout>
      <c:barChart>
        <c:barDir val="col"/>
        <c:grouping val="clustered"/>
        <c:varyColors val="0"/>
        <c:ser>
          <c:idx val="0"/>
          <c:order val="0"/>
          <c:tx>
            <c:strRef>
              <c:f>Sheet1!$A$2</c:f>
              <c:strCache>
                <c:ptCount val="1"/>
                <c:pt idx="0">
                  <c:v>Baseline</c:v>
                </c:pt>
              </c:strCache>
            </c:strRef>
          </c:tx>
          <c:spPr>
            <a:solidFill>
              <a:srgbClr val="22294A"/>
            </a:solidFill>
            <a:ln w="12700" cap="flat">
              <a:noFill/>
              <a:miter lim="400000"/>
            </a:ln>
            <a:effectLst/>
          </c:spPr>
          <c:invertIfNegative val="0"/>
          <c:cat>
            <c:strRef>
              <c:f>Sheet1!$B$1:$B$1</c:f>
              <c:strCache>
                <c:ptCount val="1"/>
                <c:pt idx="0">
                  <c:v>Task 1</c:v>
                </c:pt>
              </c:strCache>
            </c:strRef>
          </c:cat>
          <c:val>
            <c:numRef>
              <c:f>Sheet1!$B$2:$B$2</c:f>
              <c:numCache>
                <c:formatCode>General</c:formatCode>
                <c:ptCount val="1"/>
                <c:pt idx="0">
                  <c:v>6</c:v>
                </c:pt>
              </c:numCache>
            </c:numRef>
          </c:val>
          <c:extLst>
            <c:ext xmlns:c16="http://schemas.microsoft.com/office/drawing/2014/chart" uri="{C3380CC4-5D6E-409C-BE32-E72D297353CC}">
              <c16:uniqueId val="{00000000-9994-ED4E-A964-375AC4F39FD5}"/>
            </c:ext>
          </c:extLst>
        </c:ser>
        <c:ser>
          <c:idx val="1"/>
          <c:order val="1"/>
          <c:tx>
            <c:strRef>
              <c:f>Sheet1!$A$3</c:f>
              <c:strCache>
                <c:ptCount val="1"/>
                <c:pt idx="0">
                  <c:v>Validation 1</c:v>
                </c:pt>
              </c:strCache>
            </c:strRef>
          </c:tx>
          <c:spPr>
            <a:solidFill>
              <a:srgbClr val="6DBAE6"/>
            </a:solidFill>
            <a:ln w="12700" cap="flat">
              <a:noFill/>
              <a:miter lim="400000"/>
            </a:ln>
            <a:effectLst/>
          </c:spPr>
          <c:invertIfNegative val="0"/>
          <c:cat>
            <c:strRef>
              <c:f>Sheet1!$B$1:$B$1</c:f>
              <c:strCache>
                <c:ptCount val="1"/>
                <c:pt idx="0">
                  <c:v>Task 1</c:v>
                </c:pt>
              </c:strCache>
            </c:strRef>
          </c:cat>
          <c:val>
            <c:numRef>
              <c:f>Sheet1!$B$3:$B$3</c:f>
              <c:numCache>
                <c:formatCode>General</c:formatCode>
                <c:ptCount val="1"/>
                <c:pt idx="0">
                  <c:v>4</c:v>
                </c:pt>
              </c:numCache>
            </c:numRef>
          </c:val>
          <c:extLst>
            <c:ext xmlns:c16="http://schemas.microsoft.com/office/drawing/2014/chart" uri="{C3380CC4-5D6E-409C-BE32-E72D297353CC}">
              <c16:uniqueId val="{00000001-9994-ED4E-A964-375AC4F39FD5}"/>
            </c:ext>
          </c:extLst>
        </c:ser>
        <c:dLbls>
          <c:showLegendKey val="0"/>
          <c:showVal val="0"/>
          <c:showCatName val="0"/>
          <c:showSerName val="0"/>
          <c:showPercent val="0"/>
          <c:showBubbleSize val="0"/>
        </c:dLbls>
        <c:gapWidth val="70"/>
        <c:overlap val="-15"/>
        <c:axId val="2094734552"/>
        <c:axId val="2094734553"/>
      </c:barChart>
      <c:catAx>
        <c:axId val="2094734552"/>
        <c:scaling>
          <c:orientation val="minMax"/>
        </c:scaling>
        <c:delete val="0"/>
        <c:axPos val="b"/>
        <c:numFmt formatCode="General" sourceLinked="0"/>
        <c:majorTickMark val="none"/>
        <c:minorTickMark val="none"/>
        <c:tickLblPos val="none"/>
        <c:spPr>
          <a:ln w="12700" cap="flat">
            <a:noFill/>
            <a:miter lim="400000"/>
          </a:ln>
        </c:spPr>
        <c:txPr>
          <a:bodyPr rot="0"/>
          <a:lstStyle/>
          <a:p>
            <a:pPr>
              <a:defRPr sz="1600" b="0" i="0" u="none" strike="noStrike">
                <a:solidFill>
                  <a:srgbClr val="000000"/>
                </a:solidFill>
                <a:latin typeface="Helvetica Neue Light"/>
              </a:defRPr>
            </a:pPr>
            <a:endParaRPr lang="en-US"/>
          </a:p>
        </c:txPr>
        <c:crossAx val="2094734553"/>
        <c:crosses val="autoZero"/>
        <c:auto val="1"/>
        <c:lblAlgn val="ctr"/>
        <c:lblOffset val="100"/>
        <c:noMultiLvlLbl val="1"/>
      </c:catAx>
      <c:valAx>
        <c:axId val="2094734553"/>
        <c:scaling>
          <c:orientation val="minMax"/>
          <c:max val="8"/>
          <c:min val="0"/>
        </c:scaling>
        <c:delete val="0"/>
        <c:axPos val="l"/>
        <c:majorGridlines>
          <c:spPr>
            <a:ln w="6350" cap="flat">
              <a:solidFill>
                <a:srgbClr val="B8B8B8"/>
              </a:solidFill>
              <a:prstDash val="solid"/>
              <a:miter lim="400000"/>
            </a:ln>
          </c:spPr>
        </c:majorGridlines>
        <c:numFmt formatCode="General&quot; users&quot;" sourceLinked="0"/>
        <c:majorTickMark val="none"/>
        <c:minorTickMark val="none"/>
        <c:tickLblPos val="nextTo"/>
        <c:spPr>
          <a:ln w="12700" cap="flat">
            <a:noFill/>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Sheet1!$B$2:$F$2</c:f>
              <c:numCache>
                <c:formatCode>General</c:formatCode>
                <c:ptCount val="5"/>
                <c:pt idx="0">
                  <c:v>4</c:v>
                </c:pt>
                <c:pt idx="1">
                  <c:v>5</c:v>
                </c:pt>
                <c:pt idx="2">
                  <c:v>5</c:v>
                </c:pt>
                <c:pt idx="3">
                  <c:v>6</c:v>
                </c:pt>
                <c:pt idx="4">
                  <c:v>7</c:v>
                </c:pt>
              </c:numCache>
            </c:numRef>
          </c:val>
          <c:extLst>
            <c:ext xmlns:c16="http://schemas.microsoft.com/office/drawing/2014/chart" uri="{C3380CC4-5D6E-409C-BE32-E72D297353CC}">
              <c16:uniqueId val="{00000000-DE59-6F4D-9D14-4A9ACEC7BD05}"/>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Sheet1!$B$3:$F$3</c:f>
              <c:numCache>
                <c:formatCode>General</c:formatCode>
                <c:ptCount val="5"/>
                <c:pt idx="0">
                  <c:v>1</c:v>
                </c:pt>
                <c:pt idx="1">
                  <c:v>2</c:v>
                </c:pt>
                <c:pt idx="2">
                  <c:v>1</c:v>
                </c:pt>
                <c:pt idx="3">
                  <c:v>1</c:v>
                </c:pt>
                <c:pt idx="4">
                  <c:v>0</c:v>
                </c:pt>
              </c:numCache>
            </c:numRef>
          </c:val>
          <c:extLst>
            <c:ext xmlns:c16="http://schemas.microsoft.com/office/drawing/2014/chart" uri="{C3380CC4-5D6E-409C-BE32-E72D297353CC}">
              <c16:uniqueId val="{00000001-DE59-6F4D-9D14-4A9ACEC7BD05}"/>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Sheet1!$B$1:$F$1</c:f>
              <c:strCache>
                <c:ptCount val="5"/>
                <c:pt idx="0">
                  <c:v>Task 1</c:v>
                </c:pt>
                <c:pt idx="1">
                  <c:v>Task 2</c:v>
                </c:pt>
                <c:pt idx="2">
                  <c:v>Task 3</c:v>
                </c:pt>
                <c:pt idx="3">
                  <c:v>Task 4</c:v>
                </c:pt>
                <c:pt idx="4">
                  <c:v>Task 5</c:v>
                </c:pt>
              </c:strCache>
            </c:strRef>
          </c:cat>
          <c:val>
            <c:numRef>
              <c:f>Sheet1!$B$4:$F$4</c:f>
              <c:numCache>
                <c:formatCode>General</c:formatCode>
                <c:ptCount val="5"/>
                <c:pt idx="0">
                  <c:v>3</c:v>
                </c:pt>
                <c:pt idx="1">
                  <c:v>1</c:v>
                </c:pt>
                <c:pt idx="2">
                  <c:v>2</c:v>
                </c:pt>
                <c:pt idx="3">
                  <c:v>1</c:v>
                </c:pt>
                <c:pt idx="4">
                  <c:v>1</c:v>
                </c:pt>
              </c:numCache>
            </c:numRef>
          </c:val>
          <c:extLst>
            <c:ext xmlns:c16="http://schemas.microsoft.com/office/drawing/2014/chart" uri="{C3380CC4-5D6E-409C-BE32-E72D297353CC}">
              <c16:uniqueId val="{00000002-DE59-6F4D-9D14-4A9ACEC7BD05}"/>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a:pPr>
            <a:endParaRPr lang="en-US"/>
          </a:p>
        </c:txPr>
        <c:crossAx val="2094734553"/>
        <c:crosses val="autoZero"/>
        <c:auto val="1"/>
        <c:lblAlgn val="ctr"/>
        <c:lblOffset val="100"/>
        <c:tickMarkSkip val="1"/>
        <c:noMultiLvlLbl val="1"/>
      </c:catAx>
      <c:valAx>
        <c:axId val="2094734553"/>
        <c:scaling>
          <c:orientation val="minMax"/>
          <c:max val="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txPr>
    <a:bodyPr/>
    <a:lstStyle/>
    <a:p>
      <a:pPr>
        <a:defRPr sz="1600">
          <a:latin typeface="Arial" panose="020B0604020202020204" pitchFamily="34" charset="0"/>
          <a:cs typeface="Arial" panose="020B0604020202020204" pitchFamily="34" charset="0"/>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6DBAE6"/>
            </a:solidFill>
            <a:ln w="12700" cap="flat">
              <a:noFill/>
              <a:miter lim="400000"/>
            </a:ln>
            <a:effectLst/>
          </c:spPr>
          <c:explosion val="8"/>
          <c:dPt>
            <c:idx val="0"/>
            <c:bubble3D val="0"/>
            <c:extLst>
              <c:ext xmlns:c16="http://schemas.microsoft.com/office/drawing/2014/chart" uri="{C3380CC4-5D6E-409C-BE32-E72D297353CC}">
                <c16:uniqueId val="{00000000-03F8-C341-868F-B081A335A81A}"/>
              </c:ext>
            </c:extLst>
          </c:dPt>
          <c:dPt>
            <c:idx val="1"/>
            <c:bubble3D val="0"/>
            <c:spPr>
              <a:solidFill>
                <a:srgbClr val="767676"/>
              </a:solidFill>
              <a:ln w="12700" cap="flat">
                <a:noFill/>
                <a:miter lim="400000"/>
              </a:ln>
              <a:effectLst/>
            </c:spPr>
            <c:extLst>
              <c:ext xmlns:c16="http://schemas.microsoft.com/office/drawing/2014/chart" uri="{C3380CC4-5D6E-409C-BE32-E72D297353CC}">
                <c16:uniqueId val="{00000002-03F8-C341-868F-B081A335A81A}"/>
              </c:ext>
            </c:extLst>
          </c:dPt>
          <c:dPt>
            <c:idx val="2"/>
            <c:bubble3D val="0"/>
            <c:spPr>
              <a:solidFill>
                <a:srgbClr val="ED7E2B"/>
              </a:solidFill>
              <a:ln w="12700" cap="flat">
                <a:noFill/>
                <a:miter lim="400000"/>
              </a:ln>
              <a:effectLst/>
            </c:spPr>
            <c:extLst>
              <c:ext xmlns:c16="http://schemas.microsoft.com/office/drawing/2014/chart" uri="{C3380CC4-5D6E-409C-BE32-E72D297353CC}">
                <c16:uniqueId val="{00000004-03F8-C341-868F-B081A335A81A}"/>
              </c:ext>
            </c:extLst>
          </c:dPt>
          <c:dLbls>
            <c:dLbl>
              <c:idx val="0"/>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0-03F8-C341-868F-B081A335A81A}"/>
                </c:ext>
              </c:extLst>
            </c:dLbl>
            <c:dLbl>
              <c:idx val="1"/>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2-03F8-C341-868F-B081A335A81A}"/>
                </c:ext>
              </c:extLst>
            </c:dLbl>
            <c:dLbl>
              <c:idx val="2"/>
              <c:numFmt formatCode="#,##0%" sourceLinked="0"/>
              <c:spPr/>
              <c:txPr>
                <a:bodyPr/>
                <a:lstStyle/>
                <a:p>
                  <a:pPr>
                    <a:defRPr sz="2000" b="1">
                      <a:solidFill>
                        <a:schemeClr val="bg1"/>
                      </a:solidFill>
                    </a:defRPr>
                  </a:pPr>
                  <a:endParaRPr lang="en-US"/>
                </a:p>
              </c:txPr>
              <c:dLblPos val="ctr"/>
              <c:showLegendKey val="0"/>
              <c:showVal val="0"/>
              <c:showCatName val="0"/>
              <c:showSerName val="0"/>
              <c:showPercent val="1"/>
              <c:showBubbleSize val="0"/>
              <c:extLst>
                <c:ext xmlns:c16="http://schemas.microsoft.com/office/drawing/2014/chart" uri="{C3380CC4-5D6E-409C-BE32-E72D297353CC}">
                  <c16:uniqueId val="{00000004-03F8-C341-868F-B081A335A81A}"/>
                </c:ext>
              </c:extLst>
            </c:dLbl>
            <c:numFmt formatCode="#,##0%" sourceLinked="0"/>
            <c:spPr>
              <a:noFill/>
              <a:ln>
                <a:noFill/>
              </a:ln>
              <a:effectLst/>
            </c:spPr>
            <c:txPr>
              <a:bodyPr/>
              <a:lstStyle/>
              <a:p>
                <a:pPr>
                  <a:defRPr sz="2000" b="1">
                    <a:solidFill>
                      <a:schemeClr val="bg1"/>
                    </a:solidFill>
                  </a:defRPr>
                </a:pPr>
                <a:endParaRPr lang="en-US"/>
              </a:p>
            </c:txPr>
            <c:dLblPos val="ctr"/>
            <c:showLegendKey val="0"/>
            <c:showVal val="0"/>
            <c:showCatName val="0"/>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Sheet1!$B$1:$D$1</c:f>
              <c:strCache>
                <c:ptCount val="3"/>
                <c:pt idx="0">
                  <c:v>Success</c:v>
                </c:pt>
                <c:pt idx="1">
                  <c:v>Minor Mistake</c:v>
                </c:pt>
                <c:pt idx="2">
                  <c:v>Fail</c:v>
                </c:pt>
              </c:strCache>
            </c:strRef>
          </c:cat>
          <c:val>
            <c:numRef>
              <c:f>Sheet1!$B$2:$D$2</c:f>
              <c:numCache>
                <c:formatCode>General</c:formatCode>
                <c:ptCount val="3"/>
                <c:pt idx="0">
                  <c:v>75</c:v>
                </c:pt>
                <c:pt idx="1">
                  <c:v>13</c:v>
                </c:pt>
                <c:pt idx="2">
                  <c:v>13</c:v>
                </c:pt>
              </c:numCache>
            </c:numRef>
          </c:val>
          <c:extLst>
            <c:ext xmlns:c16="http://schemas.microsoft.com/office/drawing/2014/chart" uri="{C3380CC4-5D6E-409C-BE32-E72D297353CC}">
              <c16:uniqueId val="{00000005-03F8-C341-868F-B081A335A81A}"/>
            </c:ext>
          </c:extLst>
        </c:ser>
        <c:dLbls>
          <c:showLegendKey val="0"/>
          <c:showVal val="0"/>
          <c:showCatName val="0"/>
          <c:showSerName val="0"/>
          <c:showPercent val="0"/>
          <c:showBubbleSize val="0"/>
          <c:showLeaderLines val="1"/>
        </c:dLbls>
        <c:firstSliceAng val="91"/>
      </c:pieChart>
      <c:spPr>
        <a:noFill/>
        <a:ln w="12700" cap="flat">
          <a:noFill/>
          <a:miter lim="400000"/>
        </a:ln>
        <a:effectLst/>
      </c:spPr>
    </c:plotArea>
    <c:plotVisOnly val="1"/>
    <c:dispBlanksAs val="gap"/>
    <c:showDLblsOverMax val="1"/>
  </c:chart>
  <c:spPr>
    <a:noFill/>
    <a:ln>
      <a:noFill/>
    </a:ln>
    <a:effectLst/>
  </c:spPr>
  <c:txPr>
    <a:bodyPr/>
    <a:lstStyle/>
    <a:p>
      <a:pPr>
        <a:defRPr>
          <a:latin typeface="Arial" panose="020B0604020202020204" pitchFamily="34" charset="0"/>
          <a:cs typeface="Arial" panose="020B0604020202020204" pitchFamily="34" charset="0"/>
        </a:defRPr>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7.3238399999999995E-2"/>
          <c:y val="4.71368E-2"/>
          <c:w val="0.92073700000000003"/>
          <c:h val="0.87121199999999999"/>
        </c:manualLayout>
      </c:layout>
      <c:barChart>
        <c:barDir val="bar"/>
        <c:grouping val="stacked"/>
        <c:varyColors val="0"/>
        <c:ser>
          <c:idx val="0"/>
          <c:order val="0"/>
          <c:tx>
            <c:strRef>
              <c:f>Sheet1!$A$2</c:f>
              <c:strCache>
                <c:ptCount val="1"/>
                <c:pt idx="0">
                  <c:v>Success</c:v>
                </c:pt>
              </c:strCache>
            </c:strRef>
          </c:tx>
          <c:spPr>
            <a:solidFill>
              <a:srgbClr val="6DBAE6"/>
            </a:solidFill>
            <a:ln w="12700" cap="flat">
              <a:noFill/>
              <a:miter lim="400000"/>
            </a:ln>
            <a:effectLst/>
          </c:spPr>
          <c:invertIfNegative val="0"/>
          <c:cat>
            <c:strRef>
              <c:f>Sheet1!$B$1:$G$1</c:f>
              <c:strCache>
                <c:ptCount val="6"/>
                <c:pt idx="0">
                  <c:v>Task 1</c:v>
                </c:pt>
                <c:pt idx="1">
                  <c:v>Task 2</c:v>
                </c:pt>
                <c:pt idx="2">
                  <c:v>Task 3</c:v>
                </c:pt>
                <c:pt idx="3">
                  <c:v>Task 4</c:v>
                </c:pt>
                <c:pt idx="4">
                  <c:v>Task 5</c:v>
                </c:pt>
                <c:pt idx="5">
                  <c:v>Task 6</c:v>
                </c:pt>
              </c:strCache>
            </c:strRef>
          </c:cat>
          <c:val>
            <c:numRef>
              <c:f>Sheet1!$B$2:$G$2</c:f>
              <c:numCache>
                <c:formatCode>General</c:formatCode>
                <c:ptCount val="6"/>
                <c:pt idx="0">
                  <c:v>4</c:v>
                </c:pt>
                <c:pt idx="1">
                  <c:v>5</c:v>
                </c:pt>
                <c:pt idx="2">
                  <c:v>5</c:v>
                </c:pt>
                <c:pt idx="3">
                  <c:v>6</c:v>
                </c:pt>
                <c:pt idx="4">
                  <c:v>5</c:v>
                </c:pt>
                <c:pt idx="5">
                  <c:v>4</c:v>
                </c:pt>
              </c:numCache>
            </c:numRef>
          </c:val>
          <c:extLst>
            <c:ext xmlns:c16="http://schemas.microsoft.com/office/drawing/2014/chart" uri="{C3380CC4-5D6E-409C-BE32-E72D297353CC}">
              <c16:uniqueId val="{00000000-DE59-6F4D-9D14-4A9ACEC7BD05}"/>
            </c:ext>
          </c:extLst>
        </c:ser>
        <c:ser>
          <c:idx val="1"/>
          <c:order val="1"/>
          <c:tx>
            <c:strRef>
              <c:f>Sheet1!$A$3</c:f>
              <c:strCache>
                <c:ptCount val="1"/>
                <c:pt idx="0">
                  <c:v>Minor Mistake</c:v>
                </c:pt>
              </c:strCache>
            </c:strRef>
          </c:tx>
          <c:spPr>
            <a:solidFill>
              <a:srgbClr val="767676"/>
            </a:solidFill>
            <a:ln w="12700" cap="flat">
              <a:noFill/>
              <a:miter lim="400000"/>
            </a:ln>
            <a:effectLst/>
          </c:spPr>
          <c:invertIfNegative val="0"/>
          <c:cat>
            <c:strRef>
              <c:f>Sheet1!$B$1:$G$1</c:f>
              <c:strCache>
                <c:ptCount val="6"/>
                <c:pt idx="0">
                  <c:v>Task 1</c:v>
                </c:pt>
                <c:pt idx="1">
                  <c:v>Task 2</c:v>
                </c:pt>
                <c:pt idx="2">
                  <c:v>Task 3</c:v>
                </c:pt>
                <c:pt idx="3">
                  <c:v>Task 4</c:v>
                </c:pt>
                <c:pt idx="4">
                  <c:v>Task 5</c:v>
                </c:pt>
                <c:pt idx="5">
                  <c:v>Task 6</c:v>
                </c:pt>
              </c:strCache>
            </c:strRef>
          </c:cat>
          <c:val>
            <c:numRef>
              <c:f>Sheet1!$B$3:$G$3</c:f>
              <c:numCache>
                <c:formatCode>General</c:formatCode>
                <c:ptCount val="6"/>
                <c:pt idx="0">
                  <c:v>1</c:v>
                </c:pt>
                <c:pt idx="1">
                  <c:v>2</c:v>
                </c:pt>
                <c:pt idx="2">
                  <c:v>1</c:v>
                </c:pt>
                <c:pt idx="3">
                  <c:v>1</c:v>
                </c:pt>
                <c:pt idx="4">
                  <c:v>1</c:v>
                </c:pt>
                <c:pt idx="5">
                  <c:v>2</c:v>
                </c:pt>
              </c:numCache>
            </c:numRef>
          </c:val>
          <c:extLst>
            <c:ext xmlns:c16="http://schemas.microsoft.com/office/drawing/2014/chart" uri="{C3380CC4-5D6E-409C-BE32-E72D297353CC}">
              <c16:uniqueId val="{00000001-DE59-6F4D-9D14-4A9ACEC7BD05}"/>
            </c:ext>
          </c:extLst>
        </c:ser>
        <c:ser>
          <c:idx val="2"/>
          <c:order val="2"/>
          <c:tx>
            <c:strRef>
              <c:f>Sheet1!$A$4</c:f>
              <c:strCache>
                <c:ptCount val="1"/>
                <c:pt idx="0">
                  <c:v>Fail</c:v>
                </c:pt>
              </c:strCache>
            </c:strRef>
          </c:tx>
          <c:spPr>
            <a:solidFill>
              <a:srgbClr val="ED7E2B"/>
            </a:solidFill>
            <a:ln w="12700" cap="flat">
              <a:noFill/>
              <a:miter lim="400000"/>
            </a:ln>
            <a:effectLst/>
          </c:spPr>
          <c:invertIfNegative val="0"/>
          <c:cat>
            <c:strRef>
              <c:f>Sheet1!$B$1:$G$1</c:f>
              <c:strCache>
                <c:ptCount val="6"/>
                <c:pt idx="0">
                  <c:v>Task 1</c:v>
                </c:pt>
                <c:pt idx="1">
                  <c:v>Task 2</c:v>
                </c:pt>
                <c:pt idx="2">
                  <c:v>Task 3</c:v>
                </c:pt>
                <c:pt idx="3">
                  <c:v>Task 4</c:v>
                </c:pt>
                <c:pt idx="4">
                  <c:v>Task 5</c:v>
                </c:pt>
                <c:pt idx="5">
                  <c:v>Task 6</c:v>
                </c:pt>
              </c:strCache>
            </c:strRef>
          </c:cat>
          <c:val>
            <c:numRef>
              <c:f>Sheet1!$B$4:$G$4</c:f>
              <c:numCache>
                <c:formatCode>General</c:formatCode>
                <c:ptCount val="6"/>
                <c:pt idx="0">
                  <c:v>3</c:v>
                </c:pt>
                <c:pt idx="1">
                  <c:v>1</c:v>
                </c:pt>
                <c:pt idx="2">
                  <c:v>2</c:v>
                </c:pt>
                <c:pt idx="3">
                  <c:v>1</c:v>
                </c:pt>
                <c:pt idx="4">
                  <c:v>2</c:v>
                </c:pt>
                <c:pt idx="5">
                  <c:v>2</c:v>
                </c:pt>
              </c:numCache>
            </c:numRef>
          </c:val>
          <c:extLst>
            <c:ext xmlns:c16="http://schemas.microsoft.com/office/drawing/2014/chart" uri="{C3380CC4-5D6E-409C-BE32-E72D297353CC}">
              <c16:uniqueId val="{00000002-DE59-6F4D-9D14-4A9ACEC7BD05}"/>
            </c:ext>
          </c:extLst>
        </c:ser>
        <c:dLbls>
          <c:showLegendKey val="0"/>
          <c:showVal val="0"/>
          <c:showCatName val="0"/>
          <c:showSerName val="0"/>
          <c:showPercent val="0"/>
          <c:showBubbleSize val="0"/>
        </c:dLbls>
        <c:gapWidth val="30"/>
        <c:overlap val="100"/>
        <c:axId val="2094734552"/>
        <c:axId val="2094734553"/>
      </c:barChart>
      <c:catAx>
        <c:axId val="2094734552"/>
        <c:scaling>
          <c:orientation val="maxMin"/>
        </c:scaling>
        <c:delete val="0"/>
        <c:axPos val="l"/>
        <c:numFmt formatCode="General" sourceLinked="0"/>
        <c:majorTickMark val="none"/>
        <c:minorTickMark val="none"/>
        <c:tickLblPos val="nextTo"/>
        <c:spPr>
          <a:ln w="6350" cap="flat">
            <a:solidFill>
              <a:srgbClr val="D5D5D5"/>
            </a:solid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3"/>
        <c:crosses val="autoZero"/>
        <c:auto val="1"/>
        <c:lblAlgn val="ctr"/>
        <c:lblOffset val="100"/>
        <c:tickMarkSkip val="1"/>
        <c:noMultiLvlLbl val="1"/>
      </c:catAx>
      <c:valAx>
        <c:axId val="2094734553"/>
        <c:scaling>
          <c:orientation val="minMax"/>
          <c:max val="8"/>
        </c:scaling>
        <c:delete val="0"/>
        <c:axPos val="t"/>
        <c:majorGridlines>
          <c:spPr>
            <a:ln w="6350" cap="flat">
              <a:solidFill>
                <a:srgbClr val="B8B8B8"/>
              </a:solidFill>
              <a:prstDash val="solid"/>
              <a:miter lim="400000"/>
            </a:ln>
          </c:spPr>
        </c:majorGridlines>
        <c:numFmt formatCode="0_);\(0\)" sourceLinked="0"/>
        <c:majorTickMark val="none"/>
        <c:minorTickMark val="in"/>
        <c:tickLblPos val="high"/>
        <c:spPr>
          <a:ln w="6350" cap="flat">
            <a:noFill/>
            <a:prstDash val="solid"/>
            <a:miter lim="400000"/>
          </a:ln>
        </c:spPr>
        <c:txPr>
          <a:bodyPr rot="0"/>
          <a:lstStyle/>
          <a:p>
            <a:pPr>
              <a:defRPr sz="2000" b="0" i="0" u="none" strike="noStrike">
                <a:solidFill>
                  <a:srgbClr val="000000"/>
                </a:solidFill>
                <a:latin typeface="Arial" panose="020B0604020202020204" pitchFamily="34" charset="0"/>
                <a:cs typeface="Arial" panose="020B0604020202020204" pitchFamily="34" charset="0"/>
              </a:defRPr>
            </a:pPr>
            <a:endParaRPr lang="en-US"/>
          </a:p>
        </c:txPr>
        <c:crossAx val="2094734552"/>
        <c:crosses val="autoZero"/>
        <c:crossBetween val="between"/>
        <c:majorUnit val="2"/>
        <c:minorUnit val="1"/>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11.wmf"/></Relationships>
</file>

<file path=ppt/media/hdphoto1.wdp>
</file>

<file path=ppt/media/image1.jpeg>
</file>

<file path=ppt/media/image10.png>
</file>

<file path=ppt/media/image11.wm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6" name="Shape 156"/>
          <p:cNvSpPr>
            <a:spLocks noGrp="1" noRot="1" noChangeAspect="1"/>
          </p:cNvSpPr>
          <p:nvPr>
            <p:ph type="sldImg"/>
          </p:nvPr>
        </p:nvSpPr>
        <p:spPr>
          <a:xfrm>
            <a:off x="1143000" y="685800"/>
            <a:ext cx="4572000" cy="3429000"/>
          </a:xfrm>
          <a:prstGeom prst="rect">
            <a:avLst/>
          </a:prstGeom>
        </p:spPr>
        <p:txBody>
          <a:bodyPr/>
          <a:lstStyle/>
          <a:p>
            <a:endParaRPr/>
          </a:p>
        </p:txBody>
      </p:sp>
      <p:sp>
        <p:nvSpPr>
          <p:cNvPr id="157" name="Shape 15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21780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36830851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1393074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3845255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36001842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11797862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1092535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27472508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31578570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2873914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2988536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8056025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Add applicable responses to this page.</a:t>
            </a:r>
          </a:p>
        </p:txBody>
      </p:sp>
    </p:spTree>
    <p:extLst>
      <p:ext uri="{BB962C8B-B14F-4D97-AF65-F5344CB8AC3E}">
        <p14:creationId xmlns:p14="http://schemas.microsoft.com/office/powerpoint/2010/main" val="32716942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CA" dirty="0"/>
              <a:t>Add applicable responses to this page.</a:t>
            </a:r>
          </a:p>
          <a:p>
            <a:endParaRPr lang="en-CA" dirty="0"/>
          </a:p>
        </p:txBody>
      </p:sp>
    </p:spTree>
    <p:extLst>
      <p:ext uri="{BB962C8B-B14F-4D97-AF65-F5344CB8AC3E}">
        <p14:creationId xmlns:p14="http://schemas.microsoft.com/office/powerpoint/2010/main" val="42922865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CA" dirty="0"/>
              <a:t>Add applicable responses to this page.</a:t>
            </a:r>
          </a:p>
          <a:p>
            <a:endParaRPr lang="en-CA" dirty="0"/>
          </a:p>
        </p:txBody>
      </p:sp>
    </p:spTree>
    <p:extLst>
      <p:ext uri="{BB962C8B-B14F-4D97-AF65-F5344CB8AC3E}">
        <p14:creationId xmlns:p14="http://schemas.microsoft.com/office/powerpoint/2010/main" val="22096281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dirty="0"/>
              <a:t>Do</a:t>
            </a:r>
            <a:r>
              <a:rPr lang="en-CA" baseline="0" dirty="0"/>
              <a:t> a screen capture of the TryMyUI page and change the names to user 1, user 2, </a:t>
            </a:r>
            <a:r>
              <a:rPr lang="en-CA" baseline="0" dirty="0" err="1"/>
              <a:t>etc</a:t>
            </a:r>
            <a:r>
              <a:rPr lang="en-CA" baseline="0" dirty="0"/>
              <a:t>, in Photoshop,</a:t>
            </a:r>
            <a:endParaRPr lang="en-CA" dirty="0"/>
          </a:p>
        </p:txBody>
      </p:sp>
    </p:spTree>
    <p:extLst>
      <p:ext uri="{BB962C8B-B14F-4D97-AF65-F5344CB8AC3E}">
        <p14:creationId xmlns:p14="http://schemas.microsoft.com/office/powerpoint/2010/main" val="750794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1671015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4276285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3800202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3231428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22161810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3146124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32401141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A"/>
          </a:p>
        </p:txBody>
      </p:sp>
    </p:spTree>
    <p:extLst>
      <p:ext uri="{BB962C8B-B14F-4D97-AF65-F5344CB8AC3E}">
        <p14:creationId xmlns:p14="http://schemas.microsoft.com/office/powerpoint/2010/main" val="32094900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3" name="Author and Date"/>
          <p:cNvSpPr txBox="1">
            <a:spLocks noGrp="1"/>
          </p:cNvSpPr>
          <p:nvPr>
            <p:ph type="body" sz="quarter" idx="21" hasCustomPrompt="1"/>
          </p:nvPr>
        </p:nvSpPr>
        <p:spPr>
          <a:xfrm>
            <a:off x="1201340" y="7597976"/>
            <a:ext cx="21971003" cy="636979"/>
          </a:xfrm>
          <a:prstGeom prst="rect">
            <a:avLst/>
          </a:prstGeom>
        </p:spPr>
        <p:txBody>
          <a:bodyPr lIns="45719" tIns="45719" rIns="45719" bIns="45719"/>
          <a:lstStyle>
            <a:lvl1pPr>
              <a:defRPr sz="3000">
                <a:latin typeface="+mn-lt"/>
              </a:defRPr>
            </a:lvl1pPr>
          </a:lstStyle>
          <a:p>
            <a:r>
              <a:rPr dirty="0"/>
              <a:t>Author and Date</a:t>
            </a:r>
          </a:p>
        </p:txBody>
      </p:sp>
      <p:sp>
        <p:nvSpPr>
          <p:cNvPr id="14" name="Presentation Title"/>
          <p:cNvSpPr txBox="1">
            <a:spLocks noGrp="1"/>
          </p:cNvSpPr>
          <p:nvPr>
            <p:ph type="title" hasCustomPrompt="1"/>
          </p:nvPr>
        </p:nvSpPr>
        <p:spPr>
          <a:prstGeom prst="rect">
            <a:avLst/>
          </a:prstGeom>
        </p:spPr>
        <p:txBody>
          <a:bodyPr/>
          <a:lstStyle>
            <a:lvl1pPr>
              <a:defRPr>
                <a:latin typeface="+mn-lt"/>
              </a:defRPr>
            </a:lvl1pPr>
          </a:lstStyle>
          <a:p>
            <a:r>
              <a:rPr dirty="0"/>
              <a:t>Presentation Title</a:t>
            </a:r>
          </a:p>
        </p:txBody>
      </p:sp>
      <p:sp>
        <p:nvSpPr>
          <p:cNvPr id="15" name="Body Level One…"/>
          <p:cNvSpPr txBox="1">
            <a:spLocks noGrp="1"/>
          </p:cNvSpPr>
          <p:nvPr>
            <p:ph type="body" sz="quarter" idx="1" hasCustomPrompt="1"/>
          </p:nvPr>
        </p:nvSpPr>
        <p:spPr>
          <a:prstGeom prst="rect">
            <a:avLst/>
          </a:prstGeo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r>
              <a:rPr dirty="0"/>
              <a:t>Presentation Subtitle</a:t>
            </a:r>
          </a:p>
          <a:p>
            <a:pPr lvl="1"/>
            <a:endParaRPr dirty="0"/>
          </a:p>
          <a:p>
            <a:pPr lvl="2"/>
            <a:endParaRPr dirty="0"/>
          </a:p>
          <a:p>
            <a:pPr lvl="3"/>
            <a:endParaRPr dirty="0"/>
          </a:p>
          <a:p>
            <a:pPr lvl="4"/>
            <a:endParaRPr dirty="0"/>
          </a:p>
        </p:txBody>
      </p:sp>
      <p:sp>
        <p:nvSpPr>
          <p:cNvPr id="16" name="Slide Number"/>
          <p:cNvSpPr txBox="1">
            <a:spLocks noGrp="1"/>
          </p:cNvSpPr>
          <p:nvPr>
            <p:ph type="sldNum" sz="quarter" idx="2"/>
          </p:nvPr>
        </p:nvSpPr>
        <p:spPr>
          <a:xfrm>
            <a:off x="11993391" y="13076008"/>
            <a:ext cx="384721" cy="379591"/>
          </a:xfrm>
          <a:prstGeom prst="rect">
            <a:avLst/>
          </a:prstGeom>
        </p:spPr>
        <p:txBody>
          <a:bodyPr/>
          <a:lstStyle>
            <a:lvl1pPr>
              <a:defRPr>
                <a:latin typeface="+mn-lt"/>
              </a:defRPr>
            </a:lvl1pPr>
          </a:lstStyle>
          <a:p>
            <a:fld id="{86CB4B4D-7CA3-9044-876B-883B54F8677D}" type="slidenum">
              <a:rPr lang="en-CA" smtClean="0"/>
              <a:pPr/>
              <a:t>‹#›</a:t>
            </a:fld>
            <a:endParaRPr lang="en-CA"/>
          </a:p>
        </p:txBody>
      </p:sp>
      <p:sp>
        <p:nvSpPr>
          <p:cNvPr id="2" name="hrSlideMaster.Title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No Subeading Text &amp; 1 Bullets &amp; Pic copy">
    <p:bg>
      <p:bgPr>
        <a:solidFill>
          <a:srgbClr val="FFFFFF"/>
        </a:solidFill>
        <a:effectLst/>
      </p:bgPr>
    </p:bg>
    <p:spTree>
      <p:nvGrpSpPr>
        <p:cNvPr id="1" name=""/>
        <p:cNvGrpSpPr/>
        <p:nvPr/>
      </p:nvGrpSpPr>
      <p:grpSpPr>
        <a:xfrm>
          <a:off x="0" y="0"/>
          <a:ext cx="0" cy="0"/>
          <a:chOff x="0" y="0"/>
          <a:chExt cx="0" cy="0"/>
        </a:xfrm>
      </p:grpSpPr>
      <p:sp>
        <p:nvSpPr>
          <p:cNvPr id="126" name="Slide Title"/>
          <p:cNvSpPr txBox="1">
            <a:spLocks noGrp="1"/>
          </p:cNvSpPr>
          <p:nvPr>
            <p:ph type="title" hasCustomPrompt="1"/>
          </p:nvPr>
        </p:nvSpPr>
        <p:spPr>
          <a:xfrm>
            <a:off x="1295400" y="988459"/>
            <a:ext cx="21574076" cy="1253677"/>
          </a:xfrm>
          <a:prstGeom prst="rect">
            <a:avLst/>
          </a:prstGeom>
        </p:spPr>
        <p:txBody>
          <a:bodyPr/>
          <a:lstStyle>
            <a:lvl1pPr>
              <a:defRPr sz="6400" spc="-128">
                <a:solidFill>
                  <a:srgbClr val="000000"/>
                </a:solidFill>
                <a:latin typeface="+mn-lt"/>
                <a:ea typeface="+mn-ea"/>
                <a:cs typeface="+mn-cs"/>
                <a:sym typeface="Helvetica Neue"/>
              </a:defRPr>
            </a:lvl1pPr>
          </a:lstStyle>
          <a:p>
            <a:r>
              <a:t>Slide Title</a:t>
            </a:r>
          </a:p>
        </p:txBody>
      </p:sp>
      <p:sp>
        <p:nvSpPr>
          <p:cNvPr id="127" name="Body Level One…"/>
          <p:cNvSpPr txBox="1">
            <a:spLocks noGrp="1"/>
          </p:cNvSpPr>
          <p:nvPr>
            <p:ph type="body" sz="half" idx="1" hasCustomPrompt="1"/>
          </p:nvPr>
        </p:nvSpPr>
        <p:spPr>
          <a:xfrm>
            <a:off x="12471400" y="3473804"/>
            <a:ext cx="10377934" cy="9243338"/>
          </a:xfrm>
          <a:prstGeom prst="rect">
            <a:avLst/>
          </a:prstGeom>
        </p:spPr>
        <p:txBody>
          <a:bodyPr/>
          <a:lstStyle>
            <a:lvl1pPr marL="539999" indent="-539999" defTabSz="2438338">
              <a:lnSpc>
                <a:spcPct val="90000"/>
              </a:lnSpc>
              <a:spcBef>
                <a:spcPts val="1800"/>
              </a:spcBef>
              <a:buClr>
                <a:srgbClr val="6DBAE6"/>
              </a:buClr>
              <a:buSzPct val="125000"/>
              <a:buChar char="‣"/>
              <a:defRPr sz="4200">
                <a:solidFill>
                  <a:srgbClr val="000000"/>
                </a:solidFill>
                <a:latin typeface="+mn-lt"/>
                <a:ea typeface="Helvetica Neue Light"/>
                <a:cs typeface="Helvetica Neue Light"/>
                <a:sym typeface="Helvetica Neue Light"/>
              </a:defRPr>
            </a:lvl1pPr>
            <a:lvl2pPr marL="11430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Helvetica Neue Light"/>
                <a:sym typeface="Helvetica Neue Light"/>
              </a:defRPr>
            </a:lvl2pPr>
            <a:lvl3pPr marL="17526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Helvetica Neue Light"/>
                <a:sym typeface="Helvetica Neue Light"/>
              </a:defRPr>
            </a:lvl3pPr>
            <a:lvl4pPr marL="23622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Helvetica Neue Light"/>
                <a:sym typeface="Helvetica Neue Light"/>
              </a:defRPr>
            </a:lvl4pPr>
            <a:lvl5pPr marL="29718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Helvetica Neue Light"/>
                <a:sym typeface="Helvetica Neue Light"/>
              </a:defRPr>
            </a:lvl5pPr>
          </a:lstStyle>
          <a:p>
            <a:r>
              <a:t>Slide bullet text</a:t>
            </a:r>
          </a:p>
          <a:p>
            <a:pPr lvl="1"/>
            <a:endParaRPr/>
          </a:p>
          <a:p>
            <a:pPr lvl="2"/>
            <a:endParaRPr/>
          </a:p>
          <a:p>
            <a:pPr lvl="3"/>
            <a:endParaRPr/>
          </a:p>
          <a:p>
            <a:pPr lvl="4"/>
            <a:endParaRPr/>
          </a:p>
        </p:txBody>
      </p:sp>
      <p:sp>
        <p:nvSpPr>
          <p:cNvPr id="128"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latin typeface="+mn-lt"/>
            </a:endParaRPr>
          </a:p>
        </p:txBody>
      </p:sp>
      <p:sp>
        <p:nvSpPr>
          <p:cNvPr id="129" name="Subheading 1"/>
          <p:cNvSpPr txBox="1">
            <a:spLocks noGrp="1"/>
          </p:cNvSpPr>
          <p:nvPr>
            <p:ph type="body" sz="quarter" idx="21" hasCustomPrompt="1"/>
          </p:nvPr>
        </p:nvSpPr>
        <p:spPr>
          <a:xfrm>
            <a:off x="12532345" y="2599728"/>
            <a:ext cx="10377935" cy="827824"/>
          </a:xfrm>
          <a:prstGeom prst="rect">
            <a:avLst/>
          </a:prstGeom>
        </p:spPr>
        <p:txBody>
          <a:bodyPr lIns="45719" tIns="45719" rIns="45719" bIns="45719"/>
          <a:lstStyle>
            <a:lvl1pPr>
              <a:defRPr sz="3800">
                <a:solidFill>
                  <a:srgbClr val="000000"/>
                </a:solidFill>
                <a:latin typeface="+mn-lt"/>
                <a:ea typeface="Helvetica Neue Medium"/>
                <a:cs typeface="Helvetica Neue Medium"/>
                <a:sym typeface="Helvetica Neue Medium"/>
              </a:defRPr>
            </a:lvl1pPr>
          </a:lstStyle>
          <a:p>
            <a:r>
              <a:t>Subheading 1</a:t>
            </a:r>
          </a:p>
        </p:txBody>
      </p:sp>
      <p:sp>
        <p:nvSpPr>
          <p:cNvPr id="130" name="660384004_1290x1720.jpg"/>
          <p:cNvSpPr>
            <a:spLocks noGrp="1"/>
          </p:cNvSpPr>
          <p:nvPr>
            <p:ph type="pic" idx="22"/>
          </p:nvPr>
        </p:nvSpPr>
        <p:spPr>
          <a:xfrm>
            <a:off x="1409501" y="2599729"/>
            <a:ext cx="10422137" cy="10117414"/>
          </a:xfrm>
          <a:prstGeom prst="rect">
            <a:avLst/>
          </a:prstGeom>
        </p:spPr>
        <p:txBody>
          <a:bodyPr lIns="91439" tIns="45719" rIns="91439" bIns="45719">
            <a:noAutofit/>
          </a:bodyPr>
          <a:lstStyle>
            <a:lvl1pPr>
              <a:defRPr>
                <a:latin typeface="+mn-lt"/>
              </a:defRPr>
            </a:lvl1pPr>
          </a:lstStyle>
          <a:p>
            <a:endParaRPr/>
          </a:p>
        </p:txBody>
      </p:sp>
      <p:sp>
        <p:nvSpPr>
          <p:cNvPr id="131" name="Slide Number"/>
          <p:cNvSpPr txBox="1">
            <a:spLocks noGrp="1"/>
          </p:cNvSpPr>
          <p:nvPr>
            <p:ph type="sldNum" sz="quarter" idx="2"/>
          </p:nvPr>
        </p:nvSpPr>
        <p:spPr>
          <a:xfrm>
            <a:off x="11993391" y="13076008"/>
            <a:ext cx="384721" cy="379591"/>
          </a:xfrm>
          <a:prstGeom prst="rect">
            <a:avLst/>
          </a:prstGeom>
        </p:spPr>
        <p:txBody>
          <a:bodyPr/>
          <a:lstStyle>
            <a:lvl1pPr>
              <a:defRPr>
                <a:latin typeface="+mn-lt"/>
              </a:defRPr>
            </a:lvl1pPr>
          </a:lstStyle>
          <a:p>
            <a:fld id="{86CB4B4D-7CA3-9044-876B-883B54F8677D}" type="slidenum">
              <a:rPr lang="en-CA" smtClean="0"/>
              <a:pPr/>
              <a:t>‹#›</a:t>
            </a:fld>
            <a:endParaRPr lang="en-CA"/>
          </a:p>
        </p:txBody>
      </p:sp>
      <p:sp>
        <p:nvSpPr>
          <p:cNvPr id="2" name="hrSlideMaster.No Subeading Text &amp; 1 Bullets &amp; Pic copy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pos="7907" userDrawn="1">
          <p15:clr>
            <a:srgbClr val="FBAE40"/>
          </p15:clr>
        </p15:guide>
        <p15:guide id="2" pos="7453" userDrawn="1">
          <p15:clr>
            <a:srgbClr val="FBAE40"/>
          </p15:clr>
        </p15:guide>
        <p15:guide id="3" orient="horz" pos="1621" userDrawn="1">
          <p15:clr>
            <a:srgbClr val="FBAE40"/>
          </p15:clr>
        </p15:guide>
        <p15:guide id="4" orient="horz" pos="2165"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Blank">
    <p:bg>
      <p:bgPr>
        <a:solidFill>
          <a:srgbClr val="FFFFFF"/>
        </a:solidFill>
        <a:effectLst/>
      </p:bgPr>
    </p:bg>
    <p:spTree>
      <p:nvGrpSpPr>
        <p:cNvPr id="1" name=""/>
        <p:cNvGrpSpPr/>
        <p:nvPr/>
      </p:nvGrpSpPr>
      <p:grpSpPr>
        <a:xfrm>
          <a:off x="0" y="0"/>
          <a:ext cx="0" cy="0"/>
          <a:chOff x="0" y="0"/>
          <a:chExt cx="0" cy="0"/>
        </a:xfrm>
      </p:grpSpPr>
      <p:sp>
        <p:nvSpPr>
          <p:cNvPr id="1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 name="hrSlideMaster.Blank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ppendix">
    <p:spTree>
      <p:nvGrpSpPr>
        <p:cNvPr id="1" name=""/>
        <p:cNvGrpSpPr/>
        <p:nvPr/>
      </p:nvGrpSpPr>
      <p:grpSpPr>
        <a:xfrm>
          <a:off x="0" y="0"/>
          <a:ext cx="0" cy="0"/>
          <a:chOff x="0" y="0"/>
          <a:chExt cx="0" cy="0"/>
        </a:xfrm>
      </p:grpSpPr>
      <p:sp>
        <p:nvSpPr>
          <p:cNvPr id="14" name="Presentation Title"/>
          <p:cNvSpPr txBox="1">
            <a:spLocks noGrp="1"/>
          </p:cNvSpPr>
          <p:nvPr>
            <p:ph type="title" hasCustomPrompt="1"/>
          </p:nvPr>
        </p:nvSpPr>
        <p:spPr>
          <a:prstGeom prst="rect">
            <a:avLst/>
          </a:prstGeom>
        </p:spPr>
        <p:txBody>
          <a:bodyPr/>
          <a:lstStyle>
            <a:lvl1pPr>
              <a:defRPr/>
            </a:lvl1pPr>
          </a:lstStyle>
          <a:p>
            <a:r>
              <a:rPr lang="en-CA" dirty="0"/>
              <a:t>Appendix</a:t>
            </a:r>
            <a:endParaRPr dirty="0"/>
          </a:p>
        </p:txBody>
      </p:sp>
      <p:sp>
        <p:nvSpPr>
          <p:cNvPr id="16"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CA" smtClean="0"/>
              <a:pPr/>
              <a:t>‹#›</a:t>
            </a:fld>
            <a:endParaRPr lang="en-CA" dirty="0"/>
          </a:p>
        </p:txBody>
      </p:sp>
      <p:sp>
        <p:nvSpPr>
          <p:cNvPr id="6" name="Body Level One…"/>
          <p:cNvSpPr txBox="1">
            <a:spLocks noGrp="1"/>
          </p:cNvSpPr>
          <p:nvPr>
            <p:ph type="body" idx="1" hasCustomPrompt="1"/>
          </p:nvPr>
        </p:nvSpPr>
        <p:spPr>
          <a:xfrm>
            <a:off x="1270000" y="4846741"/>
            <a:ext cx="21574076" cy="6978174"/>
          </a:xfrm>
          <a:prstGeom prst="rect">
            <a:avLst/>
          </a:prstGeom>
        </p:spPr>
        <p:txBody>
          <a:bodyPr/>
          <a:lstStyle>
            <a:lvl1pPr marL="539999" indent="-539999" defTabSz="2438338">
              <a:lnSpc>
                <a:spcPct val="90000"/>
              </a:lnSpc>
              <a:spcBef>
                <a:spcPts val="1800"/>
              </a:spcBef>
              <a:buClr>
                <a:srgbClr val="6DBAE6"/>
              </a:buClr>
              <a:buSzPct val="125000"/>
              <a:buChar char="‣"/>
              <a:defRPr b="0" i="0"/>
            </a:lvl1pPr>
            <a:lvl2pPr marL="1143000" indent="-533400" defTabSz="2438338">
              <a:lnSpc>
                <a:spcPct val="90000"/>
              </a:lnSpc>
              <a:spcBef>
                <a:spcPts val="1800"/>
              </a:spcBef>
              <a:buClr>
                <a:srgbClr val="6DBAE6"/>
              </a:buClr>
              <a:buSzPct val="123000"/>
              <a:buChar char="‣"/>
              <a:defRPr b="0" i="0"/>
            </a:lvl2pPr>
            <a:lvl3pPr marL="1752600" indent="-533400" defTabSz="2438338">
              <a:lnSpc>
                <a:spcPct val="90000"/>
              </a:lnSpc>
              <a:spcBef>
                <a:spcPts val="1800"/>
              </a:spcBef>
              <a:buClr>
                <a:srgbClr val="6DBAE6"/>
              </a:buClr>
              <a:buSzPct val="123000"/>
              <a:buChar char="‣"/>
              <a:defRPr b="0" i="0"/>
            </a:lvl3pPr>
            <a:lvl4pPr marL="2362200" indent="-533400" defTabSz="2438338">
              <a:lnSpc>
                <a:spcPct val="90000"/>
              </a:lnSpc>
              <a:spcBef>
                <a:spcPts val="1800"/>
              </a:spcBef>
              <a:buClr>
                <a:srgbClr val="6DBAE6"/>
              </a:buClr>
              <a:buSzPct val="123000"/>
              <a:buChar char="‣"/>
              <a:defRPr b="0" i="0"/>
            </a:lvl4pPr>
            <a:lvl5pPr marL="2971800" indent="-533400" defTabSz="2438338">
              <a:lnSpc>
                <a:spcPct val="90000"/>
              </a:lnSpc>
              <a:spcBef>
                <a:spcPts val="1800"/>
              </a:spcBef>
              <a:buClr>
                <a:srgbClr val="6DBAE6"/>
              </a:buClr>
              <a:buSzPct val="123000"/>
              <a:buChar char="‣"/>
              <a:defRPr b="0" i="0"/>
            </a:lvl5pPr>
          </a:lstStyle>
          <a:p>
            <a:r>
              <a:rPr dirty="0"/>
              <a:t>Slide bullet text</a:t>
            </a:r>
          </a:p>
          <a:p>
            <a:pPr lvl="1"/>
            <a:endParaRPr dirty="0"/>
          </a:p>
          <a:p>
            <a:pPr lvl="2"/>
            <a:endParaRPr dirty="0"/>
          </a:p>
          <a:p>
            <a:pPr lvl="3"/>
            <a:endParaRPr dirty="0"/>
          </a:p>
          <a:p>
            <a:pPr lvl="4"/>
            <a:endParaRPr dirty="0"/>
          </a:p>
        </p:txBody>
      </p:sp>
    </p:spTree>
    <p:extLst>
      <p:ext uri="{BB962C8B-B14F-4D97-AF65-F5344CB8AC3E}">
        <p14:creationId xmlns:p14="http://schemas.microsoft.com/office/powerpoint/2010/main" val="382797930"/>
      </p:ext>
    </p:extLst>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Section">
    <p:spTree>
      <p:nvGrpSpPr>
        <p:cNvPr id="1" name=""/>
        <p:cNvGrpSpPr/>
        <p:nvPr/>
      </p:nvGrpSpPr>
      <p:grpSpPr>
        <a:xfrm>
          <a:off x="0" y="0"/>
          <a:ext cx="0" cy="0"/>
          <a:chOff x="0" y="0"/>
          <a:chExt cx="0" cy="0"/>
        </a:xfrm>
      </p:grpSpPr>
      <p:sp>
        <p:nvSpPr>
          <p:cNvPr id="23"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spc="-232">
                <a:solidFill>
                  <a:srgbClr val="767676"/>
                </a:solidFill>
              </a:defRPr>
            </a:lvl1pPr>
          </a:lstStyle>
          <a:p>
            <a:r>
              <a:rPr dirty="0"/>
              <a:t>Section Title</a:t>
            </a:r>
          </a:p>
        </p:txBody>
      </p:sp>
      <p:sp>
        <p:nvSpPr>
          <p:cNvPr id="24"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
        <p:nvSpPr>
          <p:cNvPr id="2" name="hrSlideMaster.Section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Rollup">
    <p:bg>
      <p:bgPr>
        <a:solidFill>
          <a:srgbClr val="FFFFFF"/>
        </a:solidFill>
        <a:effectLst/>
      </p:bgPr>
    </p:bg>
    <p:spTree>
      <p:nvGrpSpPr>
        <p:cNvPr id="1" name=""/>
        <p:cNvGrpSpPr/>
        <p:nvPr/>
      </p:nvGrpSpPr>
      <p:grpSpPr>
        <a:xfrm>
          <a:off x="0" y="0"/>
          <a:ext cx="0" cy="0"/>
          <a:chOff x="0" y="0"/>
          <a:chExt cx="0" cy="0"/>
        </a:xfrm>
      </p:grpSpPr>
      <p:sp>
        <p:nvSpPr>
          <p:cNvPr id="31" name="High level rollup"/>
          <p:cNvSpPr txBox="1">
            <a:spLocks noGrp="1"/>
          </p:cNvSpPr>
          <p:nvPr>
            <p:ph type="title" hasCustomPrompt="1"/>
          </p:nvPr>
        </p:nvSpPr>
        <p:spPr>
          <a:xfrm>
            <a:off x="1295400" y="988459"/>
            <a:ext cx="21574076" cy="1253677"/>
          </a:xfrm>
          <a:prstGeom prst="rect">
            <a:avLst/>
          </a:prstGeom>
        </p:spPr>
        <p:txBody>
          <a:bodyPr/>
          <a:lstStyle>
            <a:lvl1pPr>
              <a:defRPr sz="6400" spc="-128">
                <a:solidFill>
                  <a:srgbClr val="000000"/>
                </a:solidFill>
                <a:latin typeface="+mn-lt"/>
                <a:ea typeface="+mn-ea"/>
                <a:cs typeface="+mn-cs"/>
                <a:sym typeface="Helvetica Neue"/>
              </a:defRPr>
            </a:lvl1pPr>
          </a:lstStyle>
          <a:p>
            <a:r>
              <a:rPr dirty="0"/>
              <a:t>High level rollup</a:t>
            </a:r>
          </a:p>
        </p:txBody>
      </p:sp>
      <p:sp>
        <p:nvSpPr>
          <p:cNvPr id="32" name="Task outcome summary"/>
          <p:cNvSpPr txBox="1">
            <a:spLocks noGrp="1"/>
          </p:cNvSpPr>
          <p:nvPr>
            <p:ph type="body" sz="quarter" idx="21" hasCustomPrompt="1"/>
          </p:nvPr>
        </p:nvSpPr>
        <p:spPr>
          <a:xfrm>
            <a:off x="1320800" y="2299433"/>
            <a:ext cx="10510838" cy="551372"/>
          </a:xfrm>
          <a:prstGeom prst="rect">
            <a:avLst/>
          </a:prstGeom>
        </p:spPr>
        <p:txBody>
          <a:bodyPr lIns="45719" tIns="45719" rIns="45719" bIns="45719">
            <a:noAutofit/>
          </a:bodyPr>
          <a:lstStyle>
            <a:lvl1pPr>
              <a:defRPr sz="4400">
                <a:solidFill>
                  <a:srgbClr val="000000"/>
                </a:solidFill>
                <a:latin typeface="+mn-lt"/>
                <a:ea typeface="Helvetica Neue Medium"/>
                <a:cs typeface="Arial" panose="020B0604020202020204" pitchFamily="34" charset="0"/>
                <a:sym typeface="Helvetica Neue Medium"/>
              </a:defRPr>
            </a:lvl1pPr>
          </a:lstStyle>
          <a:p>
            <a:r>
              <a:rPr dirty="0"/>
              <a:t>Heading Text</a:t>
            </a:r>
          </a:p>
        </p:txBody>
      </p:sp>
      <p:sp>
        <p:nvSpPr>
          <p:cNvPr id="33"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latin typeface="+mn-lt"/>
            </a:endParaRPr>
          </a:p>
        </p:txBody>
      </p:sp>
      <p:sp>
        <p:nvSpPr>
          <p:cNvPr id="34" name="Task outcome summary"/>
          <p:cNvSpPr txBox="1">
            <a:spLocks noGrp="1"/>
          </p:cNvSpPr>
          <p:nvPr>
            <p:ph type="body" sz="quarter" idx="22" hasCustomPrompt="1"/>
          </p:nvPr>
        </p:nvSpPr>
        <p:spPr>
          <a:xfrm>
            <a:off x="1290052" y="7735875"/>
            <a:ext cx="10541586" cy="551372"/>
          </a:xfrm>
          <a:prstGeom prst="rect">
            <a:avLst/>
          </a:prstGeom>
        </p:spPr>
        <p:txBody>
          <a:bodyPr lIns="45719" tIns="45719" rIns="45719" bIns="45719"/>
          <a:lstStyle>
            <a:lvl1pPr>
              <a:defRPr sz="4400">
                <a:solidFill>
                  <a:srgbClr val="000000"/>
                </a:solidFill>
                <a:latin typeface="+mn-lt"/>
                <a:ea typeface="Helvetica Neue Medium"/>
                <a:cs typeface="Arial" panose="020B0604020202020204" pitchFamily="34" charset="0"/>
                <a:sym typeface="Helvetica Neue Medium"/>
              </a:defRPr>
            </a:lvl1pPr>
          </a:lstStyle>
          <a:p>
            <a:r>
              <a:rPr dirty="0"/>
              <a:t>Task outcome summary</a:t>
            </a:r>
          </a:p>
        </p:txBody>
      </p:sp>
      <p:sp>
        <p:nvSpPr>
          <p:cNvPr id="35" name="Completion percentage"/>
          <p:cNvSpPr txBox="1">
            <a:spLocks noGrp="1"/>
          </p:cNvSpPr>
          <p:nvPr>
            <p:ph type="body" sz="quarter" idx="23" hasCustomPrompt="1"/>
          </p:nvPr>
        </p:nvSpPr>
        <p:spPr>
          <a:xfrm>
            <a:off x="12522200" y="7735875"/>
            <a:ext cx="10363200" cy="551372"/>
          </a:xfrm>
          <a:prstGeom prst="rect">
            <a:avLst/>
          </a:prstGeom>
        </p:spPr>
        <p:txBody>
          <a:bodyPr lIns="45719" tIns="45719" rIns="45719" bIns="45719">
            <a:noAutofit/>
          </a:bodyPr>
          <a:lstStyle>
            <a:lvl1pPr>
              <a:defRPr sz="4400">
                <a:solidFill>
                  <a:srgbClr val="000000"/>
                </a:solidFill>
                <a:latin typeface="+mn-lt"/>
                <a:ea typeface="Helvetica Neue Medium"/>
                <a:cs typeface="Arial" panose="020B0604020202020204" pitchFamily="34" charset="0"/>
                <a:sym typeface="Helvetica Neue Medium"/>
              </a:defRPr>
            </a:lvl1pPr>
          </a:lstStyle>
          <a:p>
            <a:r>
              <a:t>Completion percentage</a:t>
            </a:r>
          </a:p>
        </p:txBody>
      </p:sp>
      <p:sp>
        <p:nvSpPr>
          <p:cNvPr id="57" name="Slide Number"/>
          <p:cNvSpPr txBox="1">
            <a:spLocks noGrp="1"/>
          </p:cNvSpPr>
          <p:nvPr>
            <p:ph type="sldNum" sz="quarter" idx="2"/>
          </p:nvPr>
        </p:nvSpPr>
        <p:spPr>
          <a:xfrm>
            <a:off x="11993391" y="13076008"/>
            <a:ext cx="384721" cy="379591"/>
          </a:xfrm>
          <a:prstGeom prst="rect">
            <a:avLst/>
          </a:prstGeom>
        </p:spPr>
        <p:txBody>
          <a:bodyPr/>
          <a:lstStyle>
            <a:lvl1pPr>
              <a:defRPr>
                <a:latin typeface="+mn-lt"/>
              </a:defRPr>
            </a:lvl1pPr>
          </a:lstStyle>
          <a:p>
            <a:fld id="{86CB4B4D-7CA3-9044-876B-883B54F8677D}" type="slidenum">
              <a:rPr lang="en-CA" smtClean="0"/>
              <a:pPr/>
              <a:t>‹#›</a:t>
            </a:fld>
            <a:endParaRPr lang="en-CA"/>
          </a:p>
        </p:txBody>
      </p:sp>
      <p:sp>
        <p:nvSpPr>
          <p:cNvPr id="2" name="hrSlideMaster.Rollup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4864" userDrawn="1">
          <p15:clr>
            <a:srgbClr val="FBAE40"/>
          </p15:clr>
        </p15:guide>
        <p15:guide id="2" orient="horz" pos="1440" userDrawn="1">
          <p15:clr>
            <a:srgbClr val="FBAE40"/>
          </p15:clr>
        </p15:guide>
        <p15:guide id="3" orient="horz" pos="1803" userDrawn="1">
          <p15:clr>
            <a:srgbClr val="FBAE40"/>
          </p15:clr>
        </p15:guide>
        <p15:guide id="4" orient="horz" pos="5227" userDrawn="1">
          <p15:clr>
            <a:srgbClr val="FBAE40"/>
          </p15:clr>
        </p15:guide>
        <p15:guide id="5" pos="7453" userDrawn="1">
          <p15:clr>
            <a:srgbClr val="FBAE40"/>
          </p15:clr>
        </p15:guide>
        <p15:guide id="6" pos="7907" userDrawn="1">
          <p15:clr>
            <a:srgbClr val="FBAE40"/>
          </p15:clr>
        </p15:guide>
        <p15:guide id="7" pos="808" userDrawn="1">
          <p15:clr>
            <a:srgbClr val="FBAE40"/>
          </p15:clr>
        </p15:guide>
        <p15:guide id="8" pos="1441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harting">
    <p:bg>
      <p:bgPr>
        <a:solidFill>
          <a:srgbClr val="FFFFFF"/>
        </a:solidFill>
        <a:effectLst/>
      </p:bgPr>
    </p:bg>
    <p:spTree>
      <p:nvGrpSpPr>
        <p:cNvPr id="1" name=""/>
        <p:cNvGrpSpPr/>
        <p:nvPr/>
      </p:nvGrpSpPr>
      <p:grpSpPr>
        <a:xfrm>
          <a:off x="0" y="0"/>
          <a:ext cx="0" cy="0"/>
          <a:chOff x="0" y="0"/>
          <a:chExt cx="0" cy="0"/>
        </a:xfrm>
      </p:grpSpPr>
      <p:sp>
        <p:nvSpPr>
          <p:cNvPr id="138" name="Title Text"/>
          <p:cNvSpPr txBox="1">
            <a:spLocks noGrp="1"/>
          </p:cNvSpPr>
          <p:nvPr>
            <p:ph type="title" hasCustomPrompt="1"/>
          </p:nvPr>
        </p:nvSpPr>
        <p:spPr>
          <a:xfrm>
            <a:off x="1295400" y="988459"/>
            <a:ext cx="21574076" cy="1253677"/>
          </a:xfrm>
          <a:prstGeom prst="rect">
            <a:avLst/>
          </a:prstGeom>
        </p:spPr>
        <p:txBody>
          <a:bodyPr/>
          <a:lstStyle>
            <a:lvl1pPr>
              <a:defRPr sz="6400" spc="-128">
                <a:solidFill>
                  <a:srgbClr val="000000"/>
                </a:solidFill>
                <a:latin typeface="+mn-lt"/>
                <a:ea typeface="+mn-ea"/>
                <a:cs typeface="+mn-cs"/>
                <a:sym typeface="Helvetica Neue"/>
              </a:defRPr>
            </a:lvl1pPr>
          </a:lstStyle>
          <a:p>
            <a:r>
              <a:rPr lang="en-US" dirty="0"/>
              <a:t>Add charts</a:t>
            </a:r>
            <a:endParaRPr dirty="0"/>
          </a:p>
        </p:txBody>
      </p:sp>
      <p:sp>
        <p:nvSpPr>
          <p:cNvPr id="139" name="Lorem ipsum"/>
          <p:cNvSpPr txBox="1">
            <a:spLocks noGrp="1"/>
          </p:cNvSpPr>
          <p:nvPr>
            <p:ph type="body" sz="quarter" idx="21" hasCustomPrompt="1"/>
          </p:nvPr>
        </p:nvSpPr>
        <p:spPr>
          <a:xfrm>
            <a:off x="1320800" y="2629633"/>
            <a:ext cx="10507978" cy="551372"/>
          </a:xfrm>
          <a:prstGeom prst="rect">
            <a:avLst/>
          </a:prstGeom>
        </p:spPr>
        <p:txBody>
          <a:bodyPr lIns="45719" tIns="45719" rIns="45719" bIns="45719"/>
          <a:lstStyle>
            <a:lvl1pPr>
              <a:defRPr sz="2800">
                <a:solidFill>
                  <a:srgbClr val="000000"/>
                </a:solidFill>
                <a:latin typeface="+mn-lt"/>
                <a:ea typeface="Helvetica Neue Medium"/>
                <a:cs typeface="Arial" panose="020B0604020202020204" pitchFamily="34" charset="0"/>
                <a:sym typeface="Helvetica Neue Medium"/>
              </a:defRPr>
            </a:lvl1pPr>
          </a:lstStyle>
          <a:p>
            <a:r>
              <a:rPr dirty="0"/>
              <a:t>Heading Text</a:t>
            </a:r>
          </a:p>
        </p:txBody>
      </p:sp>
      <p:sp>
        <p:nvSpPr>
          <p:cNvPr id="14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latin typeface="+mn-lt"/>
            </a:endParaRPr>
          </a:p>
        </p:txBody>
      </p:sp>
      <p:sp>
        <p:nvSpPr>
          <p:cNvPr id="141" name="Lorem ipsum"/>
          <p:cNvSpPr txBox="1">
            <a:spLocks noGrp="1"/>
          </p:cNvSpPr>
          <p:nvPr>
            <p:ph type="body" sz="quarter" idx="22" hasCustomPrompt="1"/>
          </p:nvPr>
        </p:nvSpPr>
        <p:spPr>
          <a:xfrm>
            <a:off x="1323660" y="7456475"/>
            <a:ext cx="10507978" cy="551372"/>
          </a:xfrm>
          <a:prstGeom prst="rect">
            <a:avLst/>
          </a:prstGeom>
        </p:spPr>
        <p:txBody>
          <a:bodyPr lIns="45719" tIns="45719" rIns="45719" bIns="45719"/>
          <a:lstStyle>
            <a:lvl1pPr>
              <a:defRPr sz="2800">
                <a:solidFill>
                  <a:srgbClr val="000000"/>
                </a:solidFill>
                <a:latin typeface="+mn-lt"/>
                <a:ea typeface="Helvetica Neue Medium"/>
                <a:cs typeface="Arial" panose="020B0604020202020204" pitchFamily="34" charset="0"/>
                <a:sym typeface="Helvetica Neue Medium"/>
              </a:defRPr>
            </a:lvl1pPr>
          </a:lstStyle>
          <a:p>
            <a:r>
              <a:t>Lorem ipsum</a:t>
            </a:r>
          </a:p>
        </p:txBody>
      </p:sp>
      <p:sp>
        <p:nvSpPr>
          <p:cNvPr id="142" name="Lorem ipsum"/>
          <p:cNvSpPr txBox="1">
            <a:spLocks noGrp="1"/>
          </p:cNvSpPr>
          <p:nvPr>
            <p:ph type="body" sz="quarter" idx="23" hasCustomPrompt="1"/>
          </p:nvPr>
        </p:nvSpPr>
        <p:spPr>
          <a:xfrm>
            <a:off x="12547600" y="2642333"/>
            <a:ext cx="10299452" cy="551372"/>
          </a:xfrm>
          <a:prstGeom prst="rect">
            <a:avLst/>
          </a:prstGeom>
        </p:spPr>
        <p:txBody>
          <a:bodyPr lIns="45719" tIns="45719" rIns="45719" bIns="45719"/>
          <a:lstStyle>
            <a:lvl1pPr>
              <a:defRPr sz="2800">
                <a:solidFill>
                  <a:srgbClr val="000000"/>
                </a:solidFill>
                <a:latin typeface="+mn-lt"/>
                <a:ea typeface="Helvetica Neue Medium"/>
                <a:cs typeface="Arial" panose="020B0604020202020204" pitchFamily="34" charset="0"/>
                <a:sym typeface="Helvetica Neue Medium"/>
              </a:defRPr>
            </a:lvl1pPr>
          </a:lstStyle>
          <a:p>
            <a:r>
              <a:t>Lorem ipsum</a:t>
            </a:r>
          </a:p>
        </p:txBody>
      </p:sp>
      <p:sp>
        <p:nvSpPr>
          <p:cNvPr id="143" name="Slide Number"/>
          <p:cNvSpPr txBox="1">
            <a:spLocks noGrp="1"/>
          </p:cNvSpPr>
          <p:nvPr>
            <p:ph type="sldNum" sz="quarter" idx="2"/>
          </p:nvPr>
        </p:nvSpPr>
        <p:spPr>
          <a:xfrm>
            <a:off x="11993391" y="13076008"/>
            <a:ext cx="384721" cy="379591"/>
          </a:xfrm>
          <a:prstGeom prst="rect">
            <a:avLst/>
          </a:prstGeom>
        </p:spPr>
        <p:txBody>
          <a:bodyPr/>
          <a:lstStyle>
            <a:lvl1pPr>
              <a:defRPr>
                <a:latin typeface="+mn-lt"/>
              </a:defRPr>
            </a:lvl1pPr>
          </a:lstStyle>
          <a:p>
            <a:fld id="{86CB4B4D-7CA3-9044-876B-883B54F8677D}" type="slidenum">
              <a:rPr lang="en-CA" smtClean="0"/>
              <a:pPr/>
              <a:t>‹#›</a:t>
            </a:fld>
            <a:endParaRPr lang="en-CA"/>
          </a:p>
        </p:txBody>
      </p:sp>
      <p:sp>
        <p:nvSpPr>
          <p:cNvPr id="2" name="hrSlideMaster.Charting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1644" userDrawn="1">
          <p15:clr>
            <a:srgbClr val="FBAE40"/>
          </p15:clr>
        </p15:guide>
        <p15:guide id="2" orient="horz" pos="5068" userDrawn="1">
          <p15:clr>
            <a:srgbClr val="FBAE40"/>
          </p15:clr>
        </p15:guide>
        <p15:guide id="3" orient="horz" pos="2007" userDrawn="1">
          <p15:clr>
            <a:srgbClr val="FBAE40"/>
          </p15:clr>
        </p15:guide>
        <p15:guide id="4" orient="horz" pos="4683" userDrawn="1">
          <p15:clr>
            <a:srgbClr val="FBAE40"/>
          </p15:clr>
        </p15:guide>
        <p15:guide id="5" pos="7453" userDrawn="1">
          <p15:clr>
            <a:srgbClr val="FBAE40"/>
          </p15:clr>
        </p15:guide>
        <p15:guide id="6" pos="7907" userDrawn="1">
          <p15:clr>
            <a:srgbClr val="FBAE40"/>
          </p15:clr>
        </p15:guide>
        <p15:guide id="7" pos="14416" userDrawn="1">
          <p15:clr>
            <a:srgbClr val="FBAE40"/>
          </p15:clr>
        </p15:guide>
        <p15:guide id="8" pos="808" userDrawn="1">
          <p15:clr>
            <a:srgbClr val="FBAE40"/>
          </p15:clr>
        </p15:guide>
        <p15:guide id="9" orient="horz" pos="5227" userDrawn="1">
          <p15:clr>
            <a:srgbClr val="FBAE40"/>
          </p15:clr>
        </p15:guide>
        <p15:guide id="10" orient="horz" pos="2165" userDrawn="1">
          <p15:clr>
            <a:srgbClr val="FBAE40"/>
          </p15:clr>
        </p15:guide>
        <p15:guide id="11" orient="horz" pos="7835"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Subeading Text &amp; 2 Bullets">
    <p:bg>
      <p:bgPr>
        <a:solidFill>
          <a:srgbClr val="FFFFFF"/>
        </a:solidFill>
        <a:effectLst/>
      </p:bgPr>
    </p:bg>
    <p:spTree>
      <p:nvGrpSpPr>
        <p:cNvPr id="1" name=""/>
        <p:cNvGrpSpPr/>
        <p:nvPr/>
      </p:nvGrpSpPr>
      <p:grpSpPr>
        <a:xfrm>
          <a:off x="0" y="0"/>
          <a:ext cx="0" cy="0"/>
          <a:chOff x="0" y="0"/>
          <a:chExt cx="0" cy="0"/>
        </a:xfrm>
      </p:grpSpPr>
      <p:sp>
        <p:nvSpPr>
          <p:cNvPr id="64" name="Slide Title"/>
          <p:cNvSpPr txBox="1">
            <a:spLocks noGrp="1"/>
          </p:cNvSpPr>
          <p:nvPr>
            <p:ph type="title" hasCustomPrompt="1"/>
          </p:nvPr>
        </p:nvSpPr>
        <p:spPr>
          <a:xfrm>
            <a:off x="1295400" y="988459"/>
            <a:ext cx="21574076" cy="1253677"/>
          </a:xfrm>
          <a:prstGeom prst="rect">
            <a:avLst/>
          </a:prstGeom>
        </p:spPr>
        <p:txBody>
          <a:bodyPr/>
          <a:lstStyle>
            <a:lvl1pPr>
              <a:defRPr sz="6400" spc="-128">
                <a:solidFill>
                  <a:srgbClr val="000000"/>
                </a:solidFill>
                <a:latin typeface="+mn-lt"/>
                <a:ea typeface="+mn-ea"/>
                <a:cs typeface="+mn-cs"/>
                <a:sym typeface="Helvetica Neue"/>
              </a:defRPr>
            </a:lvl1pPr>
          </a:lstStyle>
          <a:p>
            <a:r>
              <a:rPr dirty="0"/>
              <a:t>Slide Title</a:t>
            </a:r>
          </a:p>
        </p:txBody>
      </p:sp>
      <p:sp>
        <p:nvSpPr>
          <p:cNvPr id="65" name="Heading Text"/>
          <p:cNvSpPr txBox="1">
            <a:spLocks noGrp="1"/>
          </p:cNvSpPr>
          <p:nvPr>
            <p:ph type="body" sz="quarter" idx="21" hasCustomPrompt="1"/>
          </p:nvPr>
        </p:nvSpPr>
        <p:spPr>
          <a:xfrm>
            <a:off x="1303362" y="2117346"/>
            <a:ext cx="21574076" cy="2112530"/>
          </a:xfrm>
          <a:prstGeom prst="rect">
            <a:avLst/>
          </a:prstGeom>
        </p:spPr>
        <p:txBody>
          <a:bodyPr lIns="45719" tIns="45719" rIns="45719" bIns="45719"/>
          <a:lstStyle>
            <a:lvl1pPr>
              <a:defRPr>
                <a:solidFill>
                  <a:srgbClr val="000000"/>
                </a:solidFill>
                <a:latin typeface="+mn-lt"/>
                <a:ea typeface="Helvetica Neue Light"/>
                <a:cs typeface="Arial" panose="020B0604020202020204" pitchFamily="34" charset="0"/>
                <a:sym typeface="Helvetica Neue Light"/>
              </a:defRPr>
            </a:lvl1pPr>
          </a:lstStyle>
          <a:p>
            <a:r>
              <a:rPr dirty="0"/>
              <a:t>Heading Text</a:t>
            </a:r>
          </a:p>
        </p:txBody>
      </p:sp>
      <p:sp>
        <p:nvSpPr>
          <p:cNvPr id="66" name="Body Level One…"/>
          <p:cNvSpPr txBox="1">
            <a:spLocks noGrp="1"/>
          </p:cNvSpPr>
          <p:nvPr>
            <p:ph type="body" sz="half" idx="1" hasCustomPrompt="1"/>
          </p:nvPr>
        </p:nvSpPr>
        <p:spPr>
          <a:xfrm>
            <a:off x="1270000" y="5328004"/>
            <a:ext cx="10560770" cy="6978174"/>
          </a:xfrm>
          <a:prstGeom prst="rect">
            <a:avLst/>
          </a:prstGeom>
        </p:spPr>
        <p:txBody>
          <a:bodyPr/>
          <a:lstStyle>
            <a:lvl1pPr marL="539999" indent="-539999" defTabSz="2438338">
              <a:lnSpc>
                <a:spcPct val="90000"/>
              </a:lnSpc>
              <a:spcBef>
                <a:spcPts val="1800"/>
              </a:spcBef>
              <a:buClr>
                <a:srgbClr val="6DBAE6"/>
              </a:buClr>
              <a:buSzPct val="125000"/>
              <a:buChar char="‣"/>
              <a:defRPr sz="4200">
                <a:solidFill>
                  <a:srgbClr val="000000"/>
                </a:solidFill>
                <a:latin typeface="+mn-lt"/>
                <a:ea typeface="Helvetica Neue Light"/>
                <a:cs typeface="Arial" panose="020B0604020202020204" pitchFamily="34" charset="0"/>
                <a:sym typeface="Helvetica Neue Light"/>
              </a:defRPr>
            </a:lvl1pPr>
            <a:lvl2pPr marL="11430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2pPr>
            <a:lvl3pPr marL="17526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3pPr>
            <a:lvl4pPr marL="23622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4pPr>
            <a:lvl5pPr marL="29718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5pPr>
          </a:lstStyle>
          <a:p>
            <a:r>
              <a:t>Slide bullet text</a:t>
            </a:r>
          </a:p>
          <a:p>
            <a:pPr lvl="1"/>
            <a:endParaRPr/>
          </a:p>
          <a:p>
            <a:pPr lvl="2"/>
            <a:endParaRPr/>
          </a:p>
          <a:p>
            <a:pPr lvl="3"/>
            <a:endParaRPr/>
          </a:p>
          <a:p>
            <a:pPr lvl="4"/>
            <a:endParaRPr/>
          </a:p>
        </p:txBody>
      </p:sp>
      <p:sp>
        <p:nvSpPr>
          <p:cNvPr id="67"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latin typeface="+mn-lt"/>
            </a:endParaRPr>
          </a:p>
        </p:txBody>
      </p:sp>
      <p:sp>
        <p:nvSpPr>
          <p:cNvPr id="68" name="Lorem ipsum"/>
          <p:cNvSpPr txBox="1">
            <a:spLocks noGrp="1"/>
          </p:cNvSpPr>
          <p:nvPr>
            <p:ph type="body" sz="quarter" idx="22" hasCustomPrompt="1"/>
          </p:nvPr>
        </p:nvSpPr>
        <p:spPr>
          <a:xfrm>
            <a:off x="1330945" y="4428528"/>
            <a:ext cx="10499825" cy="827824"/>
          </a:xfrm>
          <a:prstGeom prst="rect">
            <a:avLst/>
          </a:prstGeom>
        </p:spPr>
        <p:txBody>
          <a:bodyPr lIns="45719" tIns="45719" rIns="45719" bIns="45719"/>
          <a:lstStyle>
            <a:lvl1pPr>
              <a:defRPr sz="3800">
                <a:solidFill>
                  <a:srgbClr val="000000"/>
                </a:solidFill>
                <a:latin typeface="+mn-lt"/>
                <a:ea typeface="Helvetica Neue Medium"/>
                <a:cs typeface="Arial" panose="020B0604020202020204" pitchFamily="34" charset="0"/>
                <a:sym typeface="Helvetica Neue Medium"/>
              </a:defRPr>
            </a:lvl1pPr>
          </a:lstStyle>
          <a:p>
            <a:r>
              <a:t>Subheading 1</a:t>
            </a:r>
          </a:p>
        </p:txBody>
      </p:sp>
      <p:sp>
        <p:nvSpPr>
          <p:cNvPr id="69" name="Body Level One"/>
          <p:cNvSpPr txBox="1">
            <a:spLocks noGrp="1"/>
          </p:cNvSpPr>
          <p:nvPr>
            <p:ph type="body" sz="half" idx="23" hasCustomPrompt="1"/>
          </p:nvPr>
        </p:nvSpPr>
        <p:spPr>
          <a:xfrm>
            <a:off x="12471400" y="5328004"/>
            <a:ext cx="10499825" cy="6978174"/>
          </a:xfrm>
          <a:prstGeom prst="rect">
            <a:avLst/>
          </a:prstGeom>
        </p:spPr>
        <p:txBody>
          <a:bodyPr/>
          <a:lstStyle>
            <a:lvl1pPr marL="539999" indent="-539999" defTabSz="2438338">
              <a:lnSpc>
                <a:spcPct val="90000"/>
              </a:lnSpc>
              <a:spcBef>
                <a:spcPts val="1800"/>
              </a:spcBef>
              <a:buClr>
                <a:srgbClr val="6DBAE6"/>
              </a:buClr>
              <a:buSzPct val="125000"/>
              <a:buChar char="‣"/>
              <a:defRPr sz="4200">
                <a:solidFill>
                  <a:srgbClr val="000000"/>
                </a:solidFill>
                <a:latin typeface="+mn-lt"/>
                <a:ea typeface="Helvetica Neue Light"/>
                <a:cs typeface="Arial" panose="020B0604020202020204" pitchFamily="34" charset="0"/>
                <a:sym typeface="Helvetica Neue Light"/>
              </a:defRPr>
            </a:lvl1pPr>
          </a:lstStyle>
          <a:p>
            <a:r>
              <a:t>Body Level One</a:t>
            </a:r>
          </a:p>
        </p:txBody>
      </p:sp>
      <p:sp>
        <p:nvSpPr>
          <p:cNvPr id="70" name="Lorem ipsum"/>
          <p:cNvSpPr txBox="1">
            <a:spLocks noGrp="1"/>
          </p:cNvSpPr>
          <p:nvPr>
            <p:ph type="body" sz="quarter" idx="24" hasCustomPrompt="1"/>
          </p:nvPr>
        </p:nvSpPr>
        <p:spPr>
          <a:xfrm>
            <a:off x="12532345" y="4424579"/>
            <a:ext cx="10377935" cy="924087"/>
          </a:xfrm>
          <a:prstGeom prst="rect">
            <a:avLst/>
          </a:prstGeom>
        </p:spPr>
        <p:txBody>
          <a:bodyPr lIns="45719" tIns="45719" rIns="45719" bIns="45719"/>
          <a:lstStyle>
            <a:lvl1pPr>
              <a:defRPr sz="3800">
                <a:solidFill>
                  <a:srgbClr val="000000"/>
                </a:solidFill>
                <a:latin typeface="+mn-lt"/>
                <a:ea typeface="Helvetica Neue Medium"/>
                <a:cs typeface="Arial" panose="020B0604020202020204" pitchFamily="34" charset="0"/>
                <a:sym typeface="Helvetica Neue Medium"/>
              </a:defRPr>
            </a:lvl1pPr>
          </a:lstStyle>
          <a:p>
            <a:r>
              <a:t>Lorem ipsum</a:t>
            </a:r>
          </a:p>
        </p:txBody>
      </p:sp>
      <p:sp>
        <p:nvSpPr>
          <p:cNvPr id="71" name="Slide Number"/>
          <p:cNvSpPr txBox="1">
            <a:spLocks noGrp="1"/>
          </p:cNvSpPr>
          <p:nvPr>
            <p:ph type="sldNum" sz="quarter" idx="2"/>
          </p:nvPr>
        </p:nvSpPr>
        <p:spPr>
          <a:xfrm>
            <a:off x="11993391" y="13076008"/>
            <a:ext cx="384721" cy="379591"/>
          </a:xfrm>
          <a:prstGeom prst="rect">
            <a:avLst/>
          </a:prstGeom>
        </p:spPr>
        <p:txBody>
          <a:bodyPr/>
          <a:lstStyle>
            <a:lvl1pPr>
              <a:defRPr>
                <a:latin typeface="+mn-lt"/>
              </a:defRPr>
            </a:lvl1pPr>
          </a:lstStyle>
          <a:p>
            <a:fld id="{86CB4B4D-7CA3-9044-876B-883B54F8677D}" type="slidenum">
              <a:rPr lang="en-CA" smtClean="0"/>
              <a:pPr/>
              <a:t>‹#›</a:t>
            </a:fld>
            <a:endParaRPr lang="en-CA"/>
          </a:p>
        </p:txBody>
      </p:sp>
      <p:sp>
        <p:nvSpPr>
          <p:cNvPr id="2" name="hrSlideMaster.Subeading Text &amp; 2 Bullets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2778" userDrawn="1">
          <p15:clr>
            <a:srgbClr val="FBAE40"/>
          </p15:clr>
        </p15:guide>
        <p15:guide id="2" orient="horz" pos="3322" userDrawn="1">
          <p15:clr>
            <a:srgbClr val="FBAE40"/>
          </p15:clr>
        </p15:guide>
        <p15:guide id="3" orient="horz" pos="2664" userDrawn="1">
          <p15:clr>
            <a:srgbClr val="FBAE40"/>
          </p15:clr>
        </p15:guide>
        <p15:guide id="4" orient="horz" pos="1417" userDrawn="1">
          <p15:clr>
            <a:srgbClr val="FBAE40"/>
          </p15:clr>
        </p15:guide>
        <p15:guide id="5" pos="7453" userDrawn="1">
          <p15:clr>
            <a:srgbClr val="FBAE40"/>
          </p15:clr>
        </p15:guide>
        <p15:guide id="6" pos="7907"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Subheading Text &amp; 1 Bullet">
    <p:bg>
      <p:bgPr>
        <a:solidFill>
          <a:srgbClr val="FFFFFF"/>
        </a:solidFill>
        <a:effectLst/>
      </p:bgPr>
    </p:bg>
    <p:spTree>
      <p:nvGrpSpPr>
        <p:cNvPr id="1" name=""/>
        <p:cNvGrpSpPr/>
        <p:nvPr/>
      </p:nvGrpSpPr>
      <p:grpSpPr>
        <a:xfrm>
          <a:off x="0" y="0"/>
          <a:ext cx="0" cy="0"/>
          <a:chOff x="0" y="0"/>
          <a:chExt cx="0" cy="0"/>
        </a:xfrm>
      </p:grpSpPr>
      <p:sp>
        <p:nvSpPr>
          <p:cNvPr id="78" name="Slide Title"/>
          <p:cNvSpPr txBox="1">
            <a:spLocks noGrp="1"/>
          </p:cNvSpPr>
          <p:nvPr>
            <p:ph type="title" hasCustomPrompt="1"/>
          </p:nvPr>
        </p:nvSpPr>
        <p:spPr>
          <a:xfrm>
            <a:off x="1295400" y="988459"/>
            <a:ext cx="21574076" cy="1253677"/>
          </a:xfrm>
          <a:prstGeom prst="rect">
            <a:avLst/>
          </a:prstGeom>
        </p:spPr>
        <p:txBody>
          <a:bodyPr/>
          <a:lstStyle>
            <a:lvl1pPr>
              <a:defRPr sz="6400" spc="-128">
                <a:solidFill>
                  <a:srgbClr val="000000"/>
                </a:solidFill>
                <a:latin typeface="+mn-lt"/>
                <a:ea typeface="+mn-ea"/>
                <a:cs typeface="+mn-cs"/>
                <a:sym typeface="Helvetica Neue"/>
              </a:defRPr>
            </a:lvl1pPr>
          </a:lstStyle>
          <a:p>
            <a:r>
              <a:rPr dirty="0"/>
              <a:t>Slide Title</a:t>
            </a:r>
          </a:p>
        </p:txBody>
      </p:sp>
      <p:sp>
        <p:nvSpPr>
          <p:cNvPr id="79" name="Heading Text"/>
          <p:cNvSpPr txBox="1">
            <a:spLocks noGrp="1"/>
          </p:cNvSpPr>
          <p:nvPr>
            <p:ph type="body" sz="quarter" idx="21" hasCustomPrompt="1"/>
          </p:nvPr>
        </p:nvSpPr>
        <p:spPr>
          <a:xfrm>
            <a:off x="1303362" y="2117346"/>
            <a:ext cx="21574076" cy="2112530"/>
          </a:xfrm>
          <a:prstGeom prst="rect">
            <a:avLst/>
          </a:prstGeom>
        </p:spPr>
        <p:txBody>
          <a:bodyPr lIns="45719" tIns="45719" rIns="45719" bIns="45719"/>
          <a:lstStyle>
            <a:lvl1pPr>
              <a:defRPr>
                <a:solidFill>
                  <a:srgbClr val="000000"/>
                </a:solidFill>
                <a:latin typeface="+mn-lt"/>
                <a:ea typeface="Helvetica Neue Light"/>
                <a:cs typeface="Arial" panose="020B0604020202020204" pitchFamily="34" charset="0"/>
                <a:sym typeface="Helvetica Neue Light"/>
              </a:defRPr>
            </a:lvl1pPr>
          </a:lstStyle>
          <a:p>
            <a:r>
              <a:rPr dirty="0"/>
              <a:t>Heading Text</a:t>
            </a:r>
          </a:p>
        </p:txBody>
      </p:sp>
      <p:sp>
        <p:nvSpPr>
          <p:cNvPr id="80" name="Body Level One…"/>
          <p:cNvSpPr txBox="1">
            <a:spLocks noGrp="1"/>
          </p:cNvSpPr>
          <p:nvPr>
            <p:ph type="body" idx="1" hasCustomPrompt="1"/>
          </p:nvPr>
        </p:nvSpPr>
        <p:spPr>
          <a:xfrm>
            <a:off x="1270000" y="5328004"/>
            <a:ext cx="21574076" cy="6978174"/>
          </a:xfrm>
          <a:prstGeom prst="rect">
            <a:avLst/>
          </a:prstGeom>
        </p:spPr>
        <p:txBody>
          <a:bodyPr/>
          <a:lstStyle>
            <a:lvl1pPr marL="539999" indent="-539999" defTabSz="2438338">
              <a:lnSpc>
                <a:spcPct val="90000"/>
              </a:lnSpc>
              <a:spcBef>
                <a:spcPts val="1800"/>
              </a:spcBef>
              <a:buClr>
                <a:srgbClr val="6DBAE6"/>
              </a:buClr>
              <a:buSzPct val="125000"/>
              <a:buChar char="‣"/>
              <a:defRPr sz="4200">
                <a:solidFill>
                  <a:srgbClr val="000000"/>
                </a:solidFill>
                <a:latin typeface="+mn-lt"/>
                <a:ea typeface="Helvetica Neue Light"/>
                <a:cs typeface="Arial" panose="020B0604020202020204" pitchFamily="34" charset="0"/>
                <a:sym typeface="Helvetica Neue Light"/>
              </a:defRPr>
            </a:lvl1pPr>
            <a:lvl2pPr marL="11430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2pPr>
            <a:lvl3pPr marL="17526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3pPr>
            <a:lvl4pPr marL="23622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4pPr>
            <a:lvl5pPr marL="29718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5pPr>
          </a:lstStyle>
          <a:p>
            <a:r>
              <a:t>Slide bullet text</a:t>
            </a:r>
          </a:p>
          <a:p>
            <a:pPr lvl="1"/>
            <a:endParaRPr/>
          </a:p>
          <a:p>
            <a:pPr lvl="2"/>
            <a:endParaRPr/>
          </a:p>
          <a:p>
            <a:pPr lvl="3"/>
            <a:endParaRPr/>
          </a:p>
          <a:p>
            <a:pPr lvl="4"/>
            <a:endParaRPr/>
          </a:p>
        </p:txBody>
      </p:sp>
      <p:sp>
        <p:nvSpPr>
          <p:cNvPr id="81"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latin typeface="+mn-lt"/>
            </a:endParaRPr>
          </a:p>
        </p:txBody>
      </p:sp>
      <p:sp>
        <p:nvSpPr>
          <p:cNvPr id="82" name="Lorem ipsum"/>
          <p:cNvSpPr txBox="1">
            <a:spLocks noGrp="1"/>
          </p:cNvSpPr>
          <p:nvPr>
            <p:ph type="body" sz="quarter" idx="22" hasCustomPrompt="1"/>
          </p:nvPr>
        </p:nvSpPr>
        <p:spPr>
          <a:xfrm>
            <a:off x="1330945" y="4428528"/>
            <a:ext cx="10377935" cy="827824"/>
          </a:xfrm>
          <a:prstGeom prst="rect">
            <a:avLst/>
          </a:prstGeom>
        </p:spPr>
        <p:txBody>
          <a:bodyPr lIns="45719" tIns="45719" rIns="45719" bIns="45719"/>
          <a:lstStyle>
            <a:lvl1pPr>
              <a:defRPr sz="3800">
                <a:solidFill>
                  <a:srgbClr val="000000"/>
                </a:solidFill>
                <a:latin typeface="+mn-lt"/>
                <a:ea typeface="Helvetica Neue Medium"/>
                <a:cs typeface="Arial" panose="020B0604020202020204" pitchFamily="34" charset="0"/>
                <a:sym typeface="Helvetica Neue Medium"/>
              </a:defRPr>
            </a:lvl1pPr>
          </a:lstStyle>
          <a:p>
            <a:r>
              <a:t>Subheading 1</a:t>
            </a:r>
          </a:p>
        </p:txBody>
      </p:sp>
      <p:sp>
        <p:nvSpPr>
          <p:cNvPr id="83" name="Slide Number"/>
          <p:cNvSpPr txBox="1">
            <a:spLocks noGrp="1"/>
          </p:cNvSpPr>
          <p:nvPr>
            <p:ph type="sldNum" sz="quarter" idx="2"/>
          </p:nvPr>
        </p:nvSpPr>
        <p:spPr>
          <a:xfrm>
            <a:off x="11993391" y="13076008"/>
            <a:ext cx="384721" cy="379591"/>
          </a:xfrm>
          <a:prstGeom prst="rect">
            <a:avLst/>
          </a:prstGeom>
        </p:spPr>
        <p:txBody>
          <a:bodyPr/>
          <a:lstStyle>
            <a:lvl1pPr>
              <a:defRPr>
                <a:latin typeface="+mn-lt"/>
              </a:defRPr>
            </a:lvl1pPr>
          </a:lstStyle>
          <a:p>
            <a:fld id="{86CB4B4D-7CA3-9044-876B-883B54F8677D}" type="slidenum">
              <a:rPr lang="en-CA" smtClean="0"/>
              <a:pPr/>
              <a:t>‹#›</a:t>
            </a:fld>
            <a:endParaRPr lang="en-CA"/>
          </a:p>
        </p:txBody>
      </p:sp>
      <p:sp>
        <p:nvSpPr>
          <p:cNvPr id="2" name="hrSlideMaster.Subheading Text &amp; 1 Bullet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2778" userDrawn="1">
          <p15:clr>
            <a:srgbClr val="FBAE40"/>
          </p15:clr>
        </p15:guide>
        <p15:guide id="2" orient="horz" pos="3322" userDrawn="1">
          <p15:clr>
            <a:srgbClr val="FBAE40"/>
          </p15:clr>
        </p15:guide>
        <p15:guide id="3" orient="horz" pos="1417" userDrawn="1">
          <p15:clr>
            <a:srgbClr val="FBAE40"/>
          </p15:clr>
        </p15:guide>
        <p15:guide id="4" orient="horz" pos="26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No Subheading Text &amp; 2 Bullets">
    <p:bg>
      <p:bgPr>
        <a:solidFill>
          <a:srgbClr val="FFFFFF"/>
        </a:solidFill>
        <a:effectLst/>
      </p:bgPr>
    </p:bg>
    <p:spTree>
      <p:nvGrpSpPr>
        <p:cNvPr id="1" name=""/>
        <p:cNvGrpSpPr/>
        <p:nvPr/>
      </p:nvGrpSpPr>
      <p:grpSpPr>
        <a:xfrm>
          <a:off x="0" y="0"/>
          <a:ext cx="0" cy="0"/>
          <a:chOff x="0" y="0"/>
          <a:chExt cx="0" cy="0"/>
        </a:xfrm>
      </p:grpSpPr>
      <p:sp>
        <p:nvSpPr>
          <p:cNvPr id="90" name="Slide Title"/>
          <p:cNvSpPr txBox="1">
            <a:spLocks noGrp="1"/>
          </p:cNvSpPr>
          <p:nvPr>
            <p:ph type="title" hasCustomPrompt="1"/>
          </p:nvPr>
        </p:nvSpPr>
        <p:spPr>
          <a:xfrm>
            <a:off x="1295400" y="988459"/>
            <a:ext cx="21574076" cy="1253677"/>
          </a:xfrm>
          <a:prstGeom prst="rect">
            <a:avLst/>
          </a:prstGeom>
        </p:spPr>
        <p:txBody>
          <a:bodyPr/>
          <a:lstStyle>
            <a:lvl1pPr>
              <a:defRPr sz="6400" spc="-128">
                <a:solidFill>
                  <a:srgbClr val="000000"/>
                </a:solidFill>
                <a:latin typeface="+mn-lt"/>
                <a:ea typeface="+mn-ea"/>
                <a:cs typeface="+mn-cs"/>
                <a:sym typeface="Helvetica Neue"/>
              </a:defRPr>
            </a:lvl1pPr>
          </a:lstStyle>
          <a:p>
            <a:r>
              <a:t>Slide Title</a:t>
            </a:r>
          </a:p>
        </p:txBody>
      </p:sp>
      <p:sp>
        <p:nvSpPr>
          <p:cNvPr id="91" name="Body Level One…"/>
          <p:cNvSpPr txBox="1">
            <a:spLocks noGrp="1"/>
          </p:cNvSpPr>
          <p:nvPr>
            <p:ph type="body" sz="half" idx="1" hasCustomPrompt="1"/>
          </p:nvPr>
        </p:nvSpPr>
        <p:spPr>
          <a:xfrm>
            <a:off x="1269998" y="3473804"/>
            <a:ext cx="10561639" cy="6978174"/>
          </a:xfrm>
          <a:prstGeom prst="rect">
            <a:avLst/>
          </a:prstGeom>
        </p:spPr>
        <p:txBody>
          <a:bodyPr/>
          <a:lstStyle>
            <a:lvl1pPr marL="539999" indent="-539999" defTabSz="2438338">
              <a:lnSpc>
                <a:spcPct val="90000"/>
              </a:lnSpc>
              <a:spcBef>
                <a:spcPts val="1800"/>
              </a:spcBef>
              <a:buClr>
                <a:srgbClr val="6DBAE6"/>
              </a:buClr>
              <a:buSzPct val="125000"/>
              <a:buChar char="‣"/>
              <a:defRPr sz="4200">
                <a:solidFill>
                  <a:srgbClr val="000000"/>
                </a:solidFill>
                <a:latin typeface="+mn-lt"/>
                <a:ea typeface="Helvetica Neue Light"/>
                <a:cs typeface="Arial" panose="020B0604020202020204" pitchFamily="34" charset="0"/>
                <a:sym typeface="Helvetica Neue Light"/>
              </a:defRPr>
            </a:lvl1pPr>
            <a:lvl2pPr marL="11430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2pPr>
            <a:lvl3pPr marL="17526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3pPr>
            <a:lvl4pPr marL="23622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4pPr>
            <a:lvl5pPr marL="29718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5pPr>
          </a:lstStyle>
          <a:p>
            <a:r>
              <a:t>Slide bullet text</a:t>
            </a:r>
          </a:p>
          <a:p>
            <a:pPr lvl="1"/>
            <a:endParaRPr/>
          </a:p>
          <a:p>
            <a:pPr lvl="2"/>
            <a:endParaRPr/>
          </a:p>
          <a:p>
            <a:pPr lvl="3"/>
            <a:endParaRPr/>
          </a:p>
          <a:p>
            <a:pPr lvl="4"/>
            <a:endParaRPr/>
          </a:p>
        </p:txBody>
      </p:sp>
      <p:sp>
        <p:nvSpPr>
          <p:cNvPr id="92"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latin typeface="+mn-lt"/>
            </a:endParaRPr>
          </a:p>
        </p:txBody>
      </p:sp>
      <p:sp>
        <p:nvSpPr>
          <p:cNvPr id="93" name="Subheading 1"/>
          <p:cNvSpPr txBox="1">
            <a:spLocks noGrp="1"/>
          </p:cNvSpPr>
          <p:nvPr>
            <p:ph type="body" sz="quarter" idx="21" hasCustomPrompt="1"/>
          </p:nvPr>
        </p:nvSpPr>
        <p:spPr>
          <a:xfrm>
            <a:off x="1330945" y="2599728"/>
            <a:ext cx="10500692" cy="827824"/>
          </a:xfrm>
          <a:prstGeom prst="rect">
            <a:avLst/>
          </a:prstGeom>
        </p:spPr>
        <p:txBody>
          <a:bodyPr lIns="45719" tIns="45719" rIns="45719" bIns="45719"/>
          <a:lstStyle>
            <a:lvl1pPr>
              <a:defRPr sz="3800">
                <a:solidFill>
                  <a:srgbClr val="000000"/>
                </a:solidFill>
                <a:latin typeface="+mn-lt"/>
                <a:ea typeface="Helvetica Neue Medium"/>
                <a:cs typeface="Arial" panose="020B0604020202020204" pitchFamily="34" charset="0"/>
                <a:sym typeface="Helvetica Neue Medium"/>
              </a:defRPr>
            </a:lvl1pPr>
          </a:lstStyle>
          <a:p>
            <a:r>
              <a:rPr dirty="0"/>
              <a:t>Subheading 1</a:t>
            </a:r>
          </a:p>
        </p:txBody>
      </p:sp>
      <p:sp>
        <p:nvSpPr>
          <p:cNvPr id="94" name="Body Level One"/>
          <p:cNvSpPr txBox="1">
            <a:spLocks noGrp="1"/>
          </p:cNvSpPr>
          <p:nvPr>
            <p:ph type="body" sz="half" idx="22" hasCustomPrompt="1"/>
          </p:nvPr>
        </p:nvSpPr>
        <p:spPr>
          <a:xfrm>
            <a:off x="12471401" y="3473804"/>
            <a:ext cx="10438880" cy="6978174"/>
          </a:xfrm>
          <a:prstGeom prst="rect">
            <a:avLst/>
          </a:prstGeom>
        </p:spPr>
        <p:txBody>
          <a:bodyPr/>
          <a:lstStyle>
            <a:lvl1pPr marL="539999" indent="-539999" defTabSz="2438338">
              <a:lnSpc>
                <a:spcPct val="90000"/>
              </a:lnSpc>
              <a:spcBef>
                <a:spcPts val="1800"/>
              </a:spcBef>
              <a:buClr>
                <a:srgbClr val="6DBAE6"/>
              </a:buClr>
              <a:buSzPct val="125000"/>
              <a:buChar char="‣"/>
              <a:defRPr sz="4200">
                <a:solidFill>
                  <a:srgbClr val="000000"/>
                </a:solidFill>
                <a:latin typeface="+mn-lt"/>
                <a:ea typeface="Helvetica Neue Light"/>
                <a:cs typeface="Arial" panose="020B0604020202020204" pitchFamily="34" charset="0"/>
                <a:sym typeface="Helvetica Neue Light"/>
              </a:defRPr>
            </a:lvl1pPr>
          </a:lstStyle>
          <a:p>
            <a:r>
              <a:t>Body Level One</a:t>
            </a:r>
          </a:p>
        </p:txBody>
      </p:sp>
      <p:sp>
        <p:nvSpPr>
          <p:cNvPr id="95" name="Lorem ipsum"/>
          <p:cNvSpPr txBox="1">
            <a:spLocks noGrp="1"/>
          </p:cNvSpPr>
          <p:nvPr>
            <p:ph type="body" sz="quarter" idx="23" hasCustomPrompt="1"/>
          </p:nvPr>
        </p:nvSpPr>
        <p:spPr>
          <a:xfrm>
            <a:off x="12532345" y="2595779"/>
            <a:ext cx="10377935" cy="827825"/>
          </a:xfrm>
          <a:prstGeom prst="rect">
            <a:avLst/>
          </a:prstGeom>
        </p:spPr>
        <p:txBody>
          <a:bodyPr lIns="45719" tIns="45719" rIns="45719" bIns="45719"/>
          <a:lstStyle>
            <a:lvl1pPr>
              <a:defRPr sz="3800">
                <a:solidFill>
                  <a:srgbClr val="000000"/>
                </a:solidFill>
                <a:latin typeface="+mn-lt"/>
                <a:ea typeface="Helvetica Neue Medium"/>
                <a:cs typeface="Arial" panose="020B0604020202020204" pitchFamily="34" charset="0"/>
                <a:sym typeface="Helvetica Neue Medium"/>
              </a:defRPr>
            </a:lvl1pPr>
          </a:lstStyle>
          <a:p>
            <a:r>
              <a:t>Subheading 2</a:t>
            </a:r>
          </a:p>
        </p:txBody>
      </p:sp>
      <p:sp>
        <p:nvSpPr>
          <p:cNvPr id="96" name="Slide Number"/>
          <p:cNvSpPr txBox="1">
            <a:spLocks noGrp="1"/>
          </p:cNvSpPr>
          <p:nvPr>
            <p:ph type="sldNum" sz="quarter" idx="2"/>
          </p:nvPr>
        </p:nvSpPr>
        <p:spPr>
          <a:xfrm>
            <a:off x="11993391" y="13076008"/>
            <a:ext cx="384721" cy="379591"/>
          </a:xfrm>
          <a:prstGeom prst="rect">
            <a:avLst/>
          </a:prstGeom>
        </p:spPr>
        <p:txBody>
          <a:bodyPr/>
          <a:lstStyle>
            <a:lvl1pPr>
              <a:defRPr>
                <a:latin typeface="+mn-lt"/>
              </a:defRPr>
            </a:lvl1pPr>
          </a:lstStyle>
          <a:p>
            <a:fld id="{86CB4B4D-7CA3-9044-876B-883B54F8677D}" type="slidenum">
              <a:rPr lang="en-CA" smtClean="0"/>
              <a:pPr/>
              <a:t>‹#›</a:t>
            </a:fld>
            <a:endParaRPr lang="en-CA"/>
          </a:p>
        </p:txBody>
      </p:sp>
      <p:sp>
        <p:nvSpPr>
          <p:cNvPr id="2" name="hrSlideMaster.No Subheading Text &amp; 2 Bullets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1621" userDrawn="1">
          <p15:clr>
            <a:srgbClr val="FBAE40"/>
          </p15:clr>
        </p15:guide>
        <p15:guide id="2" orient="horz" pos="2165" userDrawn="1">
          <p15:clr>
            <a:srgbClr val="FBAE40"/>
          </p15:clr>
        </p15:guide>
        <p15:guide id="3" pos="7453" userDrawn="1">
          <p15:clr>
            <a:srgbClr val="FBAE40"/>
          </p15:clr>
        </p15:guide>
        <p15:guide id="4" pos="7907"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No Subheading Text &amp; 1 Bullets">
    <p:bg>
      <p:bgPr>
        <a:solidFill>
          <a:srgbClr val="FFFFFF"/>
        </a:solidFill>
        <a:effectLst/>
      </p:bgPr>
    </p:bg>
    <p:spTree>
      <p:nvGrpSpPr>
        <p:cNvPr id="1" name=""/>
        <p:cNvGrpSpPr/>
        <p:nvPr/>
      </p:nvGrpSpPr>
      <p:grpSpPr>
        <a:xfrm>
          <a:off x="0" y="0"/>
          <a:ext cx="0" cy="0"/>
          <a:chOff x="0" y="0"/>
          <a:chExt cx="0" cy="0"/>
        </a:xfrm>
      </p:grpSpPr>
      <p:sp>
        <p:nvSpPr>
          <p:cNvPr id="103" name="Slide Title"/>
          <p:cNvSpPr txBox="1">
            <a:spLocks noGrp="1"/>
          </p:cNvSpPr>
          <p:nvPr>
            <p:ph type="title" hasCustomPrompt="1"/>
          </p:nvPr>
        </p:nvSpPr>
        <p:spPr>
          <a:xfrm>
            <a:off x="1295400" y="988459"/>
            <a:ext cx="21574076" cy="1253677"/>
          </a:xfrm>
          <a:prstGeom prst="rect">
            <a:avLst/>
          </a:prstGeom>
        </p:spPr>
        <p:txBody>
          <a:bodyPr/>
          <a:lstStyle>
            <a:lvl1pPr>
              <a:defRPr sz="6400" spc="-128">
                <a:solidFill>
                  <a:srgbClr val="000000"/>
                </a:solidFill>
                <a:latin typeface="+mn-lt"/>
                <a:ea typeface="+mn-ea"/>
                <a:cs typeface="+mn-cs"/>
                <a:sym typeface="Helvetica Neue"/>
              </a:defRPr>
            </a:lvl1pPr>
          </a:lstStyle>
          <a:p>
            <a:r>
              <a:rPr dirty="0"/>
              <a:t>Slide Title</a:t>
            </a:r>
          </a:p>
        </p:txBody>
      </p:sp>
      <p:sp>
        <p:nvSpPr>
          <p:cNvPr id="104" name="Body Level One…"/>
          <p:cNvSpPr txBox="1">
            <a:spLocks noGrp="1"/>
          </p:cNvSpPr>
          <p:nvPr>
            <p:ph type="body" idx="1" hasCustomPrompt="1"/>
          </p:nvPr>
        </p:nvSpPr>
        <p:spPr>
          <a:xfrm>
            <a:off x="1270000" y="3473804"/>
            <a:ext cx="21574076" cy="6978174"/>
          </a:xfrm>
          <a:prstGeom prst="rect">
            <a:avLst/>
          </a:prstGeom>
        </p:spPr>
        <p:txBody>
          <a:bodyPr/>
          <a:lstStyle>
            <a:lvl1pPr marL="539999" indent="-539999" defTabSz="2438338">
              <a:lnSpc>
                <a:spcPct val="90000"/>
              </a:lnSpc>
              <a:spcBef>
                <a:spcPts val="1800"/>
              </a:spcBef>
              <a:buClr>
                <a:srgbClr val="6DBAE6"/>
              </a:buClr>
              <a:buSzPct val="125000"/>
              <a:buChar char="‣"/>
              <a:defRPr sz="4200">
                <a:solidFill>
                  <a:srgbClr val="000000"/>
                </a:solidFill>
                <a:latin typeface="+mn-lt"/>
                <a:ea typeface="Helvetica Neue Light"/>
                <a:cs typeface="Arial" panose="020B0604020202020204" pitchFamily="34" charset="0"/>
                <a:sym typeface="Helvetica Neue Light"/>
              </a:defRPr>
            </a:lvl1pPr>
            <a:lvl2pPr marL="11430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2pPr>
            <a:lvl3pPr marL="17526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3pPr>
            <a:lvl4pPr marL="23622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4pPr>
            <a:lvl5pPr marL="29718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5pPr>
          </a:lstStyle>
          <a:p>
            <a:r>
              <a:t>Slide bullet text</a:t>
            </a:r>
          </a:p>
          <a:p>
            <a:pPr lvl="1"/>
            <a:endParaRPr/>
          </a:p>
          <a:p>
            <a:pPr lvl="2"/>
            <a:endParaRPr/>
          </a:p>
          <a:p>
            <a:pPr lvl="3"/>
            <a:endParaRPr/>
          </a:p>
          <a:p>
            <a:pPr lvl="4"/>
            <a:endParaRPr/>
          </a:p>
        </p:txBody>
      </p:sp>
      <p:sp>
        <p:nvSpPr>
          <p:cNvPr id="105"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latin typeface="+mn-lt"/>
            </a:endParaRPr>
          </a:p>
        </p:txBody>
      </p:sp>
      <p:sp>
        <p:nvSpPr>
          <p:cNvPr id="106" name="Subheading 1"/>
          <p:cNvSpPr txBox="1">
            <a:spLocks noGrp="1"/>
          </p:cNvSpPr>
          <p:nvPr>
            <p:ph type="body" sz="quarter" idx="21" hasCustomPrompt="1"/>
          </p:nvPr>
        </p:nvSpPr>
        <p:spPr>
          <a:xfrm>
            <a:off x="1330945" y="2599728"/>
            <a:ext cx="10377935" cy="827824"/>
          </a:xfrm>
          <a:prstGeom prst="rect">
            <a:avLst/>
          </a:prstGeom>
        </p:spPr>
        <p:txBody>
          <a:bodyPr lIns="45719" tIns="45719" rIns="45719" bIns="45719"/>
          <a:lstStyle>
            <a:lvl1pPr>
              <a:defRPr sz="3800">
                <a:solidFill>
                  <a:srgbClr val="000000"/>
                </a:solidFill>
                <a:latin typeface="+mn-lt"/>
                <a:ea typeface="Helvetica Neue Medium"/>
                <a:cs typeface="Arial" panose="020B0604020202020204" pitchFamily="34" charset="0"/>
                <a:sym typeface="Helvetica Neue Medium"/>
              </a:defRPr>
            </a:lvl1pPr>
          </a:lstStyle>
          <a:p>
            <a:r>
              <a:rPr dirty="0"/>
              <a:t>Subheading 1</a:t>
            </a:r>
          </a:p>
        </p:txBody>
      </p:sp>
      <p:sp>
        <p:nvSpPr>
          <p:cNvPr id="107" name="Slide Number"/>
          <p:cNvSpPr txBox="1">
            <a:spLocks noGrp="1"/>
          </p:cNvSpPr>
          <p:nvPr>
            <p:ph type="sldNum" sz="quarter" idx="2"/>
          </p:nvPr>
        </p:nvSpPr>
        <p:spPr>
          <a:xfrm>
            <a:off x="11993391" y="13076008"/>
            <a:ext cx="384721" cy="379591"/>
          </a:xfrm>
          <a:prstGeom prst="rect">
            <a:avLst/>
          </a:prstGeom>
        </p:spPr>
        <p:txBody>
          <a:bodyPr/>
          <a:lstStyle>
            <a:lvl1pPr>
              <a:defRPr>
                <a:latin typeface="+mn-lt"/>
              </a:defRPr>
            </a:lvl1pPr>
          </a:lstStyle>
          <a:p>
            <a:fld id="{86CB4B4D-7CA3-9044-876B-883B54F8677D}" type="slidenum">
              <a:rPr lang="en-CA" smtClean="0"/>
              <a:pPr/>
              <a:t>‹#›</a:t>
            </a:fld>
            <a:endParaRPr lang="en-CA"/>
          </a:p>
        </p:txBody>
      </p:sp>
      <p:sp>
        <p:nvSpPr>
          <p:cNvPr id="2" name="hrSlideMaster.No Subheading Text &amp; 1 Bullets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1621" userDrawn="1">
          <p15:clr>
            <a:srgbClr val="FBAE40"/>
          </p15:clr>
        </p15:guide>
        <p15:guide id="2" orient="horz" pos="2165"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No Subeading Text &amp; 1 Bullets &amp; Pic">
    <p:bg>
      <p:bgPr>
        <a:solidFill>
          <a:srgbClr val="FFFFFF"/>
        </a:solidFill>
        <a:effectLst/>
      </p:bgPr>
    </p:bg>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95400" y="988459"/>
            <a:ext cx="21574076" cy="1253677"/>
          </a:xfrm>
          <a:prstGeom prst="rect">
            <a:avLst/>
          </a:prstGeom>
        </p:spPr>
        <p:txBody>
          <a:bodyPr/>
          <a:lstStyle>
            <a:lvl1pPr>
              <a:defRPr sz="6400" spc="-128">
                <a:solidFill>
                  <a:srgbClr val="000000"/>
                </a:solidFill>
                <a:latin typeface="+mn-lt"/>
                <a:ea typeface="+mn-ea"/>
                <a:cs typeface="+mn-cs"/>
                <a:sym typeface="Helvetica Neue"/>
              </a:defRPr>
            </a:lvl1pPr>
          </a:lstStyle>
          <a:p>
            <a:r>
              <a:t>Slide Title</a:t>
            </a:r>
          </a:p>
        </p:txBody>
      </p:sp>
      <p:sp>
        <p:nvSpPr>
          <p:cNvPr id="115" name="Body Level One…"/>
          <p:cNvSpPr txBox="1">
            <a:spLocks noGrp="1"/>
          </p:cNvSpPr>
          <p:nvPr>
            <p:ph type="body" sz="half" idx="1" hasCustomPrompt="1"/>
          </p:nvPr>
        </p:nvSpPr>
        <p:spPr>
          <a:xfrm>
            <a:off x="1269999" y="3473804"/>
            <a:ext cx="10561639" cy="9243338"/>
          </a:xfrm>
          <a:prstGeom prst="rect">
            <a:avLst/>
          </a:prstGeom>
        </p:spPr>
        <p:txBody>
          <a:bodyPr/>
          <a:lstStyle>
            <a:lvl1pPr marL="539999" indent="-539999" defTabSz="2438338">
              <a:lnSpc>
                <a:spcPct val="90000"/>
              </a:lnSpc>
              <a:spcBef>
                <a:spcPts val="1800"/>
              </a:spcBef>
              <a:buClr>
                <a:srgbClr val="6DBAE6"/>
              </a:buClr>
              <a:buSzPct val="125000"/>
              <a:buChar char="‣"/>
              <a:defRPr sz="4200">
                <a:solidFill>
                  <a:srgbClr val="000000"/>
                </a:solidFill>
                <a:latin typeface="+mn-lt"/>
                <a:ea typeface="Helvetica Neue Light"/>
                <a:cs typeface="Arial" panose="020B0604020202020204" pitchFamily="34" charset="0"/>
                <a:sym typeface="Helvetica Neue Light"/>
              </a:defRPr>
            </a:lvl1pPr>
            <a:lvl2pPr marL="11430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2pPr>
            <a:lvl3pPr marL="17526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3pPr>
            <a:lvl4pPr marL="23622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4pPr>
            <a:lvl5pPr marL="29718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5pPr>
          </a:lstStyle>
          <a:p>
            <a:r>
              <a:rPr dirty="0"/>
              <a:t>Slide bullet text</a:t>
            </a:r>
          </a:p>
          <a:p>
            <a:pPr lvl="1"/>
            <a:endParaRPr dirty="0"/>
          </a:p>
          <a:p>
            <a:pPr lvl="2"/>
            <a:endParaRPr dirty="0"/>
          </a:p>
          <a:p>
            <a:pPr lvl="3"/>
            <a:endParaRPr dirty="0"/>
          </a:p>
          <a:p>
            <a:pPr lvl="4"/>
            <a:endParaRPr dirty="0"/>
          </a:p>
        </p:txBody>
      </p:sp>
      <p:sp>
        <p:nvSpPr>
          <p:cNvPr id="116"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latin typeface="+mn-lt"/>
            </a:endParaRPr>
          </a:p>
        </p:txBody>
      </p:sp>
      <p:sp>
        <p:nvSpPr>
          <p:cNvPr id="117" name="Subheading 1"/>
          <p:cNvSpPr txBox="1">
            <a:spLocks noGrp="1"/>
          </p:cNvSpPr>
          <p:nvPr>
            <p:ph type="body" sz="quarter" idx="21" hasCustomPrompt="1"/>
          </p:nvPr>
        </p:nvSpPr>
        <p:spPr>
          <a:xfrm>
            <a:off x="1330945" y="2599728"/>
            <a:ext cx="10467356" cy="827824"/>
          </a:xfrm>
          <a:prstGeom prst="rect">
            <a:avLst/>
          </a:prstGeom>
        </p:spPr>
        <p:txBody>
          <a:bodyPr lIns="45719" tIns="45719" rIns="45719" bIns="45719"/>
          <a:lstStyle>
            <a:lvl1pPr>
              <a:defRPr sz="3800">
                <a:solidFill>
                  <a:srgbClr val="000000"/>
                </a:solidFill>
                <a:latin typeface="+mn-lt"/>
                <a:ea typeface="Helvetica Neue Medium"/>
                <a:cs typeface="Arial" panose="020B0604020202020204" pitchFamily="34" charset="0"/>
                <a:sym typeface="Helvetica Neue Medium"/>
              </a:defRPr>
            </a:lvl1pPr>
          </a:lstStyle>
          <a:p>
            <a:r>
              <a:rPr dirty="0"/>
              <a:t>Subheading 1</a:t>
            </a:r>
          </a:p>
        </p:txBody>
      </p:sp>
      <p:sp>
        <p:nvSpPr>
          <p:cNvPr id="119" name="Slide Number"/>
          <p:cNvSpPr txBox="1">
            <a:spLocks noGrp="1"/>
          </p:cNvSpPr>
          <p:nvPr>
            <p:ph type="sldNum" sz="quarter" idx="2"/>
          </p:nvPr>
        </p:nvSpPr>
        <p:spPr>
          <a:xfrm>
            <a:off x="11993391" y="13076008"/>
            <a:ext cx="384721" cy="379591"/>
          </a:xfrm>
          <a:prstGeom prst="rect">
            <a:avLst/>
          </a:prstGeom>
        </p:spPr>
        <p:txBody>
          <a:bodyPr/>
          <a:lstStyle>
            <a:lvl1pPr>
              <a:defRPr>
                <a:latin typeface="+mn-lt"/>
              </a:defRPr>
            </a:lvl1pPr>
          </a:lstStyle>
          <a:p>
            <a:fld id="{86CB4B4D-7CA3-9044-876B-883B54F8677D}" type="slidenum">
              <a:rPr lang="en-CA" smtClean="0"/>
              <a:pPr/>
              <a:t>‹#›</a:t>
            </a:fld>
            <a:endParaRPr lang="en-CA"/>
          </a:p>
        </p:txBody>
      </p:sp>
      <p:sp>
        <p:nvSpPr>
          <p:cNvPr id="10" name="Body Level One…">
            <a:extLst>
              <a:ext uri="{FF2B5EF4-FFF2-40B4-BE49-F238E27FC236}">
                <a16:creationId xmlns:a16="http://schemas.microsoft.com/office/drawing/2014/main" id="{9A75D36C-DD12-D24A-A956-5DB8A26F74A4}"/>
              </a:ext>
            </a:extLst>
          </p:cNvPr>
          <p:cNvSpPr txBox="1">
            <a:spLocks noGrp="1"/>
          </p:cNvSpPr>
          <p:nvPr>
            <p:ph type="body" sz="half" idx="22" hasCustomPrompt="1"/>
          </p:nvPr>
        </p:nvSpPr>
        <p:spPr>
          <a:xfrm>
            <a:off x="12585701" y="3447414"/>
            <a:ext cx="10561639" cy="9243338"/>
          </a:xfrm>
          <a:prstGeom prst="rect">
            <a:avLst/>
          </a:prstGeom>
        </p:spPr>
        <p:txBody>
          <a:bodyPr/>
          <a:lstStyle>
            <a:lvl1pPr marL="539999" indent="-539999" defTabSz="2438338">
              <a:lnSpc>
                <a:spcPct val="90000"/>
              </a:lnSpc>
              <a:spcBef>
                <a:spcPts val="1800"/>
              </a:spcBef>
              <a:buClr>
                <a:srgbClr val="6DBAE6"/>
              </a:buClr>
              <a:buSzPct val="125000"/>
              <a:buChar char="‣"/>
              <a:defRPr sz="4200">
                <a:solidFill>
                  <a:srgbClr val="000000"/>
                </a:solidFill>
                <a:latin typeface="+mn-lt"/>
                <a:ea typeface="Helvetica Neue Light"/>
                <a:cs typeface="Arial" panose="020B0604020202020204" pitchFamily="34" charset="0"/>
                <a:sym typeface="Helvetica Neue Light"/>
              </a:defRPr>
            </a:lvl1pPr>
            <a:lvl2pPr marL="11430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2pPr>
            <a:lvl3pPr marL="17526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3pPr>
            <a:lvl4pPr marL="23622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4pPr>
            <a:lvl5pPr marL="2971800" indent="-533400" defTabSz="2438338">
              <a:lnSpc>
                <a:spcPct val="90000"/>
              </a:lnSpc>
              <a:spcBef>
                <a:spcPts val="1800"/>
              </a:spcBef>
              <a:buClr>
                <a:srgbClr val="6DBAE6"/>
              </a:buClr>
              <a:buSzPct val="123000"/>
              <a:buChar char="‣"/>
              <a:defRPr sz="4200">
                <a:solidFill>
                  <a:srgbClr val="000000"/>
                </a:solidFill>
                <a:latin typeface="+mn-lt"/>
                <a:ea typeface="Helvetica Neue Light"/>
                <a:cs typeface="Arial" panose="020B0604020202020204" pitchFamily="34" charset="0"/>
                <a:sym typeface="Helvetica Neue Light"/>
              </a:defRPr>
            </a:lvl5pPr>
          </a:lstStyle>
          <a:p>
            <a:r>
              <a:rPr dirty="0"/>
              <a:t>Slide bullet text</a:t>
            </a:r>
          </a:p>
          <a:p>
            <a:pPr lvl="1"/>
            <a:endParaRPr dirty="0"/>
          </a:p>
          <a:p>
            <a:pPr lvl="2"/>
            <a:endParaRPr dirty="0"/>
          </a:p>
          <a:p>
            <a:pPr lvl="3"/>
            <a:endParaRPr dirty="0"/>
          </a:p>
          <a:p>
            <a:pPr lvl="4"/>
            <a:endParaRPr dirty="0"/>
          </a:p>
        </p:txBody>
      </p:sp>
      <p:sp>
        <p:nvSpPr>
          <p:cNvPr id="11" name="Subheading 1">
            <a:extLst>
              <a:ext uri="{FF2B5EF4-FFF2-40B4-BE49-F238E27FC236}">
                <a16:creationId xmlns:a16="http://schemas.microsoft.com/office/drawing/2014/main" id="{3947B33B-8EB2-8D46-BC3D-33034A31C475}"/>
              </a:ext>
            </a:extLst>
          </p:cNvPr>
          <p:cNvSpPr txBox="1">
            <a:spLocks noGrp="1"/>
          </p:cNvSpPr>
          <p:nvPr>
            <p:ph type="body" sz="quarter" idx="23" hasCustomPrompt="1"/>
          </p:nvPr>
        </p:nvSpPr>
        <p:spPr>
          <a:xfrm>
            <a:off x="12646647" y="2573338"/>
            <a:ext cx="10467356" cy="827824"/>
          </a:xfrm>
          <a:prstGeom prst="rect">
            <a:avLst/>
          </a:prstGeom>
        </p:spPr>
        <p:txBody>
          <a:bodyPr lIns="45719" tIns="45719" rIns="45719" bIns="45719"/>
          <a:lstStyle>
            <a:lvl1pPr>
              <a:defRPr sz="3800">
                <a:solidFill>
                  <a:srgbClr val="000000"/>
                </a:solidFill>
                <a:latin typeface="+mn-lt"/>
                <a:ea typeface="Helvetica Neue Medium"/>
                <a:cs typeface="Arial" panose="020B0604020202020204" pitchFamily="34" charset="0"/>
                <a:sym typeface="Helvetica Neue Medium"/>
              </a:defRPr>
            </a:lvl1pPr>
          </a:lstStyle>
          <a:p>
            <a:r>
              <a:rPr dirty="0"/>
              <a:t>Subheading 1</a:t>
            </a:r>
          </a:p>
        </p:txBody>
      </p:sp>
      <p:sp>
        <p:nvSpPr>
          <p:cNvPr id="2" name="hrSlideMaster.No Subeading Text &amp; 1 Bullets &amp; PicHeader" descr="UNCLASSIFIED"/>
          <p:cNvSpPr txBox="1"/>
          <p:nvPr userDrawn="1"/>
        </p:nvSpPr>
        <p:spPr>
          <a:xfrm>
            <a:off x="0" y="0"/>
            <a:ext cx="24384000" cy="8458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2438338" rtl="0" fontAlgn="auto" latinLnBrk="0" hangingPunct="0">
              <a:lnSpc>
                <a:spcPct val="90000"/>
              </a:lnSpc>
              <a:spcBef>
                <a:spcPts val="4500"/>
              </a:spcBef>
              <a:spcAft>
                <a:spcPts val="0"/>
              </a:spcAft>
              <a:buClrTx/>
              <a:buSzTx/>
              <a:buFontTx/>
              <a:buNone/>
              <a:tabLst/>
            </a:pPr>
            <a:r>
              <a:rPr kumimoji="0" lang="en-CA" sz="1200" b="0" i="0" u="none" strike="noStrike" cap="none" spc="0" normalizeH="0" baseline="0" smtClean="0">
                <a:ln>
                  <a:noFill/>
                </a:ln>
                <a:solidFill>
                  <a:srgbClr val="000000"/>
                </a:solidFill>
                <a:effectLst/>
                <a:uFillTx/>
                <a:latin typeface="Arial" panose="020B0604020202020204" pitchFamily="34" charset="0"/>
                <a:ea typeface="+mn-ea"/>
                <a:cs typeface="+mn-cs"/>
                <a:sym typeface="Helvetica Neue"/>
              </a:rPr>
              <a:t>UNCLASSIFIED</a:t>
            </a:r>
            <a:endParaRPr kumimoji="0" lang="en-CA" sz="1200" b="0" i="0" u="none" strike="noStrike" cap="none" spc="0" normalizeH="0" baseline="0">
              <a:ln>
                <a:noFill/>
              </a:ln>
              <a:solidFill>
                <a:srgbClr val="000000"/>
              </a:solidFill>
              <a:effectLst/>
              <a:uFillTx/>
              <a:latin typeface="Arial" panose="020B0604020202020204" pitchFamily="34" charset="0"/>
              <a:ea typeface="+mn-ea"/>
              <a:cs typeface="+mn-cs"/>
              <a:sym typeface="Helvetica Neue"/>
            </a:endParaRPr>
          </a:p>
        </p:txBody>
      </p:sp>
    </p:spTree>
  </p:cSld>
  <p:clrMapOvr>
    <a:masterClrMapping/>
  </p:clrMapOvr>
  <p:transition spd="med"/>
  <p:timing>
    <p:tnLst>
      <p:par>
        <p:cTn id="1" dur="indefinite" restart="never" nodeType="tmRoot"/>
      </p:par>
    </p:tnLst>
  </p:timing>
  <p:extLst mod="1">
    <p:ext uri="{DCECCB84-F9BA-43D5-87BE-67443E8EF086}">
      <p15:sldGuideLst xmlns:p15="http://schemas.microsoft.com/office/powerpoint/2012/main">
        <p15:guide id="1" orient="horz" pos="1621" userDrawn="1">
          <p15:clr>
            <a:srgbClr val="FBAE40"/>
          </p15:clr>
        </p15:guide>
        <p15:guide id="2" orient="horz" pos="2165" userDrawn="1">
          <p15:clr>
            <a:srgbClr val="FBAE40"/>
          </p15:clr>
        </p15:guide>
        <p15:guide id="3" pos="7453" userDrawn="1">
          <p15:clr>
            <a:srgbClr val="FBAE40"/>
          </p15:clr>
        </p15:guide>
        <p15:guide id="4" pos="7907"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1206495" y="2614074"/>
            <a:ext cx="22368559" cy="1974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rPr dirty="0"/>
              <a:t>Presentation Title</a:t>
            </a:r>
          </a:p>
        </p:txBody>
      </p:sp>
      <p:sp>
        <p:nvSpPr>
          <p:cNvPr id="3" name="Body Level One…"/>
          <p:cNvSpPr txBox="1">
            <a:spLocks noGrp="1"/>
          </p:cNvSpPr>
          <p:nvPr>
            <p:ph type="body" idx="1" hasCustomPrompt="1"/>
          </p:nvPr>
        </p:nvSpPr>
        <p:spPr>
          <a:xfrm>
            <a:off x="1201342" y="4020740"/>
            <a:ext cx="22373713" cy="27566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2pPr>
              <a:defRPr sz="3200"/>
            </a:lvl2pPr>
            <a:lvl3pPr>
              <a:defRPr sz="3200"/>
            </a:lvl3pPr>
            <a:lvl4pPr>
              <a:defRPr sz="3200"/>
            </a:lvl4pPr>
            <a:lvl5pPr>
              <a:defRPr sz="3200"/>
            </a:lvl5pPr>
          </a:lstStyle>
          <a:p>
            <a:r>
              <a:rPr dirty="0"/>
              <a:t>Presentation Subtitle</a:t>
            </a:r>
          </a:p>
          <a:p>
            <a:pPr lvl="1"/>
            <a:endParaRPr dirty="0"/>
          </a:p>
          <a:p>
            <a:pPr lvl="2"/>
            <a:endParaRPr dirty="0"/>
          </a:p>
          <a:p>
            <a:pPr lvl="3"/>
            <a:endParaRPr dirty="0"/>
          </a:p>
          <a:p>
            <a:pPr lvl="4"/>
            <a:endParaRPr dirty="0"/>
          </a:p>
        </p:txBody>
      </p:sp>
      <p:sp>
        <p:nvSpPr>
          <p:cNvPr id="6"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fld id="{86CB4B4D-7CA3-9044-876B-883B54F8677D}" type="slidenum">
              <a:t>‹#›</a:t>
            </a:fld>
            <a:endParaRPr/>
          </a:p>
        </p:txBody>
      </p:sp>
      <p:pic>
        <p:nvPicPr>
          <p:cNvPr id="12" name="CanadaLogo.png" descr="CanadaLogo.png">
            <a:extLst>
              <a:ext uri="{FF2B5EF4-FFF2-40B4-BE49-F238E27FC236}">
                <a16:creationId xmlns:a16="http://schemas.microsoft.com/office/drawing/2014/main" id="{7469EB74-8BB0-4640-BA76-5D184E987324}"/>
              </a:ext>
            </a:extLst>
          </p:cNvPr>
          <p:cNvPicPr>
            <a:picLocks noChangeAspect="1"/>
          </p:cNvPicPr>
          <p:nvPr userDrawn="1"/>
        </p:nvPicPr>
        <p:blipFill>
          <a:blip r:embed="rId15">
            <a:alphaModFix amt="59760"/>
          </a:blip>
          <a:srcRect/>
          <a:stretch>
            <a:fillRect/>
          </a:stretch>
        </p:blipFill>
        <p:spPr>
          <a:xfrm>
            <a:off x="20806605" y="12480401"/>
            <a:ext cx="2768450" cy="659156"/>
          </a:xfrm>
          <a:prstGeom prst="rect">
            <a:avLst/>
          </a:prstGeom>
          <a:ln w="12700">
            <a:miter lim="400000"/>
          </a:ln>
        </p:spPr>
      </p:pic>
      <p:pic>
        <p:nvPicPr>
          <p:cNvPr id="11" name="Picture 10"/>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1206496" y="708601"/>
            <a:ext cx="1076402" cy="511905"/>
          </a:xfrm>
          <a:prstGeom prst="rect">
            <a:avLst/>
          </a:prstGeom>
        </p:spPr>
      </p:pic>
      <p:sp>
        <p:nvSpPr>
          <p:cNvPr id="13" name="TextBox 12"/>
          <p:cNvSpPr txBox="1"/>
          <p:nvPr userDrawn="1"/>
        </p:nvSpPr>
        <p:spPr>
          <a:xfrm>
            <a:off x="2502964" y="53037"/>
            <a:ext cx="2148549" cy="1295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L="0" marR="0" indent="0" algn="l" defTabSz="2438338" rtl="0" fontAlgn="auto" latinLnBrk="0" hangingPunct="0">
              <a:lnSpc>
                <a:spcPct val="100000"/>
              </a:lnSpc>
              <a:spcBef>
                <a:spcPts val="4500"/>
              </a:spcBef>
              <a:spcAft>
                <a:spcPts val="0"/>
              </a:spcAft>
              <a:buClrTx/>
              <a:buSzTx/>
              <a:buFontTx/>
              <a:buNone/>
              <a:tabLst/>
            </a:pPr>
            <a:r>
              <a:rPr kumimoji="0" lang="en-CA" sz="2000" b="0" i="0" u="none" strike="noStrike" cap="none" spc="0" normalizeH="0" baseline="0" dirty="0" smtClean="0">
                <a:ln>
                  <a:noFill/>
                </a:ln>
                <a:solidFill>
                  <a:srgbClr val="000000"/>
                </a:solidFill>
                <a:effectLst/>
                <a:uFillTx/>
                <a:latin typeface="+mj-lt"/>
                <a:ea typeface="+mn-ea"/>
                <a:cs typeface="+mn-cs"/>
                <a:sym typeface="Helvetica Neue"/>
              </a:rPr>
              <a:t>Canada Revenue </a:t>
            </a:r>
            <a:br>
              <a:rPr kumimoji="0" lang="en-CA" sz="2000" b="0" i="0" u="none" strike="noStrike" cap="none" spc="0" normalizeH="0" baseline="0" dirty="0" smtClean="0">
                <a:ln>
                  <a:noFill/>
                </a:ln>
                <a:solidFill>
                  <a:srgbClr val="000000"/>
                </a:solidFill>
                <a:effectLst/>
                <a:uFillTx/>
                <a:latin typeface="+mj-lt"/>
                <a:ea typeface="+mn-ea"/>
                <a:cs typeface="+mn-cs"/>
                <a:sym typeface="Helvetica Neue"/>
              </a:rPr>
            </a:br>
            <a:r>
              <a:rPr kumimoji="0" lang="en-CA" sz="2000" b="0" i="0" u="none" strike="noStrike" cap="none" spc="0" normalizeH="0" baseline="0" dirty="0" smtClean="0">
                <a:ln>
                  <a:noFill/>
                </a:ln>
                <a:solidFill>
                  <a:srgbClr val="000000"/>
                </a:solidFill>
                <a:effectLst/>
                <a:uFillTx/>
                <a:latin typeface="+mj-lt"/>
                <a:ea typeface="+mn-ea"/>
                <a:cs typeface="+mn-cs"/>
                <a:sym typeface="Helvetica Neue"/>
              </a:rPr>
              <a:t>Agency</a:t>
            </a:r>
            <a:endParaRPr kumimoji="0" lang="en-CA" sz="2000" b="0" i="0" u="none" strike="noStrike" cap="none" spc="0" normalizeH="0" baseline="0" dirty="0">
              <a:ln>
                <a:noFill/>
              </a:ln>
              <a:solidFill>
                <a:srgbClr val="000000"/>
              </a:solidFill>
              <a:effectLst/>
              <a:uFillTx/>
              <a:latin typeface="+mj-lt"/>
              <a:ea typeface="+mn-ea"/>
              <a:cs typeface="+mn-cs"/>
              <a:sym typeface="Helvetica Neue"/>
            </a:endParaRPr>
          </a:p>
        </p:txBody>
      </p:sp>
      <p:sp>
        <p:nvSpPr>
          <p:cNvPr id="14" name="TextBox 13"/>
          <p:cNvSpPr txBox="1"/>
          <p:nvPr userDrawn="1"/>
        </p:nvSpPr>
        <p:spPr>
          <a:xfrm>
            <a:off x="4803913" y="53037"/>
            <a:ext cx="3242807" cy="12952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spAutoFit/>
          </a:bodyPr>
          <a:lstStyle/>
          <a:p>
            <a:pPr marL="0" marR="0" indent="0" algn="l" defTabSz="2438338" rtl="0" fontAlgn="auto" latinLnBrk="0" hangingPunct="0">
              <a:lnSpc>
                <a:spcPct val="100000"/>
              </a:lnSpc>
              <a:spcBef>
                <a:spcPts val="4500"/>
              </a:spcBef>
              <a:spcAft>
                <a:spcPts val="0"/>
              </a:spcAft>
              <a:buClrTx/>
              <a:buSzTx/>
              <a:buFontTx/>
              <a:buNone/>
              <a:tabLst/>
            </a:pPr>
            <a:r>
              <a:rPr kumimoji="0" lang="en-CA" sz="2000" b="0" i="0" u="none" strike="noStrike" cap="none" spc="0" normalizeH="0" baseline="0" dirty="0" err="1" smtClean="0">
                <a:ln>
                  <a:noFill/>
                </a:ln>
                <a:solidFill>
                  <a:srgbClr val="000000"/>
                </a:solidFill>
                <a:effectLst/>
                <a:uFillTx/>
                <a:latin typeface="+mj-lt"/>
                <a:ea typeface="+mn-ea"/>
                <a:cs typeface="+mn-cs"/>
                <a:sym typeface="Helvetica Neue"/>
              </a:rPr>
              <a:t>Agence</a:t>
            </a:r>
            <a:r>
              <a:rPr kumimoji="0" lang="en-CA" sz="2000" b="0" i="0" u="none" strike="noStrike" cap="none" spc="0" normalizeH="0" baseline="0" dirty="0" smtClean="0">
                <a:ln>
                  <a:noFill/>
                </a:ln>
                <a:solidFill>
                  <a:srgbClr val="000000"/>
                </a:solidFill>
                <a:effectLst/>
                <a:uFillTx/>
                <a:latin typeface="+mj-lt"/>
                <a:ea typeface="+mn-ea"/>
                <a:cs typeface="+mn-cs"/>
                <a:sym typeface="Helvetica Neue"/>
              </a:rPr>
              <a:t> du </a:t>
            </a:r>
            <a:r>
              <a:rPr kumimoji="0" lang="en-CA" sz="2000" b="0" i="0" u="none" strike="noStrike" cap="none" spc="0" normalizeH="0" baseline="0" dirty="0" err="1" smtClean="0">
                <a:ln>
                  <a:noFill/>
                </a:ln>
                <a:solidFill>
                  <a:srgbClr val="000000"/>
                </a:solidFill>
                <a:effectLst/>
                <a:uFillTx/>
                <a:latin typeface="+mj-lt"/>
                <a:ea typeface="+mn-ea"/>
                <a:cs typeface="+mn-cs"/>
                <a:sym typeface="Helvetica Neue"/>
              </a:rPr>
              <a:t>revenu</a:t>
            </a:r>
            <a:r>
              <a:rPr kumimoji="0" lang="en-CA" sz="2000" b="0" i="0" u="none" strike="noStrike" cap="none" spc="0" normalizeH="0" baseline="0" dirty="0" smtClean="0">
                <a:ln>
                  <a:noFill/>
                </a:ln>
                <a:solidFill>
                  <a:srgbClr val="000000"/>
                </a:solidFill>
                <a:effectLst/>
                <a:uFillTx/>
                <a:latin typeface="+mj-lt"/>
                <a:ea typeface="+mn-ea"/>
                <a:cs typeface="+mn-cs"/>
                <a:sym typeface="Helvetica Neue"/>
              </a:rPr>
              <a:t/>
            </a:r>
            <a:br>
              <a:rPr kumimoji="0" lang="en-CA" sz="2000" b="0" i="0" u="none" strike="noStrike" cap="none" spc="0" normalizeH="0" baseline="0" dirty="0" smtClean="0">
                <a:ln>
                  <a:noFill/>
                </a:ln>
                <a:solidFill>
                  <a:srgbClr val="000000"/>
                </a:solidFill>
                <a:effectLst/>
                <a:uFillTx/>
                <a:latin typeface="+mj-lt"/>
                <a:ea typeface="+mn-ea"/>
                <a:cs typeface="+mn-cs"/>
                <a:sym typeface="Helvetica Neue"/>
              </a:rPr>
            </a:br>
            <a:r>
              <a:rPr kumimoji="0" lang="en-CA" sz="2000" b="0" i="0" u="none" strike="noStrike" cap="none" spc="0" normalizeH="0" baseline="0" dirty="0" smtClean="0">
                <a:ln>
                  <a:noFill/>
                </a:ln>
                <a:solidFill>
                  <a:srgbClr val="000000"/>
                </a:solidFill>
                <a:effectLst/>
                <a:uFillTx/>
                <a:latin typeface="+mj-lt"/>
                <a:ea typeface="+mn-ea"/>
                <a:cs typeface="+mn-cs"/>
                <a:sym typeface="Helvetica Neue"/>
              </a:rPr>
              <a:t>du Canada</a:t>
            </a:r>
            <a:endParaRPr kumimoji="0" lang="en-CA" sz="2000" b="0" i="0" u="none" strike="noStrike" cap="none" spc="0" normalizeH="0" baseline="0" dirty="0">
              <a:ln>
                <a:noFill/>
              </a:ln>
              <a:solidFill>
                <a:srgbClr val="000000"/>
              </a:solidFill>
              <a:effectLst/>
              <a:uFillTx/>
              <a:latin typeface="+mj-lt"/>
              <a:ea typeface="+mn-ea"/>
              <a:cs typeface="+mn-cs"/>
              <a:sym typeface="Helvetica Neue"/>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8" r:id="rId4"/>
    <p:sldLayoutId id="2147483652" r:id="rId5"/>
    <p:sldLayoutId id="2147483653" r:id="rId6"/>
    <p:sldLayoutId id="2147483654" r:id="rId7"/>
    <p:sldLayoutId id="2147483655" r:id="rId8"/>
    <p:sldLayoutId id="2147483656" r:id="rId9"/>
    <p:sldLayoutId id="2147483657" r:id="rId10"/>
    <p:sldLayoutId id="2147483659" r:id="rId11"/>
    <p:sldLayoutId id="2147483660" r:id="rId12"/>
  </p:sldLayoutIdLst>
  <p:transition spd="med"/>
  <p:timing>
    <p:tnLst>
      <p:par>
        <p:cTn id="1" dur="indefinite" restart="never" nodeType="tmRoot"/>
      </p:par>
    </p:tnLst>
  </p:timing>
  <p:txStyles>
    <p:titleStyle>
      <a:lvl1pPr marL="0" marR="0" indent="0" algn="l" defTabSz="2438338" latinLnBrk="0">
        <a:lnSpc>
          <a:spcPct val="80000"/>
        </a:lnSpc>
        <a:spcBef>
          <a:spcPts val="0"/>
        </a:spcBef>
        <a:spcAft>
          <a:spcPts val="0"/>
        </a:spcAft>
        <a:buClrTx/>
        <a:buSzTx/>
        <a:buFontTx/>
        <a:buNone/>
        <a:tabLst/>
        <a:defRPr sz="10000" b="0" i="0" u="none" strike="noStrike" cap="none" spc="-200" baseline="0">
          <a:solidFill>
            <a:srgbClr val="6DBAE6"/>
          </a:solidFill>
          <a:uFillTx/>
          <a:latin typeface="Arial" panose="020B0604020202020204" pitchFamily="34" charset="0"/>
          <a:ea typeface="Helvetica Neue Medium"/>
          <a:cs typeface="Arial" panose="020B0604020202020204" pitchFamily="34" charset="0"/>
          <a:sym typeface="Helvetica Neue Medium"/>
        </a:defRPr>
      </a:lvl1pPr>
      <a:lvl2pPr marL="0" marR="0" indent="0" algn="l" defTabSz="2438338" latinLnBrk="0">
        <a:lnSpc>
          <a:spcPct val="80000"/>
        </a:lnSpc>
        <a:spcBef>
          <a:spcPts val="0"/>
        </a:spcBef>
        <a:spcAft>
          <a:spcPts val="0"/>
        </a:spcAft>
        <a:buClrTx/>
        <a:buSzTx/>
        <a:buFontTx/>
        <a:buNone/>
        <a:tabLst/>
        <a:defRPr sz="10000" b="0" i="0" u="none" strike="noStrike" cap="none" spc="-200" baseline="0">
          <a:solidFill>
            <a:srgbClr val="6DBAE6"/>
          </a:solidFill>
          <a:uFillTx/>
          <a:latin typeface="Helvetica Neue Medium"/>
          <a:ea typeface="Helvetica Neue Medium"/>
          <a:cs typeface="Helvetica Neue Medium"/>
          <a:sym typeface="Helvetica Neue Medium"/>
        </a:defRPr>
      </a:lvl2pPr>
      <a:lvl3pPr marL="0" marR="0" indent="0" algn="l" defTabSz="2438338" latinLnBrk="0">
        <a:lnSpc>
          <a:spcPct val="80000"/>
        </a:lnSpc>
        <a:spcBef>
          <a:spcPts val="0"/>
        </a:spcBef>
        <a:spcAft>
          <a:spcPts val="0"/>
        </a:spcAft>
        <a:buClrTx/>
        <a:buSzTx/>
        <a:buFontTx/>
        <a:buNone/>
        <a:tabLst/>
        <a:defRPr sz="10000" b="0" i="0" u="none" strike="noStrike" cap="none" spc="-200" baseline="0">
          <a:solidFill>
            <a:srgbClr val="6DBAE6"/>
          </a:solidFill>
          <a:uFillTx/>
          <a:latin typeface="Helvetica Neue Medium"/>
          <a:ea typeface="Helvetica Neue Medium"/>
          <a:cs typeface="Helvetica Neue Medium"/>
          <a:sym typeface="Helvetica Neue Medium"/>
        </a:defRPr>
      </a:lvl3pPr>
      <a:lvl4pPr marL="0" marR="0" indent="0" algn="l" defTabSz="2438338" latinLnBrk="0">
        <a:lnSpc>
          <a:spcPct val="80000"/>
        </a:lnSpc>
        <a:spcBef>
          <a:spcPts val="0"/>
        </a:spcBef>
        <a:spcAft>
          <a:spcPts val="0"/>
        </a:spcAft>
        <a:buClrTx/>
        <a:buSzTx/>
        <a:buFontTx/>
        <a:buNone/>
        <a:tabLst/>
        <a:defRPr sz="10000" b="0" i="0" u="none" strike="noStrike" cap="none" spc="-200" baseline="0">
          <a:solidFill>
            <a:srgbClr val="6DBAE6"/>
          </a:solidFill>
          <a:uFillTx/>
          <a:latin typeface="Helvetica Neue Medium"/>
          <a:ea typeface="Helvetica Neue Medium"/>
          <a:cs typeface="Helvetica Neue Medium"/>
          <a:sym typeface="Helvetica Neue Medium"/>
        </a:defRPr>
      </a:lvl4pPr>
      <a:lvl5pPr marL="0" marR="0" indent="0" algn="l" defTabSz="2438338" latinLnBrk="0">
        <a:lnSpc>
          <a:spcPct val="80000"/>
        </a:lnSpc>
        <a:spcBef>
          <a:spcPts val="0"/>
        </a:spcBef>
        <a:spcAft>
          <a:spcPts val="0"/>
        </a:spcAft>
        <a:buClrTx/>
        <a:buSzTx/>
        <a:buFontTx/>
        <a:buNone/>
        <a:tabLst/>
        <a:defRPr sz="10000" b="0" i="0" u="none" strike="noStrike" cap="none" spc="-200" baseline="0">
          <a:solidFill>
            <a:srgbClr val="6DBAE6"/>
          </a:solidFill>
          <a:uFillTx/>
          <a:latin typeface="Helvetica Neue Medium"/>
          <a:ea typeface="Helvetica Neue Medium"/>
          <a:cs typeface="Helvetica Neue Medium"/>
          <a:sym typeface="Helvetica Neue Medium"/>
        </a:defRPr>
      </a:lvl5pPr>
      <a:lvl6pPr marL="0" marR="0" indent="0" algn="l" defTabSz="2438338" latinLnBrk="0">
        <a:lnSpc>
          <a:spcPct val="80000"/>
        </a:lnSpc>
        <a:spcBef>
          <a:spcPts val="0"/>
        </a:spcBef>
        <a:spcAft>
          <a:spcPts val="0"/>
        </a:spcAft>
        <a:buClrTx/>
        <a:buSzTx/>
        <a:buFontTx/>
        <a:buNone/>
        <a:tabLst/>
        <a:defRPr sz="10000" b="0" i="0" u="none" strike="noStrike" cap="none" spc="-200" baseline="0">
          <a:solidFill>
            <a:srgbClr val="6DBAE6"/>
          </a:solidFill>
          <a:uFillTx/>
          <a:latin typeface="Helvetica Neue Medium"/>
          <a:ea typeface="Helvetica Neue Medium"/>
          <a:cs typeface="Helvetica Neue Medium"/>
          <a:sym typeface="Helvetica Neue Medium"/>
        </a:defRPr>
      </a:lvl6pPr>
      <a:lvl7pPr marL="0" marR="0" indent="0" algn="l" defTabSz="2438338" latinLnBrk="0">
        <a:lnSpc>
          <a:spcPct val="80000"/>
        </a:lnSpc>
        <a:spcBef>
          <a:spcPts val="0"/>
        </a:spcBef>
        <a:spcAft>
          <a:spcPts val="0"/>
        </a:spcAft>
        <a:buClrTx/>
        <a:buSzTx/>
        <a:buFontTx/>
        <a:buNone/>
        <a:tabLst/>
        <a:defRPr sz="10000" b="0" i="0" u="none" strike="noStrike" cap="none" spc="-200" baseline="0">
          <a:solidFill>
            <a:srgbClr val="6DBAE6"/>
          </a:solidFill>
          <a:uFillTx/>
          <a:latin typeface="Helvetica Neue Medium"/>
          <a:ea typeface="Helvetica Neue Medium"/>
          <a:cs typeface="Helvetica Neue Medium"/>
          <a:sym typeface="Helvetica Neue Medium"/>
        </a:defRPr>
      </a:lvl7pPr>
      <a:lvl8pPr marL="0" marR="0" indent="0" algn="l" defTabSz="2438338" latinLnBrk="0">
        <a:lnSpc>
          <a:spcPct val="80000"/>
        </a:lnSpc>
        <a:spcBef>
          <a:spcPts val="0"/>
        </a:spcBef>
        <a:spcAft>
          <a:spcPts val="0"/>
        </a:spcAft>
        <a:buClrTx/>
        <a:buSzTx/>
        <a:buFontTx/>
        <a:buNone/>
        <a:tabLst/>
        <a:defRPr sz="10000" b="0" i="0" u="none" strike="noStrike" cap="none" spc="-200" baseline="0">
          <a:solidFill>
            <a:srgbClr val="6DBAE6"/>
          </a:solidFill>
          <a:uFillTx/>
          <a:latin typeface="Helvetica Neue Medium"/>
          <a:ea typeface="Helvetica Neue Medium"/>
          <a:cs typeface="Helvetica Neue Medium"/>
          <a:sym typeface="Helvetica Neue Medium"/>
        </a:defRPr>
      </a:lvl8pPr>
      <a:lvl9pPr marL="0" marR="0" indent="0" algn="l" defTabSz="2438338" latinLnBrk="0">
        <a:lnSpc>
          <a:spcPct val="80000"/>
        </a:lnSpc>
        <a:spcBef>
          <a:spcPts val="0"/>
        </a:spcBef>
        <a:spcAft>
          <a:spcPts val="0"/>
        </a:spcAft>
        <a:buClrTx/>
        <a:buSzTx/>
        <a:buFontTx/>
        <a:buNone/>
        <a:tabLst/>
        <a:defRPr sz="10000" b="0" i="0" u="none" strike="noStrike" cap="none" spc="-200" baseline="0">
          <a:solidFill>
            <a:srgbClr val="6DBAE6"/>
          </a:solidFill>
          <a:uFillTx/>
          <a:latin typeface="Helvetica Neue Medium"/>
          <a:ea typeface="Helvetica Neue Medium"/>
          <a:cs typeface="Helvetica Neue Medium"/>
          <a:sym typeface="Helvetica Neue Medium"/>
        </a:defRPr>
      </a:lvl9pPr>
    </p:titleStyle>
    <p:bodyStyle>
      <a:lvl1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1pPr>
      <a:lvl2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chart" Target="../charts/chart16.xml"/></Relationships>
</file>

<file path=ppt/slides/_rels/slide11.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chart" Target="../charts/chart18.xml"/></Relationships>
</file>

<file path=ppt/slides/_rels/slide12.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chart" Target="../charts/chart20.xml"/></Relationships>
</file>

<file path=ppt/slides/_rels/slide13.xml.rels><?xml version="1.0" encoding="UTF-8" standalone="yes"?>
<Relationships xmlns="http://schemas.openxmlformats.org/package/2006/relationships"><Relationship Id="rId3" Type="http://schemas.openxmlformats.org/officeDocument/2006/relationships/chart" Target="../charts/chart21.xm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chart" Target="../charts/chart22.xml"/></Relationships>
</file>

<file path=ppt/slides/_rels/slide14.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chart" Target="../charts/chart24.xml"/></Relationships>
</file>

<file path=ppt/slides/_rels/slide15.xml.rels><?xml version="1.0" encoding="UTF-8" standalone="yes"?>
<Relationships xmlns="http://schemas.openxmlformats.org/package/2006/relationships"><Relationship Id="rId3" Type="http://schemas.openxmlformats.org/officeDocument/2006/relationships/chart" Target="../charts/chart26.xml"/><Relationship Id="rId2" Type="http://schemas.openxmlformats.org/officeDocument/2006/relationships/chart" Target="../charts/chart25.xml"/><Relationship Id="rId1" Type="http://schemas.openxmlformats.org/officeDocument/2006/relationships/slideLayout" Target="../slideLayouts/slideLayout4.xml"/><Relationship Id="rId4" Type="http://schemas.openxmlformats.org/officeDocument/2006/relationships/chart" Target="../charts/chart2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canada.ca/" TargetMode="External"/><Relationship Id="rId1" Type="http://schemas.openxmlformats.org/officeDocument/2006/relationships/slideLayout" Target="../slideLayouts/slideLayout4.xml"/><Relationship Id="rId5" Type="http://schemas.openxmlformats.org/officeDocument/2006/relationships/hyperlink" Target="https://www.trymyui.com/pra/MsMG7eOvuiuSkDgW" TargetMode="Externa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chart" Target="../charts/chart28.xml"/><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chart" Target="../charts/chart30.xml"/><Relationship Id="rId4" Type="http://schemas.openxmlformats.org/officeDocument/2006/relationships/chart" Target="../charts/chart29.xml"/></Relationships>
</file>

<file path=ppt/slides/_rels/slide19.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chart" Target="../charts/chart3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chart" Target="../charts/chart34.xml"/><Relationship Id="rId7" Type="http://schemas.openxmlformats.org/officeDocument/2006/relationships/chart" Target="../charts/chart38.xml"/><Relationship Id="rId2" Type="http://schemas.openxmlformats.org/officeDocument/2006/relationships/chart" Target="../charts/chart33.xml"/><Relationship Id="rId1" Type="http://schemas.openxmlformats.org/officeDocument/2006/relationships/slideLayout" Target="../slideLayouts/slideLayout4.xml"/><Relationship Id="rId6" Type="http://schemas.openxmlformats.org/officeDocument/2006/relationships/chart" Target="../charts/chart37.xml"/><Relationship Id="rId5" Type="http://schemas.openxmlformats.org/officeDocument/2006/relationships/chart" Target="../charts/chart36.xml"/><Relationship Id="rId4" Type="http://schemas.openxmlformats.org/officeDocument/2006/relationships/chart" Target="../charts/chart35.xml"/></Relationships>
</file>

<file path=ppt/slides/_rels/slide21.xml.rels><?xml version="1.0" encoding="UTF-8" standalone="yes"?>
<Relationships xmlns="http://schemas.openxmlformats.org/package/2006/relationships"><Relationship Id="rId3" Type="http://schemas.openxmlformats.org/officeDocument/2006/relationships/chart" Target="../charts/chart39.xml"/><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chart" Target="../charts/chart41.xml"/><Relationship Id="rId4" Type="http://schemas.openxmlformats.org/officeDocument/2006/relationships/chart" Target="../charts/chart40.xml"/></Relationships>
</file>

<file path=ppt/slides/_rels/slide22.xml.rels><?xml version="1.0" encoding="UTF-8" standalone="yes"?>
<Relationships xmlns="http://schemas.openxmlformats.org/package/2006/relationships"><Relationship Id="rId3" Type="http://schemas.openxmlformats.org/officeDocument/2006/relationships/chart" Target="../charts/chart43.xml"/><Relationship Id="rId2" Type="http://schemas.openxmlformats.org/officeDocument/2006/relationships/chart" Target="../charts/chart42.xml"/><Relationship Id="rId1" Type="http://schemas.openxmlformats.org/officeDocument/2006/relationships/slideLayout" Target="../slideLayouts/slideLayout4.xml"/><Relationship Id="rId4" Type="http://schemas.openxmlformats.org/officeDocument/2006/relationships/chart" Target="../charts/chart44.xml"/></Relationships>
</file>

<file path=ppt/slides/_rels/slide23.xml.rels><?xml version="1.0" encoding="UTF-8" standalone="yes"?>
<Relationships xmlns="http://schemas.openxmlformats.org/package/2006/relationships"><Relationship Id="rId3" Type="http://schemas.openxmlformats.org/officeDocument/2006/relationships/chart" Target="../charts/chart46.xml"/><Relationship Id="rId2" Type="http://schemas.openxmlformats.org/officeDocument/2006/relationships/chart" Target="../charts/chart45.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chart" Target="../charts/chart48.xml"/><Relationship Id="rId2" Type="http://schemas.openxmlformats.org/officeDocument/2006/relationships/chart" Target="../charts/chart47.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chart" Target="../charts/chart50.xml"/><Relationship Id="rId2" Type="http://schemas.openxmlformats.org/officeDocument/2006/relationships/chart" Target="../charts/chart4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chart" Target="../charts/chart52.xml"/><Relationship Id="rId2" Type="http://schemas.openxmlformats.org/officeDocument/2006/relationships/chart" Target="../charts/chart51.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chart" Target="../charts/chart54.xml"/><Relationship Id="rId2" Type="http://schemas.openxmlformats.org/officeDocument/2006/relationships/chart" Target="../charts/chart5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chart" Target="../charts/chart55.xm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chart" Target="../charts/chart56.xml"/></Relationships>
</file>

<file path=ppt/slides/_rels/slide29.xml.rels><?xml version="1.0" encoding="UTF-8" standalone="yes"?>
<Relationships xmlns="http://schemas.openxmlformats.org/package/2006/relationships"><Relationship Id="rId3" Type="http://schemas.openxmlformats.org/officeDocument/2006/relationships/chart" Target="../charts/chart57.xml"/><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chart" Target="../charts/chart58.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chart" Target="../charts/char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s://www.trymyui.com/pra/MsMG7eOvuiuSkDgW" TargetMode="External"/><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chart" Target="../charts/chart60.xml"/><Relationship Id="rId2" Type="http://schemas.openxmlformats.org/officeDocument/2006/relationships/chart" Target="../charts/chart59.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chart" Target="../charts/chart61.xm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chart" Target="../charts/chart62.xml"/></Relationships>
</file>

<file path=ppt/slides/_rels/slide35.xml.rels><?xml version="1.0" encoding="UTF-8" standalone="yes"?>
<Relationships xmlns="http://schemas.openxmlformats.org/package/2006/relationships"><Relationship Id="rId3" Type="http://schemas.openxmlformats.org/officeDocument/2006/relationships/chart" Target="../charts/chart63.xml"/><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chart" Target="../charts/chart65.xml"/><Relationship Id="rId2" Type="http://schemas.openxmlformats.org/officeDocument/2006/relationships/chart" Target="../charts/chart6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chart" Target="../charts/char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hyperlink" Target="https://www.trymyui.com/E-commerce-UX/" TargetMode="Externa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hyperlink" Target="https://measuringu.com/" TargetMode="Externa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11.wmf"/><Relationship Id="rId4" Type="http://schemas.openxmlformats.org/officeDocument/2006/relationships/oleObject" Target="../embeddings/oleObject1.bin"/></Relationships>
</file>

<file path=ppt/slides/_rels/slide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chart" Target="../charts/chart6.xml"/></Relationships>
</file>

<file path=ppt/slides/_rels/slide6.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chart" Target="../charts/chart8.xml"/></Relationships>
</file>

<file path=ppt/slides/_rels/slide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chart" Target="../charts/chart10.xml"/></Relationships>
</file>

<file path=ppt/slides/_rels/slide8.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chart" Target="../charts/chart12.xml"/></Relationships>
</file>

<file path=ppt/slides/_rels/slide9.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chart" Target="../charts/char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9" name="Author and Date"/>
          <p:cNvSpPr txBox="1">
            <a:spLocks noGrp="1"/>
          </p:cNvSpPr>
          <p:nvPr>
            <p:ph type="body" idx="21"/>
          </p:nvPr>
        </p:nvSpPr>
        <p:spPr>
          <a:xfrm>
            <a:off x="1201342" y="8409088"/>
            <a:ext cx="21971003" cy="2460424"/>
          </a:xfrm>
          <a:prstGeom prst="rect">
            <a:avLst/>
          </a:prstGeom>
        </p:spPr>
        <p:txBody>
          <a:bodyPr>
            <a:normAutofit/>
          </a:bodyPr>
          <a:lstStyle/>
          <a:p>
            <a:r>
              <a:rPr lang="en-CA" sz="4800" dirty="0">
                <a:latin typeface="Arial" panose="020B0604020202020204" pitchFamily="34" charset="0"/>
                <a:cs typeface="Arial" panose="020B0604020202020204" pitchFamily="34" charset="0"/>
              </a:rPr>
              <a:t>Names of UX Specialists</a:t>
            </a:r>
          </a:p>
          <a:p>
            <a:r>
              <a:rPr lang="en-CA" sz="3600" dirty="0" smtClean="0">
                <a:latin typeface="Arial" panose="020B0604020202020204" pitchFamily="34" charset="0"/>
                <a:cs typeface="Arial" panose="020B0604020202020204" pitchFamily="34" charset="0"/>
              </a:rPr>
              <a:t>Month</a:t>
            </a:r>
            <a:r>
              <a:rPr lang="en-CA" sz="3600" dirty="0">
                <a:latin typeface="Arial" panose="020B0604020202020204" pitchFamily="34" charset="0"/>
                <a:cs typeface="Arial" panose="020B0604020202020204" pitchFamily="34" charset="0"/>
              </a:rPr>
              <a:t>, Day, Year</a:t>
            </a:r>
            <a:endParaRPr sz="3600" dirty="0">
              <a:latin typeface="Arial" panose="020B0604020202020204" pitchFamily="34" charset="0"/>
              <a:cs typeface="Arial" panose="020B0604020202020204" pitchFamily="34" charset="0"/>
            </a:endParaRPr>
          </a:p>
        </p:txBody>
      </p:sp>
      <p:sp>
        <p:nvSpPr>
          <p:cNvPr id="160" name="UX Scorecard"/>
          <p:cNvSpPr txBox="1">
            <a:spLocks noGrp="1"/>
          </p:cNvSpPr>
          <p:nvPr>
            <p:ph type="ctrTitle"/>
          </p:nvPr>
        </p:nvSpPr>
        <p:spPr>
          <a:xfrm>
            <a:off x="1201340" y="2614075"/>
            <a:ext cx="21971004" cy="1406666"/>
          </a:xfrm>
          <a:prstGeom prst="rect">
            <a:avLst/>
          </a:prstGeom>
        </p:spPr>
        <p:txBody>
          <a:bodyPr/>
          <a:lstStyle/>
          <a:p>
            <a:r>
              <a:rPr lang="en-CA" dirty="0">
                <a:latin typeface="Arial" panose="020B0604020202020204" pitchFamily="34" charset="0"/>
                <a:cs typeface="Arial" panose="020B0604020202020204" pitchFamily="34" charset="0"/>
              </a:rPr>
              <a:t>Title of Project</a:t>
            </a:r>
            <a:endParaRPr dirty="0">
              <a:latin typeface="Arial" panose="020B0604020202020204" pitchFamily="34" charset="0"/>
              <a:cs typeface="Arial" panose="020B0604020202020204" pitchFamily="34" charset="0"/>
            </a:endParaRPr>
          </a:p>
        </p:txBody>
      </p:sp>
      <p:sp>
        <p:nvSpPr>
          <p:cNvPr id="8" name="Canada Emergency Something…">
            <a:extLst>
              <a:ext uri="{FF2B5EF4-FFF2-40B4-BE49-F238E27FC236}">
                <a16:creationId xmlns:a16="http://schemas.microsoft.com/office/drawing/2014/main" id="{6B40EF04-5207-804B-A11E-58CBA3EC9EDF}"/>
              </a:ext>
            </a:extLst>
          </p:cNvPr>
          <p:cNvSpPr txBox="1">
            <a:spLocks/>
          </p:cNvSpPr>
          <p:nvPr/>
        </p:nvSpPr>
        <p:spPr>
          <a:xfrm>
            <a:off x="1201342" y="4020740"/>
            <a:ext cx="21971001" cy="27566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UX </a:t>
            </a:r>
            <a:r>
              <a:rPr lang="en-CA" dirty="0" smtClean="0">
                <a:latin typeface="Arial" panose="020B0604020202020204" pitchFamily="34" charset="0"/>
                <a:cs typeface="Arial" panose="020B0604020202020204" pitchFamily="34" charset="0"/>
              </a:rPr>
              <a:t>Unmoderated usability testing results</a:t>
            </a:r>
            <a:endParaRPr lang="en-CA" dirty="0">
              <a:latin typeface="Arial" panose="020B0604020202020204" pitchFamily="34" charset="0"/>
              <a:cs typeface="Arial" panose="020B0604020202020204" pitchFamily="34" charset="0"/>
            </a:endParaRPr>
          </a:p>
          <a:p>
            <a:pPr lvl="1" hangingPunct="1"/>
            <a:r>
              <a:rPr lang="en-CA" sz="3600" dirty="0" smtClean="0">
                <a:latin typeface="Arial" panose="020B0604020202020204" pitchFamily="34" charset="0"/>
                <a:cs typeface="Arial" panose="020B0604020202020204" pitchFamily="34" charset="0"/>
              </a:rPr>
              <a:t>User Experience Research &amp; Design - Web </a:t>
            </a:r>
            <a:r>
              <a:rPr lang="en-CA" sz="3600" dirty="0">
                <a:latin typeface="Arial" panose="020B0604020202020204" pitchFamily="34" charset="0"/>
                <a:cs typeface="Arial" panose="020B0604020202020204" pitchFamily="34" charset="0"/>
              </a:rPr>
              <a:t>content </a:t>
            </a:r>
            <a:r>
              <a:rPr lang="en-CA" sz="3600" dirty="0" smtClean="0">
                <a:latin typeface="Arial" panose="020B0604020202020204" pitchFamily="34" charset="0"/>
                <a:cs typeface="Arial" panose="020B0604020202020204" pitchFamily="34" charset="0"/>
              </a:rPr>
              <a:t>analysis</a:t>
            </a:r>
            <a:endParaRPr lang="en-CA"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66908894"/>
      </p:ext>
    </p:extLst>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3435924774"/>
              </p:ext>
            </p:extLst>
          </p:nvPr>
        </p:nvGraphicFramePr>
        <p:xfrm>
          <a:off x="22347644" y="3447933"/>
          <a:ext cx="1210187" cy="3690846"/>
        </p:xfrm>
        <a:graphic>
          <a:graphicData uri="http://schemas.openxmlformats.org/drawingml/2006/table">
            <a:tbl>
              <a:tblPr>
                <a:tableStyleId>{4C3C2611-4C71-4FC5-86AE-919BDF0F9419}</a:tableStyleId>
              </a:tblPr>
              <a:tblGrid>
                <a:gridCol w="1210187">
                  <a:extLst>
                    <a:ext uri="{9D8B030D-6E8A-4147-A177-3AD203B41FA5}">
                      <a16:colId xmlns:a16="http://schemas.microsoft.com/office/drawing/2014/main" val="20000"/>
                    </a:ext>
                  </a:extLst>
                </a:gridCol>
              </a:tblGrid>
              <a:tr h="706571">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15</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21712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705648">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215042">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706568">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16</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21712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705648">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16</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21712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bl>
          </a:graphicData>
        </a:graphic>
      </p:graphicFrame>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t>- 4 </a:t>
            </a:r>
            <a:r>
              <a:rPr lang="en-US" dirty="0" smtClean="0"/>
              <a:t>Tasks,18 </a:t>
            </a:r>
            <a:r>
              <a:rPr lang="en-US" dirty="0"/>
              <a:t>Users Option</a:t>
            </a:r>
            <a:endParaRPr dirty="0"/>
          </a:p>
        </p:txBody>
      </p:sp>
      <p:sp>
        <p:nvSpPr>
          <p:cNvPr id="177" name="Task outcome summary"/>
          <p:cNvSpPr txBox="1">
            <a:spLocks noGrp="1"/>
          </p:cNvSpPr>
          <p:nvPr>
            <p:ph type="body" idx="21"/>
          </p:nvPr>
        </p:nvSpPr>
        <p:spPr>
          <a:xfrm>
            <a:off x="1320800" y="2896333"/>
            <a:ext cx="5773174"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25" name="Table">
            <a:extLst>
              <a:ext uri="{FF2B5EF4-FFF2-40B4-BE49-F238E27FC236}">
                <a16:creationId xmlns:a16="http://schemas.microsoft.com/office/drawing/2014/main" id="{107C09D0-6AF7-C348-8D8A-CD9D62388E2B}"/>
              </a:ext>
            </a:extLst>
          </p:cNvPr>
          <p:cNvGraphicFramePr/>
          <p:nvPr>
            <p:extLst>
              <p:ext uri="{D42A27DB-BD31-4B8C-83A1-F6EECF244321}">
                <p14:modId xmlns:p14="http://schemas.microsoft.com/office/powerpoint/2010/main" val="78105304"/>
              </p:ext>
            </p:extLst>
          </p:nvPr>
        </p:nvGraphicFramePr>
        <p:xfrm>
          <a:off x="6371002" y="8604646"/>
          <a:ext cx="17186829" cy="4159510"/>
        </p:xfrm>
        <a:graphic>
          <a:graphicData uri="http://schemas.openxmlformats.org/drawingml/2006/table">
            <a:tbl>
              <a:tblPr firstRow="1">
                <a:tableStyleId>{4C3C2611-4C71-4FC5-86AE-919BDF0F9419}</a:tableStyleId>
              </a:tblPr>
              <a:tblGrid>
                <a:gridCol w="1059014">
                  <a:extLst>
                    <a:ext uri="{9D8B030D-6E8A-4147-A177-3AD203B41FA5}">
                      <a16:colId xmlns:a16="http://schemas.microsoft.com/office/drawing/2014/main" val="20000"/>
                    </a:ext>
                  </a:extLst>
                </a:gridCol>
                <a:gridCol w="831858">
                  <a:extLst>
                    <a:ext uri="{9D8B030D-6E8A-4147-A177-3AD203B41FA5}">
                      <a16:colId xmlns:a16="http://schemas.microsoft.com/office/drawing/2014/main" val="20001"/>
                    </a:ext>
                  </a:extLst>
                </a:gridCol>
                <a:gridCol w="831858">
                  <a:extLst>
                    <a:ext uri="{9D8B030D-6E8A-4147-A177-3AD203B41FA5}">
                      <a16:colId xmlns:a16="http://schemas.microsoft.com/office/drawing/2014/main" val="20002"/>
                    </a:ext>
                  </a:extLst>
                </a:gridCol>
                <a:gridCol w="831858">
                  <a:extLst>
                    <a:ext uri="{9D8B030D-6E8A-4147-A177-3AD203B41FA5}">
                      <a16:colId xmlns:a16="http://schemas.microsoft.com/office/drawing/2014/main" val="20003"/>
                    </a:ext>
                  </a:extLst>
                </a:gridCol>
                <a:gridCol w="831858">
                  <a:extLst>
                    <a:ext uri="{9D8B030D-6E8A-4147-A177-3AD203B41FA5}">
                      <a16:colId xmlns:a16="http://schemas.microsoft.com/office/drawing/2014/main" val="20004"/>
                    </a:ext>
                  </a:extLst>
                </a:gridCol>
                <a:gridCol w="831858">
                  <a:extLst>
                    <a:ext uri="{9D8B030D-6E8A-4147-A177-3AD203B41FA5}">
                      <a16:colId xmlns:a16="http://schemas.microsoft.com/office/drawing/2014/main" val="20005"/>
                    </a:ext>
                  </a:extLst>
                </a:gridCol>
                <a:gridCol w="831858">
                  <a:extLst>
                    <a:ext uri="{9D8B030D-6E8A-4147-A177-3AD203B41FA5}">
                      <a16:colId xmlns:a16="http://schemas.microsoft.com/office/drawing/2014/main" val="20006"/>
                    </a:ext>
                  </a:extLst>
                </a:gridCol>
                <a:gridCol w="831858">
                  <a:extLst>
                    <a:ext uri="{9D8B030D-6E8A-4147-A177-3AD203B41FA5}">
                      <a16:colId xmlns:a16="http://schemas.microsoft.com/office/drawing/2014/main" val="20007"/>
                    </a:ext>
                  </a:extLst>
                </a:gridCol>
                <a:gridCol w="831858">
                  <a:extLst>
                    <a:ext uri="{9D8B030D-6E8A-4147-A177-3AD203B41FA5}">
                      <a16:colId xmlns:a16="http://schemas.microsoft.com/office/drawing/2014/main" val="20008"/>
                    </a:ext>
                  </a:extLst>
                </a:gridCol>
                <a:gridCol w="831858">
                  <a:extLst>
                    <a:ext uri="{9D8B030D-6E8A-4147-A177-3AD203B41FA5}">
                      <a16:colId xmlns:a16="http://schemas.microsoft.com/office/drawing/2014/main" val="2114964579"/>
                    </a:ext>
                  </a:extLst>
                </a:gridCol>
                <a:gridCol w="831858">
                  <a:extLst>
                    <a:ext uri="{9D8B030D-6E8A-4147-A177-3AD203B41FA5}">
                      <a16:colId xmlns:a16="http://schemas.microsoft.com/office/drawing/2014/main" val="370675667"/>
                    </a:ext>
                  </a:extLst>
                </a:gridCol>
                <a:gridCol w="831858">
                  <a:extLst>
                    <a:ext uri="{9D8B030D-6E8A-4147-A177-3AD203B41FA5}">
                      <a16:colId xmlns:a16="http://schemas.microsoft.com/office/drawing/2014/main" val="3838468459"/>
                    </a:ext>
                  </a:extLst>
                </a:gridCol>
                <a:gridCol w="831858">
                  <a:extLst>
                    <a:ext uri="{9D8B030D-6E8A-4147-A177-3AD203B41FA5}">
                      <a16:colId xmlns:a16="http://schemas.microsoft.com/office/drawing/2014/main" val="924316115"/>
                    </a:ext>
                  </a:extLst>
                </a:gridCol>
                <a:gridCol w="831858">
                  <a:extLst>
                    <a:ext uri="{9D8B030D-6E8A-4147-A177-3AD203B41FA5}">
                      <a16:colId xmlns:a16="http://schemas.microsoft.com/office/drawing/2014/main" val="3549206607"/>
                    </a:ext>
                  </a:extLst>
                </a:gridCol>
                <a:gridCol w="831858">
                  <a:extLst>
                    <a:ext uri="{9D8B030D-6E8A-4147-A177-3AD203B41FA5}">
                      <a16:colId xmlns:a16="http://schemas.microsoft.com/office/drawing/2014/main" val="3004048996"/>
                    </a:ext>
                  </a:extLst>
                </a:gridCol>
                <a:gridCol w="831858">
                  <a:extLst>
                    <a:ext uri="{9D8B030D-6E8A-4147-A177-3AD203B41FA5}">
                      <a16:colId xmlns:a16="http://schemas.microsoft.com/office/drawing/2014/main" val="4267558455"/>
                    </a:ext>
                  </a:extLst>
                </a:gridCol>
                <a:gridCol w="831858">
                  <a:extLst>
                    <a:ext uri="{9D8B030D-6E8A-4147-A177-3AD203B41FA5}">
                      <a16:colId xmlns:a16="http://schemas.microsoft.com/office/drawing/2014/main" val="3218511861"/>
                    </a:ext>
                  </a:extLst>
                </a:gridCol>
                <a:gridCol w="831858">
                  <a:extLst>
                    <a:ext uri="{9D8B030D-6E8A-4147-A177-3AD203B41FA5}">
                      <a16:colId xmlns:a16="http://schemas.microsoft.com/office/drawing/2014/main" val="3366257398"/>
                    </a:ext>
                  </a:extLst>
                </a:gridCol>
                <a:gridCol w="831858">
                  <a:extLst>
                    <a:ext uri="{9D8B030D-6E8A-4147-A177-3AD203B41FA5}">
                      <a16:colId xmlns:a16="http://schemas.microsoft.com/office/drawing/2014/main" val="3228738051"/>
                    </a:ext>
                  </a:extLst>
                </a:gridCol>
                <a:gridCol w="1154371">
                  <a:extLst>
                    <a:ext uri="{9D8B030D-6E8A-4147-A177-3AD203B41FA5}">
                      <a16:colId xmlns:a16="http://schemas.microsoft.com/office/drawing/2014/main" val="20009"/>
                    </a:ext>
                  </a:extLst>
                </a:gridCol>
              </a:tblGrid>
              <a:tr h="412482">
                <a:tc>
                  <a:txBody>
                    <a:bodyPr/>
                    <a:lstStyle/>
                    <a:p>
                      <a:pPr algn="l" defTabSz="457200">
                        <a:defRPr b="0"/>
                      </a:pPr>
                      <a:endParaRPr sz="2000" b="0" i="0" dirty="0">
                        <a:latin typeface="Arial" panose="020B0604020202020204" pitchFamily="34" charset="0"/>
                        <a:ea typeface="Helvetica Neue" panose="02000503000000020004" pitchFamily="2" charset="0"/>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9</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10</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11</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12</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13</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14</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15</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16</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17</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18</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Av</a:t>
                      </a: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g.</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936757">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1</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1"/>
                  </a:ext>
                </a:extLst>
              </a:tr>
              <a:tr h="936757">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2</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2"/>
                  </a:ext>
                </a:extLst>
              </a:tr>
              <a:tr h="936757">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3</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3"/>
                  </a:ext>
                </a:extLst>
              </a:tr>
              <a:tr h="936757">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4</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4"/>
                  </a:ext>
                </a:extLst>
              </a:tr>
            </a:tbl>
          </a:graphicData>
        </a:graphic>
      </p:graphicFrame>
      <p:graphicFrame>
        <p:nvGraphicFramePr>
          <p:cNvPr id="26" name="2D Pie Chart">
            <a:extLst>
              <a:ext uri="{FF2B5EF4-FFF2-40B4-BE49-F238E27FC236}">
                <a16:creationId xmlns:a16="http://schemas.microsoft.com/office/drawing/2014/main" id="{34A0453A-6487-8E4B-BEC3-67B109B42D95}"/>
              </a:ext>
            </a:extLst>
          </p:cNvPr>
          <p:cNvGraphicFramePr/>
          <p:nvPr>
            <p:extLst>
              <p:ext uri="{D42A27DB-BD31-4B8C-83A1-F6EECF244321}">
                <p14:modId xmlns:p14="http://schemas.microsoft.com/office/powerpoint/2010/main" val="2589303520"/>
              </p:ext>
            </p:extLst>
          </p:nvPr>
        </p:nvGraphicFramePr>
        <p:xfrm>
          <a:off x="1382784" y="8576975"/>
          <a:ext cx="4464722" cy="4187181"/>
        </p:xfrm>
        <a:graphic>
          <a:graphicData uri="http://schemas.openxmlformats.org/drawingml/2006/chart">
            <c:chart xmlns:c="http://schemas.openxmlformats.org/drawingml/2006/chart" xmlns:r="http://schemas.openxmlformats.org/officeDocument/2006/relationships" r:id="rId3"/>
          </a:graphicData>
        </a:graphic>
      </p:graphicFrame>
      <p:sp>
        <p:nvSpPr>
          <p:cNvPr id="22" name="Time on task">
            <a:extLst>
              <a:ext uri="{FF2B5EF4-FFF2-40B4-BE49-F238E27FC236}">
                <a16:creationId xmlns:a16="http://schemas.microsoft.com/office/drawing/2014/main" id="{99824FEC-B3E0-F146-BCE5-AC74E744DF72}"/>
              </a:ext>
            </a:extLst>
          </p:cNvPr>
          <p:cNvSpPr txBox="1">
            <a:spLocks noGrp="1"/>
          </p:cNvSpPr>
          <p:nvPr>
            <p:ph type="body" idx="22"/>
          </p:nvPr>
        </p:nvSpPr>
        <p:spPr>
          <a:xfrm>
            <a:off x="1323660" y="8012320"/>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graphicFrame>
        <p:nvGraphicFramePr>
          <p:cNvPr id="21" name="Table">
            <a:extLst>
              <a:ext uri="{FF2B5EF4-FFF2-40B4-BE49-F238E27FC236}">
                <a16:creationId xmlns:a16="http://schemas.microsoft.com/office/drawing/2014/main" id="{C4059FEF-4D09-EF47-B2F6-BEA65B39DD11}"/>
              </a:ext>
            </a:extLst>
          </p:cNvPr>
          <p:cNvGraphicFramePr/>
          <p:nvPr>
            <p:extLst>
              <p:ext uri="{D42A27DB-BD31-4B8C-83A1-F6EECF244321}">
                <p14:modId xmlns:p14="http://schemas.microsoft.com/office/powerpoint/2010/main" val="1166705750"/>
              </p:ext>
            </p:extLst>
          </p:nvPr>
        </p:nvGraphicFramePr>
        <p:xfrm>
          <a:off x="1256413" y="3458000"/>
          <a:ext cx="4844235" cy="3680781"/>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70464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21653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70372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214457">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70464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21653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70372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21653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bl>
          </a:graphicData>
        </a:graphic>
      </p:graphicFrame>
      <p:graphicFrame>
        <p:nvGraphicFramePr>
          <p:cNvPr id="23" name="2D Stacked Bar Chart"/>
          <p:cNvGraphicFramePr/>
          <p:nvPr>
            <p:extLst>
              <p:ext uri="{D42A27DB-BD31-4B8C-83A1-F6EECF244321}">
                <p14:modId xmlns:p14="http://schemas.microsoft.com/office/powerpoint/2010/main" val="215809036"/>
              </p:ext>
            </p:extLst>
          </p:nvPr>
        </p:nvGraphicFramePr>
        <p:xfrm>
          <a:off x="6371002" y="3272318"/>
          <a:ext cx="16200239" cy="4159509"/>
        </p:xfrm>
        <a:graphic>
          <a:graphicData uri="http://schemas.openxmlformats.org/drawingml/2006/chart">
            <c:chart xmlns:c="http://schemas.openxmlformats.org/drawingml/2006/chart" xmlns:r="http://schemas.openxmlformats.org/officeDocument/2006/relationships" r:id="rId4"/>
          </a:graphicData>
        </a:graphic>
      </p:graphicFrame>
      <p:sp>
        <p:nvSpPr>
          <p:cNvPr id="31" name="Completion percentage">
            <a:extLst>
              <a:ext uri="{FF2B5EF4-FFF2-40B4-BE49-F238E27FC236}">
                <a16:creationId xmlns:a16="http://schemas.microsoft.com/office/drawing/2014/main" id="{9CD7737F-9879-4B4D-B20B-B85B8642A928}"/>
              </a:ext>
            </a:extLst>
          </p:cNvPr>
          <p:cNvSpPr txBox="1">
            <a:spLocks noGrp="1"/>
          </p:cNvSpPr>
          <p:nvPr>
            <p:ph type="body" idx="23"/>
          </p:nvPr>
        </p:nvSpPr>
        <p:spPr>
          <a:xfrm>
            <a:off x="7383378" y="289634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39" name="Time on task">
            <a:extLst>
              <a:ext uri="{FF2B5EF4-FFF2-40B4-BE49-F238E27FC236}">
                <a16:creationId xmlns:a16="http://schemas.microsoft.com/office/drawing/2014/main" id="{01CEAF40-A9CE-BA4F-85DE-77533446B1BE}"/>
              </a:ext>
            </a:extLst>
          </p:cNvPr>
          <p:cNvSpPr txBox="1">
            <a:spLocks/>
          </p:cNvSpPr>
          <p:nvPr/>
        </p:nvSpPr>
        <p:spPr>
          <a:xfrm>
            <a:off x="7386733" y="8020638"/>
            <a:ext cx="6733960" cy="551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0" name="Group 19"/>
          <p:cNvGrpSpPr/>
          <p:nvPr/>
        </p:nvGrpSpPr>
        <p:grpSpPr>
          <a:xfrm>
            <a:off x="1382420" y="2165424"/>
            <a:ext cx="4988582" cy="288000"/>
            <a:chOff x="1382420" y="2165424"/>
            <a:chExt cx="4988582" cy="288000"/>
          </a:xfrm>
        </p:grpSpPr>
        <p:sp>
          <p:nvSpPr>
            <p:cNvPr id="24"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8"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9"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0"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40"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41"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2723691791"/>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929054869"/>
              </p:ext>
            </p:extLst>
          </p:nvPr>
        </p:nvGraphicFramePr>
        <p:xfrm>
          <a:off x="22649072" y="3447934"/>
          <a:ext cx="1039557" cy="3562467"/>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545588">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15</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67655">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544875">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6604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545586">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16</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67655">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544875">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67655">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544875">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67655">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bl>
          </a:graphicData>
        </a:graphic>
      </p:graphicFrame>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t>- 5 </a:t>
            </a:r>
            <a:r>
              <a:rPr lang="en-US" dirty="0" smtClean="0"/>
              <a:t>Tasks, </a:t>
            </a:r>
            <a:r>
              <a:rPr lang="en-US" dirty="0"/>
              <a:t>18 Users Option</a:t>
            </a:r>
            <a:endParaRPr dirty="0"/>
          </a:p>
        </p:txBody>
      </p:sp>
      <p:sp>
        <p:nvSpPr>
          <p:cNvPr id="177" name="Task outcome summary"/>
          <p:cNvSpPr txBox="1">
            <a:spLocks noGrp="1"/>
          </p:cNvSpPr>
          <p:nvPr>
            <p:ph type="body" idx="21"/>
          </p:nvPr>
        </p:nvSpPr>
        <p:spPr>
          <a:xfrm>
            <a:off x="1320800" y="2896333"/>
            <a:ext cx="5773174"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25" name="Table">
            <a:extLst>
              <a:ext uri="{FF2B5EF4-FFF2-40B4-BE49-F238E27FC236}">
                <a16:creationId xmlns:a16="http://schemas.microsoft.com/office/drawing/2014/main" id="{107C09D0-6AF7-C348-8D8A-CD9D62388E2B}"/>
              </a:ext>
            </a:extLst>
          </p:cNvPr>
          <p:cNvGraphicFramePr/>
          <p:nvPr>
            <p:extLst>
              <p:ext uri="{D42A27DB-BD31-4B8C-83A1-F6EECF244321}">
                <p14:modId xmlns:p14="http://schemas.microsoft.com/office/powerpoint/2010/main" val="931025887"/>
              </p:ext>
            </p:extLst>
          </p:nvPr>
        </p:nvGraphicFramePr>
        <p:xfrm>
          <a:off x="6534148" y="8315891"/>
          <a:ext cx="17164055" cy="4145120"/>
        </p:xfrm>
        <a:graphic>
          <a:graphicData uri="http://schemas.openxmlformats.org/drawingml/2006/table">
            <a:tbl>
              <a:tblPr firstRow="1">
                <a:tableStyleId>{4C3C2611-4C71-4FC5-86AE-919BDF0F9419}</a:tableStyleId>
              </a:tblPr>
              <a:tblGrid>
                <a:gridCol w="1057465">
                  <a:extLst>
                    <a:ext uri="{9D8B030D-6E8A-4147-A177-3AD203B41FA5}">
                      <a16:colId xmlns:a16="http://schemas.microsoft.com/office/drawing/2014/main" val="20000"/>
                    </a:ext>
                  </a:extLst>
                </a:gridCol>
                <a:gridCol w="830641">
                  <a:extLst>
                    <a:ext uri="{9D8B030D-6E8A-4147-A177-3AD203B41FA5}">
                      <a16:colId xmlns:a16="http://schemas.microsoft.com/office/drawing/2014/main" val="20001"/>
                    </a:ext>
                  </a:extLst>
                </a:gridCol>
                <a:gridCol w="830641">
                  <a:extLst>
                    <a:ext uri="{9D8B030D-6E8A-4147-A177-3AD203B41FA5}">
                      <a16:colId xmlns:a16="http://schemas.microsoft.com/office/drawing/2014/main" val="20002"/>
                    </a:ext>
                  </a:extLst>
                </a:gridCol>
                <a:gridCol w="830641">
                  <a:extLst>
                    <a:ext uri="{9D8B030D-6E8A-4147-A177-3AD203B41FA5}">
                      <a16:colId xmlns:a16="http://schemas.microsoft.com/office/drawing/2014/main" val="20003"/>
                    </a:ext>
                  </a:extLst>
                </a:gridCol>
                <a:gridCol w="830641">
                  <a:extLst>
                    <a:ext uri="{9D8B030D-6E8A-4147-A177-3AD203B41FA5}">
                      <a16:colId xmlns:a16="http://schemas.microsoft.com/office/drawing/2014/main" val="20004"/>
                    </a:ext>
                  </a:extLst>
                </a:gridCol>
                <a:gridCol w="830641">
                  <a:extLst>
                    <a:ext uri="{9D8B030D-6E8A-4147-A177-3AD203B41FA5}">
                      <a16:colId xmlns:a16="http://schemas.microsoft.com/office/drawing/2014/main" val="20005"/>
                    </a:ext>
                  </a:extLst>
                </a:gridCol>
                <a:gridCol w="830641">
                  <a:extLst>
                    <a:ext uri="{9D8B030D-6E8A-4147-A177-3AD203B41FA5}">
                      <a16:colId xmlns:a16="http://schemas.microsoft.com/office/drawing/2014/main" val="20006"/>
                    </a:ext>
                  </a:extLst>
                </a:gridCol>
                <a:gridCol w="830641">
                  <a:extLst>
                    <a:ext uri="{9D8B030D-6E8A-4147-A177-3AD203B41FA5}">
                      <a16:colId xmlns:a16="http://schemas.microsoft.com/office/drawing/2014/main" val="20007"/>
                    </a:ext>
                  </a:extLst>
                </a:gridCol>
                <a:gridCol w="830641">
                  <a:extLst>
                    <a:ext uri="{9D8B030D-6E8A-4147-A177-3AD203B41FA5}">
                      <a16:colId xmlns:a16="http://schemas.microsoft.com/office/drawing/2014/main" val="20008"/>
                    </a:ext>
                  </a:extLst>
                </a:gridCol>
                <a:gridCol w="830641">
                  <a:extLst>
                    <a:ext uri="{9D8B030D-6E8A-4147-A177-3AD203B41FA5}">
                      <a16:colId xmlns:a16="http://schemas.microsoft.com/office/drawing/2014/main" val="2114964579"/>
                    </a:ext>
                  </a:extLst>
                </a:gridCol>
                <a:gridCol w="830641">
                  <a:extLst>
                    <a:ext uri="{9D8B030D-6E8A-4147-A177-3AD203B41FA5}">
                      <a16:colId xmlns:a16="http://schemas.microsoft.com/office/drawing/2014/main" val="370675667"/>
                    </a:ext>
                  </a:extLst>
                </a:gridCol>
                <a:gridCol w="830641">
                  <a:extLst>
                    <a:ext uri="{9D8B030D-6E8A-4147-A177-3AD203B41FA5}">
                      <a16:colId xmlns:a16="http://schemas.microsoft.com/office/drawing/2014/main" val="3838468459"/>
                    </a:ext>
                  </a:extLst>
                </a:gridCol>
                <a:gridCol w="830641">
                  <a:extLst>
                    <a:ext uri="{9D8B030D-6E8A-4147-A177-3AD203B41FA5}">
                      <a16:colId xmlns:a16="http://schemas.microsoft.com/office/drawing/2014/main" val="924316115"/>
                    </a:ext>
                  </a:extLst>
                </a:gridCol>
                <a:gridCol w="830641">
                  <a:extLst>
                    <a:ext uri="{9D8B030D-6E8A-4147-A177-3AD203B41FA5}">
                      <a16:colId xmlns:a16="http://schemas.microsoft.com/office/drawing/2014/main" val="3549206607"/>
                    </a:ext>
                  </a:extLst>
                </a:gridCol>
                <a:gridCol w="830641">
                  <a:extLst>
                    <a:ext uri="{9D8B030D-6E8A-4147-A177-3AD203B41FA5}">
                      <a16:colId xmlns:a16="http://schemas.microsoft.com/office/drawing/2014/main" val="3004048996"/>
                    </a:ext>
                  </a:extLst>
                </a:gridCol>
                <a:gridCol w="830641">
                  <a:extLst>
                    <a:ext uri="{9D8B030D-6E8A-4147-A177-3AD203B41FA5}">
                      <a16:colId xmlns:a16="http://schemas.microsoft.com/office/drawing/2014/main" val="4267558455"/>
                    </a:ext>
                  </a:extLst>
                </a:gridCol>
                <a:gridCol w="830641">
                  <a:extLst>
                    <a:ext uri="{9D8B030D-6E8A-4147-A177-3AD203B41FA5}">
                      <a16:colId xmlns:a16="http://schemas.microsoft.com/office/drawing/2014/main" val="3218511861"/>
                    </a:ext>
                  </a:extLst>
                </a:gridCol>
                <a:gridCol w="830641">
                  <a:extLst>
                    <a:ext uri="{9D8B030D-6E8A-4147-A177-3AD203B41FA5}">
                      <a16:colId xmlns:a16="http://schemas.microsoft.com/office/drawing/2014/main" val="3366257398"/>
                    </a:ext>
                  </a:extLst>
                </a:gridCol>
                <a:gridCol w="830641">
                  <a:extLst>
                    <a:ext uri="{9D8B030D-6E8A-4147-A177-3AD203B41FA5}">
                      <a16:colId xmlns:a16="http://schemas.microsoft.com/office/drawing/2014/main" val="3228738051"/>
                    </a:ext>
                  </a:extLst>
                </a:gridCol>
                <a:gridCol w="1155052">
                  <a:extLst>
                    <a:ext uri="{9D8B030D-6E8A-4147-A177-3AD203B41FA5}">
                      <a16:colId xmlns:a16="http://schemas.microsoft.com/office/drawing/2014/main" val="20009"/>
                    </a:ext>
                  </a:extLst>
                </a:gridCol>
              </a:tblGrid>
              <a:tr h="406800">
                <a:tc>
                  <a:txBody>
                    <a:bodyPr/>
                    <a:lstStyle/>
                    <a:p>
                      <a:pPr algn="l" defTabSz="457200">
                        <a:defRPr b="0"/>
                      </a:pPr>
                      <a:endParaRPr sz="2000" b="0" i="0" dirty="0">
                        <a:latin typeface="Arial" panose="020B0604020202020204" pitchFamily="34" charset="0"/>
                        <a:ea typeface="Helvetica Neue" panose="02000503000000020004" pitchFamily="2" charset="0"/>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9</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10</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11</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12</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13</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14</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15</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16</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17</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18</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Av</a:t>
                      </a: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g.</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747664">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1</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1"/>
                  </a:ext>
                </a:extLst>
              </a:tr>
              <a:tr h="747664">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2</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2"/>
                  </a:ext>
                </a:extLst>
              </a:tr>
              <a:tr h="747664">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3</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3"/>
                  </a:ext>
                </a:extLst>
              </a:tr>
              <a:tr h="747664">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4</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4"/>
                  </a:ext>
                </a:extLst>
              </a:tr>
              <a:tr h="747664">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5</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5"/>
                  </a:ext>
                </a:extLst>
              </a:tr>
            </a:tbl>
          </a:graphicData>
        </a:graphic>
      </p:graphicFrame>
      <p:graphicFrame>
        <p:nvGraphicFramePr>
          <p:cNvPr id="26" name="2D Pie Chart">
            <a:extLst>
              <a:ext uri="{FF2B5EF4-FFF2-40B4-BE49-F238E27FC236}">
                <a16:creationId xmlns:a16="http://schemas.microsoft.com/office/drawing/2014/main" id="{34A0453A-6487-8E4B-BEC3-67B109B42D95}"/>
              </a:ext>
            </a:extLst>
          </p:cNvPr>
          <p:cNvGraphicFramePr/>
          <p:nvPr>
            <p:extLst>
              <p:ext uri="{D42A27DB-BD31-4B8C-83A1-F6EECF244321}">
                <p14:modId xmlns:p14="http://schemas.microsoft.com/office/powerpoint/2010/main" val="2098461105"/>
              </p:ext>
            </p:extLst>
          </p:nvPr>
        </p:nvGraphicFramePr>
        <p:xfrm>
          <a:off x="1256413" y="8288219"/>
          <a:ext cx="4236966" cy="4236966"/>
        </p:xfrm>
        <a:graphic>
          <a:graphicData uri="http://schemas.openxmlformats.org/drawingml/2006/chart">
            <c:chart xmlns:c="http://schemas.openxmlformats.org/drawingml/2006/chart" xmlns:r="http://schemas.openxmlformats.org/officeDocument/2006/relationships" r:id="rId3"/>
          </a:graphicData>
        </a:graphic>
      </p:graphicFrame>
      <p:sp>
        <p:nvSpPr>
          <p:cNvPr id="22" name="Time on task">
            <a:extLst>
              <a:ext uri="{FF2B5EF4-FFF2-40B4-BE49-F238E27FC236}">
                <a16:creationId xmlns:a16="http://schemas.microsoft.com/office/drawing/2014/main" id="{99824FEC-B3E0-F146-BCE5-AC74E744DF72}"/>
              </a:ext>
            </a:extLst>
          </p:cNvPr>
          <p:cNvSpPr txBox="1">
            <a:spLocks noGrp="1"/>
          </p:cNvSpPr>
          <p:nvPr>
            <p:ph type="body" idx="22"/>
          </p:nvPr>
        </p:nvSpPr>
        <p:spPr>
          <a:xfrm>
            <a:off x="1323660" y="7723564"/>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graphicFrame>
        <p:nvGraphicFramePr>
          <p:cNvPr id="21" name="Table">
            <a:extLst>
              <a:ext uri="{FF2B5EF4-FFF2-40B4-BE49-F238E27FC236}">
                <a16:creationId xmlns:a16="http://schemas.microsoft.com/office/drawing/2014/main" id="{C4059FEF-4D09-EF47-B2F6-BEA65B39DD11}"/>
              </a:ext>
            </a:extLst>
          </p:cNvPr>
          <p:cNvGraphicFramePr/>
          <p:nvPr>
            <p:extLst>
              <p:ext uri="{D42A27DB-BD31-4B8C-83A1-F6EECF244321}">
                <p14:modId xmlns:p14="http://schemas.microsoft.com/office/powerpoint/2010/main" val="2561034753"/>
              </p:ext>
            </p:extLst>
          </p:nvPr>
        </p:nvGraphicFramePr>
        <p:xfrm>
          <a:off x="1256413" y="3457999"/>
          <a:ext cx="4844235" cy="3552401"/>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54404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6718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5433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6557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54404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6718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5433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6718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54333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5 - Task 5</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6718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bl>
          </a:graphicData>
        </a:graphic>
      </p:graphicFrame>
      <p:graphicFrame>
        <p:nvGraphicFramePr>
          <p:cNvPr id="23" name="2D Stacked Bar Chart"/>
          <p:cNvGraphicFramePr/>
          <p:nvPr>
            <p:extLst>
              <p:ext uri="{D42A27DB-BD31-4B8C-83A1-F6EECF244321}">
                <p14:modId xmlns:p14="http://schemas.microsoft.com/office/powerpoint/2010/main" val="3161210596"/>
              </p:ext>
            </p:extLst>
          </p:nvPr>
        </p:nvGraphicFramePr>
        <p:xfrm>
          <a:off x="6541521" y="3300894"/>
          <a:ext cx="16292055" cy="4076113"/>
        </p:xfrm>
        <a:graphic>
          <a:graphicData uri="http://schemas.openxmlformats.org/drawingml/2006/chart">
            <c:chart xmlns:c="http://schemas.openxmlformats.org/drawingml/2006/chart" xmlns:r="http://schemas.openxmlformats.org/officeDocument/2006/relationships" r:id="rId4"/>
          </a:graphicData>
        </a:graphic>
      </p:graphicFrame>
      <p:sp>
        <p:nvSpPr>
          <p:cNvPr id="31" name="Completion percentage">
            <a:extLst>
              <a:ext uri="{FF2B5EF4-FFF2-40B4-BE49-F238E27FC236}">
                <a16:creationId xmlns:a16="http://schemas.microsoft.com/office/drawing/2014/main" id="{9CD7737F-9879-4B4D-B20B-B85B8642A928}"/>
              </a:ext>
            </a:extLst>
          </p:cNvPr>
          <p:cNvSpPr txBox="1">
            <a:spLocks noGrp="1"/>
          </p:cNvSpPr>
          <p:nvPr>
            <p:ph type="body" idx="23"/>
          </p:nvPr>
        </p:nvSpPr>
        <p:spPr>
          <a:xfrm>
            <a:off x="7531492" y="289634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39" name="Time on task">
            <a:extLst>
              <a:ext uri="{FF2B5EF4-FFF2-40B4-BE49-F238E27FC236}">
                <a16:creationId xmlns:a16="http://schemas.microsoft.com/office/drawing/2014/main" id="{01CEAF40-A9CE-BA4F-85DE-77533446B1BE}"/>
              </a:ext>
            </a:extLst>
          </p:cNvPr>
          <p:cNvSpPr txBox="1">
            <a:spLocks/>
          </p:cNvSpPr>
          <p:nvPr/>
        </p:nvSpPr>
        <p:spPr>
          <a:xfrm>
            <a:off x="7534847" y="7731882"/>
            <a:ext cx="6733960" cy="5513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0" name="Group 19"/>
          <p:cNvGrpSpPr/>
          <p:nvPr/>
        </p:nvGrpSpPr>
        <p:grpSpPr>
          <a:xfrm>
            <a:off x="1382420" y="2165424"/>
            <a:ext cx="4988582" cy="288000"/>
            <a:chOff x="1382420" y="2165424"/>
            <a:chExt cx="4988582" cy="288000"/>
          </a:xfrm>
        </p:grpSpPr>
        <p:sp>
          <p:nvSpPr>
            <p:cNvPr id="24"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8"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9"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0"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40"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41"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3543819045"/>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2827066635"/>
              </p:ext>
            </p:extLst>
          </p:nvPr>
        </p:nvGraphicFramePr>
        <p:xfrm>
          <a:off x="22607992" y="3447934"/>
          <a:ext cx="1039557" cy="3562467"/>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454653">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15</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454059">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38372">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454651">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16</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454059">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454059">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454059">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14 of 18</a:t>
                      </a:r>
                    </a:p>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788108135"/>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37814234"/>
                  </a:ext>
                </a:extLst>
              </a:tr>
            </a:tbl>
          </a:graphicData>
        </a:graphic>
      </p:graphicFrame>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t>- 6 </a:t>
            </a:r>
            <a:r>
              <a:rPr lang="en-US" dirty="0" smtClean="0"/>
              <a:t>Tasks, </a:t>
            </a:r>
            <a:r>
              <a:rPr lang="en-US" dirty="0"/>
              <a:t>18 Users Option</a:t>
            </a:r>
            <a:endParaRPr dirty="0"/>
          </a:p>
        </p:txBody>
      </p:sp>
      <p:sp>
        <p:nvSpPr>
          <p:cNvPr id="177" name="Task outcome summary"/>
          <p:cNvSpPr txBox="1">
            <a:spLocks noGrp="1"/>
          </p:cNvSpPr>
          <p:nvPr>
            <p:ph type="body" idx="21"/>
          </p:nvPr>
        </p:nvSpPr>
        <p:spPr>
          <a:xfrm>
            <a:off x="1320800" y="2877283"/>
            <a:ext cx="5773174"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25" name="Table">
            <a:extLst>
              <a:ext uri="{FF2B5EF4-FFF2-40B4-BE49-F238E27FC236}">
                <a16:creationId xmlns:a16="http://schemas.microsoft.com/office/drawing/2014/main" id="{107C09D0-6AF7-C348-8D8A-CD9D62388E2B}"/>
              </a:ext>
            </a:extLst>
          </p:cNvPr>
          <p:cNvGraphicFramePr/>
          <p:nvPr>
            <p:extLst>
              <p:ext uri="{D42A27DB-BD31-4B8C-83A1-F6EECF244321}">
                <p14:modId xmlns:p14="http://schemas.microsoft.com/office/powerpoint/2010/main" val="1517644357"/>
              </p:ext>
            </p:extLst>
          </p:nvPr>
        </p:nvGraphicFramePr>
        <p:xfrm>
          <a:off x="6371002" y="8315891"/>
          <a:ext cx="17547778" cy="4122206"/>
        </p:xfrm>
        <a:graphic>
          <a:graphicData uri="http://schemas.openxmlformats.org/drawingml/2006/table">
            <a:tbl>
              <a:tblPr firstRow="1">
                <a:tableStyleId>{4C3C2611-4C71-4FC5-86AE-919BDF0F9419}</a:tableStyleId>
              </a:tblPr>
              <a:tblGrid>
                <a:gridCol w="1081105">
                  <a:extLst>
                    <a:ext uri="{9D8B030D-6E8A-4147-A177-3AD203B41FA5}">
                      <a16:colId xmlns:a16="http://schemas.microsoft.com/office/drawing/2014/main" val="20000"/>
                    </a:ext>
                  </a:extLst>
                </a:gridCol>
                <a:gridCol w="849211">
                  <a:extLst>
                    <a:ext uri="{9D8B030D-6E8A-4147-A177-3AD203B41FA5}">
                      <a16:colId xmlns:a16="http://schemas.microsoft.com/office/drawing/2014/main" val="20001"/>
                    </a:ext>
                  </a:extLst>
                </a:gridCol>
                <a:gridCol w="849211">
                  <a:extLst>
                    <a:ext uri="{9D8B030D-6E8A-4147-A177-3AD203B41FA5}">
                      <a16:colId xmlns:a16="http://schemas.microsoft.com/office/drawing/2014/main" val="20002"/>
                    </a:ext>
                  </a:extLst>
                </a:gridCol>
                <a:gridCol w="849211">
                  <a:extLst>
                    <a:ext uri="{9D8B030D-6E8A-4147-A177-3AD203B41FA5}">
                      <a16:colId xmlns:a16="http://schemas.microsoft.com/office/drawing/2014/main" val="20003"/>
                    </a:ext>
                  </a:extLst>
                </a:gridCol>
                <a:gridCol w="849211">
                  <a:extLst>
                    <a:ext uri="{9D8B030D-6E8A-4147-A177-3AD203B41FA5}">
                      <a16:colId xmlns:a16="http://schemas.microsoft.com/office/drawing/2014/main" val="20004"/>
                    </a:ext>
                  </a:extLst>
                </a:gridCol>
                <a:gridCol w="849211">
                  <a:extLst>
                    <a:ext uri="{9D8B030D-6E8A-4147-A177-3AD203B41FA5}">
                      <a16:colId xmlns:a16="http://schemas.microsoft.com/office/drawing/2014/main" val="20005"/>
                    </a:ext>
                  </a:extLst>
                </a:gridCol>
                <a:gridCol w="849211">
                  <a:extLst>
                    <a:ext uri="{9D8B030D-6E8A-4147-A177-3AD203B41FA5}">
                      <a16:colId xmlns:a16="http://schemas.microsoft.com/office/drawing/2014/main" val="20006"/>
                    </a:ext>
                  </a:extLst>
                </a:gridCol>
                <a:gridCol w="849211">
                  <a:extLst>
                    <a:ext uri="{9D8B030D-6E8A-4147-A177-3AD203B41FA5}">
                      <a16:colId xmlns:a16="http://schemas.microsoft.com/office/drawing/2014/main" val="20007"/>
                    </a:ext>
                  </a:extLst>
                </a:gridCol>
                <a:gridCol w="849211">
                  <a:extLst>
                    <a:ext uri="{9D8B030D-6E8A-4147-A177-3AD203B41FA5}">
                      <a16:colId xmlns:a16="http://schemas.microsoft.com/office/drawing/2014/main" val="20008"/>
                    </a:ext>
                  </a:extLst>
                </a:gridCol>
                <a:gridCol w="849211">
                  <a:extLst>
                    <a:ext uri="{9D8B030D-6E8A-4147-A177-3AD203B41FA5}">
                      <a16:colId xmlns:a16="http://schemas.microsoft.com/office/drawing/2014/main" val="2114964579"/>
                    </a:ext>
                  </a:extLst>
                </a:gridCol>
                <a:gridCol w="849211">
                  <a:extLst>
                    <a:ext uri="{9D8B030D-6E8A-4147-A177-3AD203B41FA5}">
                      <a16:colId xmlns:a16="http://schemas.microsoft.com/office/drawing/2014/main" val="370675667"/>
                    </a:ext>
                  </a:extLst>
                </a:gridCol>
                <a:gridCol w="849211">
                  <a:extLst>
                    <a:ext uri="{9D8B030D-6E8A-4147-A177-3AD203B41FA5}">
                      <a16:colId xmlns:a16="http://schemas.microsoft.com/office/drawing/2014/main" val="3838468459"/>
                    </a:ext>
                  </a:extLst>
                </a:gridCol>
                <a:gridCol w="849211">
                  <a:extLst>
                    <a:ext uri="{9D8B030D-6E8A-4147-A177-3AD203B41FA5}">
                      <a16:colId xmlns:a16="http://schemas.microsoft.com/office/drawing/2014/main" val="924316115"/>
                    </a:ext>
                  </a:extLst>
                </a:gridCol>
                <a:gridCol w="849211">
                  <a:extLst>
                    <a:ext uri="{9D8B030D-6E8A-4147-A177-3AD203B41FA5}">
                      <a16:colId xmlns:a16="http://schemas.microsoft.com/office/drawing/2014/main" val="3549206607"/>
                    </a:ext>
                  </a:extLst>
                </a:gridCol>
                <a:gridCol w="849211">
                  <a:extLst>
                    <a:ext uri="{9D8B030D-6E8A-4147-A177-3AD203B41FA5}">
                      <a16:colId xmlns:a16="http://schemas.microsoft.com/office/drawing/2014/main" val="3004048996"/>
                    </a:ext>
                  </a:extLst>
                </a:gridCol>
                <a:gridCol w="849211">
                  <a:extLst>
                    <a:ext uri="{9D8B030D-6E8A-4147-A177-3AD203B41FA5}">
                      <a16:colId xmlns:a16="http://schemas.microsoft.com/office/drawing/2014/main" val="4267558455"/>
                    </a:ext>
                  </a:extLst>
                </a:gridCol>
                <a:gridCol w="849211">
                  <a:extLst>
                    <a:ext uri="{9D8B030D-6E8A-4147-A177-3AD203B41FA5}">
                      <a16:colId xmlns:a16="http://schemas.microsoft.com/office/drawing/2014/main" val="3218511861"/>
                    </a:ext>
                  </a:extLst>
                </a:gridCol>
                <a:gridCol w="849211">
                  <a:extLst>
                    <a:ext uri="{9D8B030D-6E8A-4147-A177-3AD203B41FA5}">
                      <a16:colId xmlns:a16="http://schemas.microsoft.com/office/drawing/2014/main" val="3366257398"/>
                    </a:ext>
                  </a:extLst>
                </a:gridCol>
                <a:gridCol w="849211">
                  <a:extLst>
                    <a:ext uri="{9D8B030D-6E8A-4147-A177-3AD203B41FA5}">
                      <a16:colId xmlns:a16="http://schemas.microsoft.com/office/drawing/2014/main" val="3228738051"/>
                    </a:ext>
                  </a:extLst>
                </a:gridCol>
                <a:gridCol w="1180875">
                  <a:extLst>
                    <a:ext uri="{9D8B030D-6E8A-4147-A177-3AD203B41FA5}">
                      <a16:colId xmlns:a16="http://schemas.microsoft.com/office/drawing/2014/main" val="20009"/>
                    </a:ext>
                  </a:extLst>
                </a:gridCol>
              </a:tblGrid>
              <a:tr h="406369">
                <a:tc>
                  <a:txBody>
                    <a:bodyPr/>
                    <a:lstStyle/>
                    <a:p>
                      <a:pPr algn="l" defTabSz="457200">
                        <a:defRPr b="0"/>
                      </a:pPr>
                      <a:endParaRPr sz="2000" b="0" i="0" dirty="0">
                        <a:latin typeface="Arial" panose="020B0604020202020204" pitchFamily="34" charset="0"/>
                        <a:ea typeface="Helvetica Neue" panose="02000503000000020004" pitchFamily="2" charset="0"/>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9</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10</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11</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12</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13</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14</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15</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16</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17</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18</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Av</a:t>
                      </a: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g.</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619301">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1</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1"/>
                  </a:ext>
                </a:extLst>
              </a:tr>
              <a:tr h="619301">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2</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2"/>
                  </a:ext>
                </a:extLst>
              </a:tr>
              <a:tr h="619301">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3</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3"/>
                  </a:ext>
                </a:extLst>
              </a:tr>
              <a:tr h="619301">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4</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4"/>
                  </a:ext>
                </a:extLst>
              </a:tr>
              <a:tr h="619301">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5</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5"/>
                  </a:ext>
                </a:extLst>
              </a:tr>
              <a:tr h="619301">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6</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4EBDE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7F3F4"/>
                    </a:solidFill>
                  </a:tcPr>
                </a:tc>
                <a:extLst>
                  <a:ext uri="{0D108BD9-81ED-4DB2-BD59-A6C34878D82A}">
                    <a16:rowId xmlns:a16="http://schemas.microsoft.com/office/drawing/2014/main" val="990962616"/>
                  </a:ext>
                </a:extLst>
              </a:tr>
            </a:tbl>
          </a:graphicData>
        </a:graphic>
      </p:graphicFrame>
      <p:graphicFrame>
        <p:nvGraphicFramePr>
          <p:cNvPr id="26" name="2D Pie Chart">
            <a:extLst>
              <a:ext uri="{FF2B5EF4-FFF2-40B4-BE49-F238E27FC236}">
                <a16:creationId xmlns:a16="http://schemas.microsoft.com/office/drawing/2014/main" id="{34A0453A-6487-8E4B-BEC3-67B109B42D95}"/>
              </a:ext>
            </a:extLst>
          </p:cNvPr>
          <p:cNvGraphicFramePr/>
          <p:nvPr>
            <p:extLst>
              <p:ext uri="{D42A27DB-BD31-4B8C-83A1-F6EECF244321}">
                <p14:modId xmlns:p14="http://schemas.microsoft.com/office/powerpoint/2010/main" val="3377599354"/>
              </p:ext>
            </p:extLst>
          </p:nvPr>
        </p:nvGraphicFramePr>
        <p:xfrm>
          <a:off x="1382784" y="8288219"/>
          <a:ext cx="4149878" cy="4149878"/>
        </p:xfrm>
        <a:graphic>
          <a:graphicData uri="http://schemas.openxmlformats.org/drawingml/2006/chart">
            <c:chart xmlns:c="http://schemas.openxmlformats.org/drawingml/2006/chart" xmlns:r="http://schemas.openxmlformats.org/officeDocument/2006/relationships" r:id="rId3"/>
          </a:graphicData>
        </a:graphic>
      </p:graphicFrame>
      <p:sp>
        <p:nvSpPr>
          <p:cNvPr id="22" name="Time on task">
            <a:extLst>
              <a:ext uri="{FF2B5EF4-FFF2-40B4-BE49-F238E27FC236}">
                <a16:creationId xmlns:a16="http://schemas.microsoft.com/office/drawing/2014/main" id="{99824FEC-B3E0-F146-BCE5-AC74E744DF72}"/>
              </a:ext>
            </a:extLst>
          </p:cNvPr>
          <p:cNvSpPr txBox="1">
            <a:spLocks noGrp="1"/>
          </p:cNvSpPr>
          <p:nvPr>
            <p:ph type="body" idx="22"/>
          </p:nvPr>
        </p:nvSpPr>
        <p:spPr>
          <a:xfrm>
            <a:off x="1323660" y="7704514"/>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graphicFrame>
        <p:nvGraphicFramePr>
          <p:cNvPr id="21" name="Table">
            <a:extLst>
              <a:ext uri="{FF2B5EF4-FFF2-40B4-BE49-F238E27FC236}">
                <a16:creationId xmlns:a16="http://schemas.microsoft.com/office/drawing/2014/main" id="{C4059FEF-4D09-EF47-B2F6-BEA65B39DD11}"/>
              </a:ext>
            </a:extLst>
          </p:cNvPr>
          <p:cNvGraphicFramePr/>
          <p:nvPr>
            <p:extLst>
              <p:ext uri="{D42A27DB-BD31-4B8C-83A1-F6EECF244321}">
                <p14:modId xmlns:p14="http://schemas.microsoft.com/office/powerpoint/2010/main" val="277181602"/>
              </p:ext>
            </p:extLst>
          </p:nvPr>
        </p:nvGraphicFramePr>
        <p:xfrm>
          <a:off x="1256413" y="3458000"/>
          <a:ext cx="4591093" cy="3552399"/>
        </p:xfrm>
        <a:graphic>
          <a:graphicData uri="http://schemas.openxmlformats.org/drawingml/2006/table">
            <a:tbl>
              <a:tblPr>
                <a:tableStyleId>{4C3C2611-4C71-4FC5-86AE-919BDF0F9419}</a:tableStyleId>
              </a:tblPr>
              <a:tblGrid>
                <a:gridCol w="4591093">
                  <a:extLst>
                    <a:ext uri="{9D8B030D-6E8A-4147-A177-3AD203B41FA5}">
                      <a16:colId xmlns:a16="http://schemas.microsoft.com/office/drawing/2014/main" val="20000"/>
                    </a:ext>
                  </a:extLst>
                </a:gridCol>
              </a:tblGrid>
              <a:tr h="45347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3934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45287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3801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45346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3934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45287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3934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45287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5 - Task 5</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3934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452879">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6 - Task 6</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1867847787"/>
                  </a:ext>
                </a:extLst>
              </a:tr>
              <a:tr h="13853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22383569"/>
                  </a:ext>
                </a:extLst>
              </a:tr>
            </a:tbl>
          </a:graphicData>
        </a:graphic>
      </p:graphicFrame>
      <p:graphicFrame>
        <p:nvGraphicFramePr>
          <p:cNvPr id="23" name="2D Stacked Bar Chart"/>
          <p:cNvGraphicFramePr/>
          <p:nvPr>
            <p:extLst>
              <p:ext uri="{D42A27DB-BD31-4B8C-83A1-F6EECF244321}">
                <p14:modId xmlns:p14="http://schemas.microsoft.com/office/powerpoint/2010/main" val="1046851740"/>
              </p:ext>
            </p:extLst>
          </p:nvPr>
        </p:nvGraphicFramePr>
        <p:xfrm>
          <a:off x="6371001" y="3315183"/>
          <a:ext cx="16498475" cy="4069252"/>
        </p:xfrm>
        <a:graphic>
          <a:graphicData uri="http://schemas.openxmlformats.org/drawingml/2006/chart">
            <c:chart xmlns:c="http://schemas.openxmlformats.org/drawingml/2006/chart" xmlns:r="http://schemas.openxmlformats.org/officeDocument/2006/relationships" r:id="rId4"/>
          </a:graphicData>
        </a:graphic>
      </p:graphicFrame>
      <p:sp>
        <p:nvSpPr>
          <p:cNvPr id="31" name="Completion percentage">
            <a:extLst>
              <a:ext uri="{FF2B5EF4-FFF2-40B4-BE49-F238E27FC236}">
                <a16:creationId xmlns:a16="http://schemas.microsoft.com/office/drawing/2014/main" id="{9CD7737F-9879-4B4D-B20B-B85B8642A928}"/>
              </a:ext>
            </a:extLst>
          </p:cNvPr>
          <p:cNvSpPr txBox="1">
            <a:spLocks noGrp="1"/>
          </p:cNvSpPr>
          <p:nvPr>
            <p:ph type="body" idx="23"/>
          </p:nvPr>
        </p:nvSpPr>
        <p:spPr>
          <a:xfrm>
            <a:off x="7466331" y="287729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39" name="Time on task">
            <a:extLst>
              <a:ext uri="{FF2B5EF4-FFF2-40B4-BE49-F238E27FC236}">
                <a16:creationId xmlns:a16="http://schemas.microsoft.com/office/drawing/2014/main" id="{01CEAF40-A9CE-BA4F-85DE-77533446B1BE}"/>
              </a:ext>
            </a:extLst>
          </p:cNvPr>
          <p:cNvSpPr txBox="1">
            <a:spLocks/>
          </p:cNvSpPr>
          <p:nvPr/>
        </p:nvSpPr>
        <p:spPr>
          <a:xfrm>
            <a:off x="7469686" y="7712832"/>
            <a:ext cx="6733960" cy="551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0" name="Group 19"/>
          <p:cNvGrpSpPr/>
          <p:nvPr/>
        </p:nvGrpSpPr>
        <p:grpSpPr>
          <a:xfrm>
            <a:off x="1382420" y="2165424"/>
            <a:ext cx="4988582" cy="288000"/>
            <a:chOff x="1382420" y="2165424"/>
            <a:chExt cx="4988582" cy="288000"/>
          </a:xfrm>
        </p:grpSpPr>
        <p:sp>
          <p:nvSpPr>
            <p:cNvPr id="24"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8"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9"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0"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40"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41"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98908060"/>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2839149665"/>
              </p:ext>
            </p:extLst>
          </p:nvPr>
        </p:nvGraphicFramePr>
        <p:xfrm>
          <a:off x="22620051" y="3447934"/>
          <a:ext cx="1039557" cy="3799840"/>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381547">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15</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381547">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381547">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16</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381547">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381547">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13935643"/>
                  </a:ext>
                </a:extLst>
              </a:tr>
              <a:tr h="38154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14 of 18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3336148815"/>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410163">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14 of 18</a:t>
                      </a:r>
                    </a:p>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788108135"/>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37814234"/>
                  </a:ext>
                </a:extLst>
              </a:tr>
            </a:tbl>
          </a:graphicData>
        </a:graphic>
      </p:graphicFrame>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t>- 7 </a:t>
            </a:r>
            <a:r>
              <a:rPr lang="en-US" dirty="0" smtClean="0"/>
              <a:t>Tasks, 18 </a:t>
            </a:r>
            <a:r>
              <a:rPr lang="en-US" dirty="0"/>
              <a:t>Users Option</a:t>
            </a:r>
            <a:endParaRPr dirty="0"/>
          </a:p>
        </p:txBody>
      </p:sp>
      <p:sp>
        <p:nvSpPr>
          <p:cNvPr id="177" name="Task outcome summary"/>
          <p:cNvSpPr txBox="1">
            <a:spLocks noGrp="1"/>
          </p:cNvSpPr>
          <p:nvPr>
            <p:ph type="body" idx="21"/>
          </p:nvPr>
        </p:nvSpPr>
        <p:spPr>
          <a:xfrm>
            <a:off x="1320800" y="2896333"/>
            <a:ext cx="5773174"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25" name="Table">
            <a:extLst>
              <a:ext uri="{FF2B5EF4-FFF2-40B4-BE49-F238E27FC236}">
                <a16:creationId xmlns:a16="http://schemas.microsoft.com/office/drawing/2014/main" id="{107C09D0-6AF7-C348-8D8A-CD9D62388E2B}"/>
              </a:ext>
            </a:extLst>
          </p:cNvPr>
          <p:cNvGraphicFramePr/>
          <p:nvPr>
            <p:extLst>
              <p:ext uri="{D42A27DB-BD31-4B8C-83A1-F6EECF244321}">
                <p14:modId xmlns:p14="http://schemas.microsoft.com/office/powerpoint/2010/main" val="4173627930"/>
              </p:ext>
            </p:extLst>
          </p:nvPr>
        </p:nvGraphicFramePr>
        <p:xfrm>
          <a:off x="6370996" y="8443224"/>
          <a:ext cx="17571854" cy="4127362"/>
        </p:xfrm>
        <a:graphic>
          <a:graphicData uri="http://schemas.openxmlformats.org/drawingml/2006/table">
            <a:tbl>
              <a:tblPr firstRow="1">
                <a:tableStyleId>{4C3C2611-4C71-4FC5-86AE-919BDF0F9419}</a:tableStyleId>
              </a:tblPr>
              <a:tblGrid>
                <a:gridCol w="1082568">
                  <a:extLst>
                    <a:ext uri="{9D8B030D-6E8A-4147-A177-3AD203B41FA5}">
                      <a16:colId xmlns:a16="http://schemas.microsoft.com/office/drawing/2014/main" val="20000"/>
                    </a:ext>
                  </a:extLst>
                </a:gridCol>
                <a:gridCol w="850360">
                  <a:extLst>
                    <a:ext uri="{9D8B030D-6E8A-4147-A177-3AD203B41FA5}">
                      <a16:colId xmlns:a16="http://schemas.microsoft.com/office/drawing/2014/main" val="20001"/>
                    </a:ext>
                  </a:extLst>
                </a:gridCol>
                <a:gridCol w="850360">
                  <a:extLst>
                    <a:ext uri="{9D8B030D-6E8A-4147-A177-3AD203B41FA5}">
                      <a16:colId xmlns:a16="http://schemas.microsoft.com/office/drawing/2014/main" val="20002"/>
                    </a:ext>
                  </a:extLst>
                </a:gridCol>
                <a:gridCol w="850360">
                  <a:extLst>
                    <a:ext uri="{9D8B030D-6E8A-4147-A177-3AD203B41FA5}">
                      <a16:colId xmlns:a16="http://schemas.microsoft.com/office/drawing/2014/main" val="20003"/>
                    </a:ext>
                  </a:extLst>
                </a:gridCol>
                <a:gridCol w="850360">
                  <a:extLst>
                    <a:ext uri="{9D8B030D-6E8A-4147-A177-3AD203B41FA5}">
                      <a16:colId xmlns:a16="http://schemas.microsoft.com/office/drawing/2014/main" val="20004"/>
                    </a:ext>
                  </a:extLst>
                </a:gridCol>
                <a:gridCol w="850360">
                  <a:extLst>
                    <a:ext uri="{9D8B030D-6E8A-4147-A177-3AD203B41FA5}">
                      <a16:colId xmlns:a16="http://schemas.microsoft.com/office/drawing/2014/main" val="20005"/>
                    </a:ext>
                  </a:extLst>
                </a:gridCol>
                <a:gridCol w="850360">
                  <a:extLst>
                    <a:ext uri="{9D8B030D-6E8A-4147-A177-3AD203B41FA5}">
                      <a16:colId xmlns:a16="http://schemas.microsoft.com/office/drawing/2014/main" val="20006"/>
                    </a:ext>
                  </a:extLst>
                </a:gridCol>
                <a:gridCol w="850360">
                  <a:extLst>
                    <a:ext uri="{9D8B030D-6E8A-4147-A177-3AD203B41FA5}">
                      <a16:colId xmlns:a16="http://schemas.microsoft.com/office/drawing/2014/main" val="20007"/>
                    </a:ext>
                  </a:extLst>
                </a:gridCol>
                <a:gridCol w="850360">
                  <a:extLst>
                    <a:ext uri="{9D8B030D-6E8A-4147-A177-3AD203B41FA5}">
                      <a16:colId xmlns:a16="http://schemas.microsoft.com/office/drawing/2014/main" val="20008"/>
                    </a:ext>
                  </a:extLst>
                </a:gridCol>
                <a:gridCol w="850360">
                  <a:extLst>
                    <a:ext uri="{9D8B030D-6E8A-4147-A177-3AD203B41FA5}">
                      <a16:colId xmlns:a16="http://schemas.microsoft.com/office/drawing/2014/main" val="2114964579"/>
                    </a:ext>
                  </a:extLst>
                </a:gridCol>
                <a:gridCol w="850360">
                  <a:extLst>
                    <a:ext uri="{9D8B030D-6E8A-4147-A177-3AD203B41FA5}">
                      <a16:colId xmlns:a16="http://schemas.microsoft.com/office/drawing/2014/main" val="370675667"/>
                    </a:ext>
                  </a:extLst>
                </a:gridCol>
                <a:gridCol w="850360">
                  <a:extLst>
                    <a:ext uri="{9D8B030D-6E8A-4147-A177-3AD203B41FA5}">
                      <a16:colId xmlns:a16="http://schemas.microsoft.com/office/drawing/2014/main" val="3838468459"/>
                    </a:ext>
                  </a:extLst>
                </a:gridCol>
                <a:gridCol w="850360">
                  <a:extLst>
                    <a:ext uri="{9D8B030D-6E8A-4147-A177-3AD203B41FA5}">
                      <a16:colId xmlns:a16="http://schemas.microsoft.com/office/drawing/2014/main" val="924316115"/>
                    </a:ext>
                  </a:extLst>
                </a:gridCol>
                <a:gridCol w="850360">
                  <a:extLst>
                    <a:ext uri="{9D8B030D-6E8A-4147-A177-3AD203B41FA5}">
                      <a16:colId xmlns:a16="http://schemas.microsoft.com/office/drawing/2014/main" val="3549206607"/>
                    </a:ext>
                  </a:extLst>
                </a:gridCol>
                <a:gridCol w="850360">
                  <a:extLst>
                    <a:ext uri="{9D8B030D-6E8A-4147-A177-3AD203B41FA5}">
                      <a16:colId xmlns:a16="http://schemas.microsoft.com/office/drawing/2014/main" val="3004048996"/>
                    </a:ext>
                  </a:extLst>
                </a:gridCol>
                <a:gridCol w="850360">
                  <a:extLst>
                    <a:ext uri="{9D8B030D-6E8A-4147-A177-3AD203B41FA5}">
                      <a16:colId xmlns:a16="http://schemas.microsoft.com/office/drawing/2014/main" val="4267558455"/>
                    </a:ext>
                  </a:extLst>
                </a:gridCol>
                <a:gridCol w="850360">
                  <a:extLst>
                    <a:ext uri="{9D8B030D-6E8A-4147-A177-3AD203B41FA5}">
                      <a16:colId xmlns:a16="http://schemas.microsoft.com/office/drawing/2014/main" val="3218511861"/>
                    </a:ext>
                  </a:extLst>
                </a:gridCol>
                <a:gridCol w="850360">
                  <a:extLst>
                    <a:ext uri="{9D8B030D-6E8A-4147-A177-3AD203B41FA5}">
                      <a16:colId xmlns:a16="http://schemas.microsoft.com/office/drawing/2014/main" val="3366257398"/>
                    </a:ext>
                  </a:extLst>
                </a:gridCol>
                <a:gridCol w="850360">
                  <a:extLst>
                    <a:ext uri="{9D8B030D-6E8A-4147-A177-3AD203B41FA5}">
                      <a16:colId xmlns:a16="http://schemas.microsoft.com/office/drawing/2014/main" val="3228738051"/>
                    </a:ext>
                  </a:extLst>
                </a:gridCol>
                <a:gridCol w="1182806">
                  <a:extLst>
                    <a:ext uri="{9D8B030D-6E8A-4147-A177-3AD203B41FA5}">
                      <a16:colId xmlns:a16="http://schemas.microsoft.com/office/drawing/2014/main" val="20009"/>
                    </a:ext>
                  </a:extLst>
                </a:gridCol>
              </a:tblGrid>
              <a:tr h="401206">
                <a:tc>
                  <a:txBody>
                    <a:bodyPr/>
                    <a:lstStyle/>
                    <a:p>
                      <a:pPr algn="l" defTabSz="457200">
                        <a:defRPr b="0"/>
                      </a:pPr>
                      <a:endParaRPr sz="2000" b="0" i="0" dirty="0">
                        <a:latin typeface="Arial" panose="020B0604020202020204" pitchFamily="34" charset="0"/>
                        <a:ea typeface="Helvetica Neue" panose="02000503000000020004" pitchFamily="2" charset="0"/>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9</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10</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11</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12</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13</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14</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15</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16</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17</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18</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Av</a:t>
                      </a: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g.</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531566">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1</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1"/>
                  </a:ext>
                </a:extLst>
              </a:tr>
              <a:tr h="531566">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2</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2"/>
                  </a:ext>
                </a:extLst>
              </a:tr>
              <a:tr h="531566">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3</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3"/>
                  </a:ext>
                </a:extLst>
              </a:tr>
              <a:tr h="531566">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4</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4"/>
                  </a:ext>
                </a:extLst>
              </a:tr>
              <a:tr h="531566">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5</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5"/>
                  </a:ext>
                </a:extLst>
              </a:tr>
              <a:tr h="531566">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6</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7F3F4"/>
                    </a:solidFill>
                  </a:tcPr>
                </a:tc>
                <a:extLst>
                  <a:ext uri="{0D108BD9-81ED-4DB2-BD59-A6C34878D82A}">
                    <a16:rowId xmlns:a16="http://schemas.microsoft.com/office/drawing/2014/main" val="990962616"/>
                  </a:ext>
                </a:extLst>
              </a:tr>
              <a:tr h="531566">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7</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7F3F4"/>
                    </a:solidFill>
                  </a:tcPr>
                </a:tc>
                <a:extLst>
                  <a:ext uri="{0D108BD9-81ED-4DB2-BD59-A6C34878D82A}">
                    <a16:rowId xmlns:a16="http://schemas.microsoft.com/office/drawing/2014/main" val="2000885242"/>
                  </a:ext>
                </a:extLst>
              </a:tr>
            </a:tbl>
          </a:graphicData>
        </a:graphic>
      </p:graphicFrame>
      <p:graphicFrame>
        <p:nvGraphicFramePr>
          <p:cNvPr id="26" name="2D Pie Chart">
            <a:extLst>
              <a:ext uri="{FF2B5EF4-FFF2-40B4-BE49-F238E27FC236}">
                <a16:creationId xmlns:a16="http://schemas.microsoft.com/office/drawing/2014/main" id="{34A0453A-6487-8E4B-BEC3-67B109B42D95}"/>
              </a:ext>
            </a:extLst>
          </p:cNvPr>
          <p:cNvGraphicFramePr/>
          <p:nvPr>
            <p:extLst>
              <p:ext uri="{D42A27DB-BD31-4B8C-83A1-F6EECF244321}">
                <p14:modId xmlns:p14="http://schemas.microsoft.com/office/powerpoint/2010/main" val="1587988091"/>
              </p:ext>
            </p:extLst>
          </p:nvPr>
        </p:nvGraphicFramePr>
        <p:xfrm>
          <a:off x="1382784" y="8659946"/>
          <a:ext cx="3910640" cy="3910640"/>
        </p:xfrm>
        <a:graphic>
          <a:graphicData uri="http://schemas.openxmlformats.org/drawingml/2006/chart">
            <c:chart xmlns:c="http://schemas.openxmlformats.org/drawingml/2006/chart" xmlns:r="http://schemas.openxmlformats.org/officeDocument/2006/relationships" r:id="rId3"/>
          </a:graphicData>
        </a:graphic>
      </p:graphicFrame>
      <p:sp>
        <p:nvSpPr>
          <p:cNvPr id="22" name="Time on task">
            <a:extLst>
              <a:ext uri="{FF2B5EF4-FFF2-40B4-BE49-F238E27FC236}">
                <a16:creationId xmlns:a16="http://schemas.microsoft.com/office/drawing/2014/main" id="{99824FEC-B3E0-F146-BCE5-AC74E744DF72}"/>
              </a:ext>
            </a:extLst>
          </p:cNvPr>
          <p:cNvSpPr txBox="1">
            <a:spLocks noGrp="1"/>
          </p:cNvSpPr>
          <p:nvPr>
            <p:ph type="body" idx="22"/>
          </p:nvPr>
        </p:nvSpPr>
        <p:spPr>
          <a:xfrm>
            <a:off x="1323660" y="7847641"/>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graphicFrame>
        <p:nvGraphicFramePr>
          <p:cNvPr id="21" name="Table">
            <a:extLst>
              <a:ext uri="{FF2B5EF4-FFF2-40B4-BE49-F238E27FC236}">
                <a16:creationId xmlns:a16="http://schemas.microsoft.com/office/drawing/2014/main" id="{C4059FEF-4D09-EF47-B2F6-BEA65B39DD11}"/>
              </a:ext>
            </a:extLst>
          </p:cNvPr>
          <p:cNvGraphicFramePr/>
          <p:nvPr>
            <p:extLst>
              <p:ext uri="{D42A27DB-BD31-4B8C-83A1-F6EECF244321}">
                <p14:modId xmlns:p14="http://schemas.microsoft.com/office/powerpoint/2010/main" val="3506748513"/>
              </p:ext>
            </p:extLst>
          </p:nvPr>
        </p:nvGraphicFramePr>
        <p:xfrm>
          <a:off x="1256413" y="3458000"/>
          <a:ext cx="4844235" cy="3769360"/>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3830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3830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3830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3830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3830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5 - Task 5</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84963926"/>
                  </a:ext>
                </a:extLst>
              </a:tr>
              <a:tr h="38300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6 - Task 6</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4"/>
                    </a:solidFill>
                  </a:tcPr>
                </a:tc>
                <a:extLst>
                  <a:ext uri="{0D108BD9-81ED-4DB2-BD59-A6C34878D82A}">
                    <a16:rowId xmlns:a16="http://schemas.microsoft.com/office/drawing/2014/main" val="888245638"/>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38300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7 - Task 7</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1867847787"/>
                  </a:ext>
                </a:extLst>
              </a:tr>
              <a:tr h="0">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22383569"/>
                  </a:ext>
                </a:extLst>
              </a:tr>
            </a:tbl>
          </a:graphicData>
        </a:graphic>
      </p:graphicFrame>
      <p:graphicFrame>
        <p:nvGraphicFramePr>
          <p:cNvPr id="23" name="2D Stacked Bar Chart"/>
          <p:cNvGraphicFramePr/>
          <p:nvPr>
            <p:extLst>
              <p:ext uri="{D42A27DB-BD31-4B8C-83A1-F6EECF244321}">
                <p14:modId xmlns:p14="http://schemas.microsoft.com/office/powerpoint/2010/main" val="2520408544"/>
              </p:ext>
            </p:extLst>
          </p:nvPr>
        </p:nvGraphicFramePr>
        <p:xfrm>
          <a:off x="6371002" y="3315182"/>
          <a:ext cx="16498474" cy="4301769"/>
        </p:xfrm>
        <a:graphic>
          <a:graphicData uri="http://schemas.openxmlformats.org/drawingml/2006/chart">
            <c:chart xmlns:c="http://schemas.openxmlformats.org/drawingml/2006/chart" xmlns:r="http://schemas.openxmlformats.org/officeDocument/2006/relationships" r:id="rId4"/>
          </a:graphicData>
        </a:graphic>
      </p:graphicFrame>
      <p:sp>
        <p:nvSpPr>
          <p:cNvPr id="31" name="Completion percentage">
            <a:extLst>
              <a:ext uri="{FF2B5EF4-FFF2-40B4-BE49-F238E27FC236}">
                <a16:creationId xmlns:a16="http://schemas.microsoft.com/office/drawing/2014/main" id="{9CD7737F-9879-4B4D-B20B-B85B8642A928}"/>
              </a:ext>
            </a:extLst>
          </p:cNvPr>
          <p:cNvSpPr txBox="1">
            <a:spLocks noGrp="1"/>
          </p:cNvSpPr>
          <p:nvPr>
            <p:ph type="body" idx="23"/>
          </p:nvPr>
        </p:nvSpPr>
        <p:spPr>
          <a:xfrm>
            <a:off x="7364328" y="289634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39" name="Time on task">
            <a:extLst>
              <a:ext uri="{FF2B5EF4-FFF2-40B4-BE49-F238E27FC236}">
                <a16:creationId xmlns:a16="http://schemas.microsoft.com/office/drawing/2014/main" id="{01CEAF40-A9CE-BA4F-85DE-77533446B1BE}"/>
              </a:ext>
            </a:extLst>
          </p:cNvPr>
          <p:cNvSpPr txBox="1">
            <a:spLocks/>
          </p:cNvSpPr>
          <p:nvPr/>
        </p:nvSpPr>
        <p:spPr>
          <a:xfrm>
            <a:off x="7367683" y="7855959"/>
            <a:ext cx="6733960" cy="5513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sp>
        <p:nvSpPr>
          <p:cNvPr id="20" name="Rectangle 19">
            <a:extLst>
              <a:ext uri="{FF2B5EF4-FFF2-40B4-BE49-F238E27FC236}">
                <a16:creationId xmlns:a16="http://schemas.microsoft.com/office/drawing/2014/main" id="{1F95FFDA-1BB6-E047-96CF-EDD6161EE74D}"/>
              </a:ext>
            </a:extLst>
          </p:cNvPr>
          <p:cNvSpPr/>
          <p:nvPr/>
        </p:nvSpPr>
        <p:spPr>
          <a:xfrm>
            <a:off x="7866888" y="7721978"/>
            <a:ext cx="254000" cy="2667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nvGrpSpPr>
          <p:cNvPr id="24" name="Group 23"/>
          <p:cNvGrpSpPr/>
          <p:nvPr/>
        </p:nvGrpSpPr>
        <p:grpSpPr>
          <a:xfrm>
            <a:off x="1382420" y="2165424"/>
            <a:ext cx="4988582" cy="288000"/>
            <a:chOff x="1382420" y="2165424"/>
            <a:chExt cx="4988582" cy="288000"/>
          </a:xfrm>
        </p:grpSpPr>
        <p:sp>
          <p:nvSpPr>
            <p:cNvPr id="28"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9"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0"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40"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41"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42"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2298838258"/>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2" name="2D Stacked Bar Chart"/>
          <p:cNvGraphicFramePr/>
          <p:nvPr>
            <p:extLst>
              <p:ext uri="{D42A27DB-BD31-4B8C-83A1-F6EECF244321}">
                <p14:modId xmlns:p14="http://schemas.microsoft.com/office/powerpoint/2010/main" val="3569219072"/>
              </p:ext>
            </p:extLst>
          </p:nvPr>
        </p:nvGraphicFramePr>
        <p:xfrm>
          <a:off x="6833937" y="2998974"/>
          <a:ext cx="16242631" cy="481274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0" name="Table">
            <a:extLst>
              <a:ext uri="{FF2B5EF4-FFF2-40B4-BE49-F238E27FC236}">
                <a16:creationId xmlns:a16="http://schemas.microsoft.com/office/drawing/2014/main" id="{C4059FEF-4D09-EF47-B2F6-BEA65B39DD11}"/>
              </a:ext>
            </a:extLst>
          </p:cNvPr>
          <p:cNvGraphicFramePr/>
          <p:nvPr>
            <p:extLst>
              <p:ext uri="{D42A27DB-BD31-4B8C-83A1-F6EECF244321}">
                <p14:modId xmlns:p14="http://schemas.microsoft.com/office/powerpoint/2010/main" val="4054592872"/>
              </p:ext>
            </p:extLst>
          </p:nvPr>
        </p:nvGraphicFramePr>
        <p:xfrm>
          <a:off x="1310746" y="3392909"/>
          <a:ext cx="4844235" cy="4199527"/>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254449">
                <a:tc>
                  <a:txBody>
                    <a:bodyPr/>
                    <a:lstStyle/>
                    <a:p>
                      <a:pPr marL="0" marR="0" lvl="0" indent="0" algn="l" defTabSz="457200" rtl="0" eaLnBrk="1" fontAlgn="auto" latinLnBrk="0" hangingPunct="1">
                        <a:lnSpc>
                          <a:spcPts val="5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254449">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254449">
                <a:tc>
                  <a:txBody>
                    <a:bodyPr/>
                    <a:lstStyle/>
                    <a:p>
                      <a:pPr marL="0" marR="0" lvl="0" indent="0" algn="l" defTabSz="457200" rtl="0" eaLnBrk="1" fontAlgn="auto" latinLnBrk="0" hangingPunct="1">
                        <a:lnSpc>
                          <a:spcPts val="5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254449">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254449">
                <a:tc>
                  <a:txBody>
                    <a:bodyPr/>
                    <a:lstStyle/>
                    <a:p>
                      <a:pPr marL="0" marR="0" lvl="0" indent="0" algn="l" defTabSz="457200" rtl="0" eaLnBrk="1" fontAlgn="auto" latinLnBrk="0" hangingPunct="1">
                        <a:lnSpc>
                          <a:spcPts val="5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254449">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268424">
                <a:tc>
                  <a:txBody>
                    <a:bodyPr/>
                    <a:lstStyle/>
                    <a:p>
                      <a:pPr marL="0" marR="0" lvl="0" indent="0" algn="l" defTabSz="457200" rtl="0" eaLnBrk="1" fontAlgn="auto" latinLnBrk="0" hangingPunct="1">
                        <a:lnSpc>
                          <a:spcPts val="5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254449">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458166">
                <a:tc>
                  <a:txBody>
                    <a:bodyPr/>
                    <a:lstStyle/>
                    <a:p>
                      <a:pPr marL="0" marR="0" lvl="0" indent="0" algn="l" defTabSz="457200" rtl="0" eaLnBrk="1" fontAlgn="auto" latinLnBrk="0" hangingPunct="1">
                        <a:lnSpc>
                          <a:spcPts val="5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5 - Task 5</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254449">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254449">
                <a:tc>
                  <a:txBody>
                    <a:bodyPr/>
                    <a:lstStyle/>
                    <a:p>
                      <a:pPr algn="l" defTabSz="457200">
                        <a:lnSpc>
                          <a:spcPts val="500"/>
                        </a:lnSpc>
                      </a:pP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6 - Task 6</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1867847787"/>
                  </a:ext>
                </a:extLst>
              </a:tr>
              <a:tr h="254449">
                <a:tc>
                  <a:txBody>
                    <a:bodyPr/>
                    <a:lstStyle/>
                    <a:p>
                      <a:pPr algn="l" defTabSz="457200">
                        <a:lnSpc>
                          <a:spcPts val="500"/>
                        </a:lnSpc>
                      </a:pP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73670493"/>
                  </a:ext>
                </a:extLst>
              </a:tr>
              <a:tr h="254449">
                <a:tc>
                  <a:txBody>
                    <a:bodyPr/>
                    <a:lstStyle/>
                    <a:p>
                      <a:pPr marL="0" marR="0" lvl="0" indent="0" algn="l" defTabSz="457200" rtl="0" eaLnBrk="1" fontAlgn="auto" latinLnBrk="0" hangingPunct="1">
                        <a:lnSpc>
                          <a:spcPts val="500"/>
                        </a:lnSpc>
                        <a:spcBef>
                          <a:spcPts val="0"/>
                        </a:spcBef>
                        <a:spcAft>
                          <a:spcPts val="0"/>
                        </a:spcAft>
                        <a:buClrTx/>
                        <a:buSzTx/>
                        <a:buFontTx/>
                        <a:buNone/>
                        <a:tabLst/>
                        <a:defRPr/>
                      </a:pP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7 - Task 7</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898751530"/>
                  </a:ext>
                </a:extLst>
              </a:tr>
              <a:tr h="254449">
                <a:tc>
                  <a:txBody>
                    <a:bodyPr/>
                    <a:lstStyle/>
                    <a:p>
                      <a:pPr marL="0" marR="0" lvl="0" indent="0" algn="l" defTabSz="457200" rtl="0" eaLnBrk="1" fontAlgn="auto" latinLnBrk="0" hangingPunct="1">
                        <a:lnSpc>
                          <a:spcPts val="500"/>
                        </a:lnSpc>
                        <a:spcBef>
                          <a:spcPts val="0"/>
                        </a:spcBef>
                        <a:spcAft>
                          <a:spcPts val="0"/>
                        </a:spcAft>
                        <a:buClrTx/>
                        <a:buSzTx/>
                        <a:buFontTx/>
                        <a:buNone/>
                        <a:tabLst/>
                        <a:defRPr/>
                      </a:pPr>
                      <a:endPar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0617829"/>
                  </a:ext>
                </a:extLst>
              </a:tr>
              <a:tr h="254449">
                <a:tc>
                  <a:txBody>
                    <a:bodyPr/>
                    <a:lstStyle/>
                    <a:p>
                      <a:pPr marL="0" marR="0" lvl="0" indent="0" algn="l" defTabSz="457200" rtl="0" eaLnBrk="1" fontAlgn="auto" latinLnBrk="0" hangingPunct="1">
                        <a:lnSpc>
                          <a:spcPts val="500"/>
                        </a:lnSpc>
                        <a:spcBef>
                          <a:spcPts val="0"/>
                        </a:spcBef>
                        <a:spcAft>
                          <a:spcPts val="0"/>
                        </a:spcAft>
                        <a:buClrTx/>
                        <a:buSzTx/>
                        <a:buFontTx/>
                        <a:buNone/>
                        <a:tabLst/>
                        <a:defRPr/>
                      </a:pP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8 - Task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1176561551"/>
                  </a:ext>
                </a:extLst>
              </a:tr>
              <a:tr h="158251">
                <a:tc>
                  <a:txBody>
                    <a:bodyPr/>
                    <a:lstStyle/>
                    <a:p>
                      <a:pPr defTabSz="457200">
                        <a:lnSpc>
                          <a:spcPts val="500"/>
                        </a:lnSpc>
                      </a:pPr>
                      <a:endParaRPr sz="1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22383569"/>
                  </a:ext>
                </a:extLst>
              </a:tr>
            </a:tbl>
          </a:graphicData>
        </a:graphic>
      </p:graphicFrame>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t>- 8 </a:t>
            </a:r>
            <a:r>
              <a:rPr lang="en-US" dirty="0" smtClean="0"/>
              <a:t>Tasks, </a:t>
            </a:r>
            <a:r>
              <a:rPr lang="en-US" dirty="0"/>
              <a:t>18 Users Option</a:t>
            </a:r>
            <a:endParaRPr dirty="0"/>
          </a:p>
        </p:txBody>
      </p:sp>
      <p:sp>
        <p:nvSpPr>
          <p:cNvPr id="177" name="Task outcome summary"/>
          <p:cNvSpPr txBox="1">
            <a:spLocks noGrp="1"/>
          </p:cNvSpPr>
          <p:nvPr>
            <p:ph type="body" idx="21"/>
          </p:nvPr>
        </p:nvSpPr>
        <p:spPr>
          <a:xfrm>
            <a:off x="1278378" y="2763985"/>
            <a:ext cx="5773174"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54"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2618282626"/>
              </p:ext>
            </p:extLst>
          </p:nvPr>
        </p:nvGraphicFramePr>
        <p:xfrm>
          <a:off x="22897745" y="3392909"/>
          <a:ext cx="1019175" cy="4155695"/>
        </p:xfrm>
        <a:graphic>
          <a:graphicData uri="http://schemas.openxmlformats.org/drawingml/2006/table">
            <a:tbl>
              <a:tblPr>
                <a:tableStyleId>{4C3C2611-4C71-4FC5-86AE-919BDF0F9419}</a:tableStyleId>
              </a:tblPr>
              <a:tblGrid>
                <a:gridCol w="1019175">
                  <a:extLst>
                    <a:ext uri="{9D8B030D-6E8A-4147-A177-3AD203B41FA5}">
                      <a16:colId xmlns:a16="http://schemas.microsoft.com/office/drawing/2014/main" val="20000"/>
                    </a:ext>
                  </a:extLst>
                </a:gridCol>
              </a:tblGrid>
              <a:tr h="315149">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15</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2103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315149">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2103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315149">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16</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2103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315149">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18</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2103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315149">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17</a:t>
                      </a:r>
                      <a:r>
                        <a:rPr sz="2000" b="0" dirty="0">
                          <a:latin typeface="Arial" panose="020B0604020202020204" pitchFamily="34" charset="0"/>
                          <a:ea typeface="Helvetica Neue Medium"/>
                          <a:cs typeface="Arial" panose="020B0604020202020204" pitchFamily="34" charset="0"/>
                          <a:sym typeface="Helvetica Neue Medium"/>
                        </a:rPr>
                        <a:t> of </a:t>
                      </a:r>
                      <a:r>
                        <a:rPr lang="en-US" sz="2000" b="0" dirty="0">
                          <a:latin typeface="Arial" panose="020B0604020202020204" pitchFamily="34" charset="0"/>
                          <a:ea typeface="Helvetica Neue Medium"/>
                          <a:cs typeface="Arial" panose="020B0604020202020204" pitchFamily="34" charset="0"/>
                          <a:sym typeface="Helvetica Neue Medium"/>
                        </a:rPr>
                        <a:t>1</a:t>
                      </a:r>
                      <a:r>
                        <a:rPr sz="2000" b="0" dirty="0">
                          <a:latin typeface="Arial" panose="020B0604020202020204" pitchFamily="34" charset="0"/>
                          <a:ea typeface="Helvetica Neue Medium"/>
                          <a:cs typeface="Arial" panose="020B0604020202020204" pitchFamily="34" charset="0"/>
                          <a:sym typeface="Helvetica Neue Medium"/>
                        </a:rPr>
                        <a:t>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2103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344240">
                <a:tc>
                  <a:txBody>
                    <a:bodyPr/>
                    <a:lstStyle/>
                    <a:p>
                      <a:pPr marL="0" marR="0" lvl="0" indent="0" algn="ctr" defTabSz="457200" rtl="0" eaLnBrk="1" fontAlgn="auto" latinLnBrk="0" hangingPunct="1">
                        <a:lnSpc>
                          <a:spcPts val="5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14 of 18</a:t>
                      </a:r>
                    </a:p>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788108135"/>
                  </a:ext>
                </a:extLst>
              </a:tr>
              <a:tr h="2103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0332837"/>
                  </a:ext>
                </a:extLst>
              </a:tr>
              <a:tr h="315149">
                <a:tc>
                  <a:txBody>
                    <a:bodyPr/>
                    <a:lstStyle/>
                    <a:p>
                      <a:pPr marL="0" marR="0" lvl="0" indent="0" algn="ctr" defTabSz="457200" rtl="0" eaLnBrk="1" fontAlgn="auto" latinLnBrk="0" hangingPunct="1">
                        <a:lnSpc>
                          <a:spcPts val="5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14 of 18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72436729"/>
                  </a:ext>
                </a:extLst>
              </a:tr>
              <a:tr h="210378">
                <a:tc>
                  <a:txBody>
                    <a:bodyPr/>
                    <a:lstStyle/>
                    <a:p>
                      <a:pPr marL="0" marR="0" lvl="0" indent="0" algn="ctr" defTabSz="457200" rtl="0" eaLnBrk="1" fontAlgn="auto" latinLnBrk="0" hangingPunct="1">
                        <a:lnSpc>
                          <a:spcPts val="500"/>
                        </a:lnSpc>
                        <a:spcBef>
                          <a:spcPts val="0"/>
                        </a:spcBef>
                        <a:spcAft>
                          <a:spcPts val="0"/>
                        </a:spcAft>
                        <a:buClrTx/>
                        <a:buSzTx/>
                        <a:buFontTx/>
                        <a:buNone/>
                        <a:tabLst/>
                        <a:defRPr/>
                      </a:pPr>
                      <a:endParaRPr lang="en-US"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93730500"/>
                  </a:ext>
                </a:extLst>
              </a:tr>
              <a:tr h="315149">
                <a:tc>
                  <a:txBody>
                    <a:bodyPr/>
                    <a:lstStyle/>
                    <a:p>
                      <a:pPr marL="0" marR="0" lvl="0" indent="0" algn="ctr" defTabSz="457200" rtl="0" eaLnBrk="1" fontAlgn="auto" latinLnBrk="0" hangingPunct="1">
                        <a:lnSpc>
                          <a:spcPts val="5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15 of 18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25102881"/>
                  </a:ext>
                </a:extLst>
              </a:tr>
              <a:tr h="132766">
                <a:tc>
                  <a:txBody>
                    <a:bodyPr/>
                    <a:lstStyle/>
                    <a:p>
                      <a:pPr defTabSz="457200"/>
                      <a:endParaRPr sz="1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37814234"/>
                  </a:ext>
                </a:extLst>
              </a:tr>
            </a:tbl>
          </a:graphicData>
        </a:graphic>
      </p:graphicFrame>
      <p:graphicFrame>
        <p:nvGraphicFramePr>
          <p:cNvPr id="25" name="Table">
            <a:extLst>
              <a:ext uri="{FF2B5EF4-FFF2-40B4-BE49-F238E27FC236}">
                <a16:creationId xmlns:a16="http://schemas.microsoft.com/office/drawing/2014/main" id="{107C09D0-6AF7-C348-8D8A-CD9D62388E2B}"/>
              </a:ext>
            </a:extLst>
          </p:cNvPr>
          <p:cNvGraphicFramePr/>
          <p:nvPr>
            <p:extLst>
              <p:ext uri="{D42A27DB-BD31-4B8C-83A1-F6EECF244321}">
                <p14:modId xmlns:p14="http://schemas.microsoft.com/office/powerpoint/2010/main" val="1001960005"/>
              </p:ext>
            </p:extLst>
          </p:nvPr>
        </p:nvGraphicFramePr>
        <p:xfrm>
          <a:off x="7012487" y="8690449"/>
          <a:ext cx="17026599" cy="4447503"/>
        </p:xfrm>
        <a:graphic>
          <a:graphicData uri="http://schemas.openxmlformats.org/drawingml/2006/table">
            <a:tbl>
              <a:tblPr firstRow="1">
                <a:tableStyleId>{4C3C2611-4C71-4FC5-86AE-919BDF0F9419}</a:tableStyleId>
              </a:tblPr>
              <a:tblGrid>
                <a:gridCol w="915100">
                  <a:extLst>
                    <a:ext uri="{9D8B030D-6E8A-4147-A177-3AD203B41FA5}">
                      <a16:colId xmlns:a16="http://schemas.microsoft.com/office/drawing/2014/main" val="20000"/>
                    </a:ext>
                  </a:extLst>
                </a:gridCol>
                <a:gridCol w="831216">
                  <a:extLst>
                    <a:ext uri="{9D8B030D-6E8A-4147-A177-3AD203B41FA5}">
                      <a16:colId xmlns:a16="http://schemas.microsoft.com/office/drawing/2014/main" val="20001"/>
                    </a:ext>
                  </a:extLst>
                </a:gridCol>
                <a:gridCol w="831216">
                  <a:extLst>
                    <a:ext uri="{9D8B030D-6E8A-4147-A177-3AD203B41FA5}">
                      <a16:colId xmlns:a16="http://schemas.microsoft.com/office/drawing/2014/main" val="20002"/>
                    </a:ext>
                  </a:extLst>
                </a:gridCol>
                <a:gridCol w="831216">
                  <a:extLst>
                    <a:ext uri="{9D8B030D-6E8A-4147-A177-3AD203B41FA5}">
                      <a16:colId xmlns:a16="http://schemas.microsoft.com/office/drawing/2014/main" val="20003"/>
                    </a:ext>
                  </a:extLst>
                </a:gridCol>
                <a:gridCol w="831216">
                  <a:extLst>
                    <a:ext uri="{9D8B030D-6E8A-4147-A177-3AD203B41FA5}">
                      <a16:colId xmlns:a16="http://schemas.microsoft.com/office/drawing/2014/main" val="20004"/>
                    </a:ext>
                  </a:extLst>
                </a:gridCol>
                <a:gridCol w="831216">
                  <a:extLst>
                    <a:ext uri="{9D8B030D-6E8A-4147-A177-3AD203B41FA5}">
                      <a16:colId xmlns:a16="http://schemas.microsoft.com/office/drawing/2014/main" val="20005"/>
                    </a:ext>
                  </a:extLst>
                </a:gridCol>
                <a:gridCol w="831216">
                  <a:extLst>
                    <a:ext uri="{9D8B030D-6E8A-4147-A177-3AD203B41FA5}">
                      <a16:colId xmlns:a16="http://schemas.microsoft.com/office/drawing/2014/main" val="20006"/>
                    </a:ext>
                  </a:extLst>
                </a:gridCol>
                <a:gridCol w="831216">
                  <a:extLst>
                    <a:ext uri="{9D8B030D-6E8A-4147-A177-3AD203B41FA5}">
                      <a16:colId xmlns:a16="http://schemas.microsoft.com/office/drawing/2014/main" val="20007"/>
                    </a:ext>
                  </a:extLst>
                </a:gridCol>
                <a:gridCol w="831216">
                  <a:extLst>
                    <a:ext uri="{9D8B030D-6E8A-4147-A177-3AD203B41FA5}">
                      <a16:colId xmlns:a16="http://schemas.microsoft.com/office/drawing/2014/main" val="20008"/>
                    </a:ext>
                  </a:extLst>
                </a:gridCol>
                <a:gridCol w="831216">
                  <a:extLst>
                    <a:ext uri="{9D8B030D-6E8A-4147-A177-3AD203B41FA5}">
                      <a16:colId xmlns:a16="http://schemas.microsoft.com/office/drawing/2014/main" val="2114964579"/>
                    </a:ext>
                  </a:extLst>
                </a:gridCol>
                <a:gridCol w="831216">
                  <a:extLst>
                    <a:ext uri="{9D8B030D-6E8A-4147-A177-3AD203B41FA5}">
                      <a16:colId xmlns:a16="http://schemas.microsoft.com/office/drawing/2014/main" val="370675667"/>
                    </a:ext>
                  </a:extLst>
                </a:gridCol>
                <a:gridCol w="831216">
                  <a:extLst>
                    <a:ext uri="{9D8B030D-6E8A-4147-A177-3AD203B41FA5}">
                      <a16:colId xmlns:a16="http://schemas.microsoft.com/office/drawing/2014/main" val="3838468459"/>
                    </a:ext>
                  </a:extLst>
                </a:gridCol>
                <a:gridCol w="831216">
                  <a:extLst>
                    <a:ext uri="{9D8B030D-6E8A-4147-A177-3AD203B41FA5}">
                      <a16:colId xmlns:a16="http://schemas.microsoft.com/office/drawing/2014/main" val="924316115"/>
                    </a:ext>
                  </a:extLst>
                </a:gridCol>
                <a:gridCol w="831216">
                  <a:extLst>
                    <a:ext uri="{9D8B030D-6E8A-4147-A177-3AD203B41FA5}">
                      <a16:colId xmlns:a16="http://schemas.microsoft.com/office/drawing/2014/main" val="3549206607"/>
                    </a:ext>
                  </a:extLst>
                </a:gridCol>
                <a:gridCol w="831216">
                  <a:extLst>
                    <a:ext uri="{9D8B030D-6E8A-4147-A177-3AD203B41FA5}">
                      <a16:colId xmlns:a16="http://schemas.microsoft.com/office/drawing/2014/main" val="3004048996"/>
                    </a:ext>
                  </a:extLst>
                </a:gridCol>
                <a:gridCol w="831216">
                  <a:extLst>
                    <a:ext uri="{9D8B030D-6E8A-4147-A177-3AD203B41FA5}">
                      <a16:colId xmlns:a16="http://schemas.microsoft.com/office/drawing/2014/main" val="4267558455"/>
                    </a:ext>
                  </a:extLst>
                </a:gridCol>
                <a:gridCol w="831216">
                  <a:extLst>
                    <a:ext uri="{9D8B030D-6E8A-4147-A177-3AD203B41FA5}">
                      <a16:colId xmlns:a16="http://schemas.microsoft.com/office/drawing/2014/main" val="3218511861"/>
                    </a:ext>
                  </a:extLst>
                </a:gridCol>
                <a:gridCol w="831216">
                  <a:extLst>
                    <a:ext uri="{9D8B030D-6E8A-4147-A177-3AD203B41FA5}">
                      <a16:colId xmlns:a16="http://schemas.microsoft.com/office/drawing/2014/main" val="3366257398"/>
                    </a:ext>
                  </a:extLst>
                </a:gridCol>
                <a:gridCol w="831216">
                  <a:extLst>
                    <a:ext uri="{9D8B030D-6E8A-4147-A177-3AD203B41FA5}">
                      <a16:colId xmlns:a16="http://schemas.microsoft.com/office/drawing/2014/main" val="3228738051"/>
                    </a:ext>
                  </a:extLst>
                </a:gridCol>
                <a:gridCol w="1149611">
                  <a:extLst>
                    <a:ext uri="{9D8B030D-6E8A-4147-A177-3AD203B41FA5}">
                      <a16:colId xmlns:a16="http://schemas.microsoft.com/office/drawing/2014/main" val="20009"/>
                    </a:ext>
                  </a:extLst>
                </a:gridCol>
              </a:tblGrid>
              <a:tr h="436879">
                <a:tc>
                  <a:txBody>
                    <a:bodyPr/>
                    <a:lstStyle/>
                    <a:p>
                      <a:pPr algn="l" defTabSz="457200">
                        <a:defRPr b="0"/>
                      </a:pPr>
                      <a:endParaRPr sz="2000" b="0" i="0" dirty="0">
                        <a:latin typeface="Arial" panose="020B0604020202020204" pitchFamily="34" charset="0"/>
                        <a:ea typeface="Helvetica Neue" panose="02000503000000020004" pitchFamily="2" charset="0"/>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a:t>
                      </a: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 </a:t>
                      </a: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9</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10</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11</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12</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13</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14</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15</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16</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17</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b="0"/>
                      </a:pPr>
                      <a:r>
                        <a:rPr lang="en-CA"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U 18</a:t>
                      </a: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Av</a:t>
                      </a: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g.</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4445" cap="flat" cmpd="sng" algn="ctr">
                      <a:solidFill>
                        <a:srgbClr val="FFFFFF"/>
                      </a:solidFill>
                      <a:prstDash val="solid"/>
                      <a:miter lim="400000"/>
                      <a:headEnd type="none" w="med" len="med"/>
                      <a:tailEnd type="none" w="med" len="med"/>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50132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1</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1"/>
                  </a:ext>
                </a:extLst>
              </a:tr>
              <a:tr h="50132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2</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2"/>
                  </a:ext>
                </a:extLst>
              </a:tr>
              <a:tr h="50132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3</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3"/>
                  </a:ext>
                </a:extLst>
              </a:tr>
              <a:tr h="50132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4</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6F4F4"/>
                    </a:solidFill>
                  </a:tcPr>
                </a:tc>
                <a:extLst>
                  <a:ext uri="{0D108BD9-81ED-4DB2-BD59-A6C34878D82A}">
                    <a16:rowId xmlns:a16="http://schemas.microsoft.com/office/drawing/2014/main" val="10004"/>
                  </a:ext>
                </a:extLst>
              </a:tr>
              <a:tr h="50132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5</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E2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5"/>
                  </a:ext>
                </a:extLst>
              </a:tr>
              <a:tr h="50132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6</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4EBDE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F7F3F4"/>
                    </a:solidFill>
                  </a:tcPr>
                </a:tc>
                <a:extLst>
                  <a:ext uri="{0D108BD9-81ED-4DB2-BD59-A6C34878D82A}">
                    <a16:rowId xmlns:a16="http://schemas.microsoft.com/office/drawing/2014/main" val="990962616"/>
                  </a:ext>
                </a:extLst>
              </a:tr>
              <a:tr h="50132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7</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4EBDE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solidFill>
                      <a:srgbClr val="6CB9E7"/>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820604497"/>
                  </a:ext>
                </a:extLst>
              </a:tr>
              <a:tr h="50132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Light"/>
                        </a:rPr>
                        <a:t>Task 8</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0">
                      <a:miter lim="400000"/>
                    </a:lnB>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4EBDEB"/>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ED7D2C"/>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767676"/>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6CB9E7"/>
                    </a:solidFill>
                  </a:tcPr>
                </a:tc>
                <a:tc>
                  <a:txBody>
                    <a:bodyPr/>
                    <a:lstStyle/>
                    <a:p>
                      <a:pPr marL="0" marR="0" lvl="0" indent="0" algn="ctr" defTabSz="584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9</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m</a:t>
                      </a:r>
                      <a:r>
                        <a:rPr kumimoji="0" lang="en-CA" sz="20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 55</a:t>
                      </a:r>
                      <a:r>
                        <a:rPr kumimoji="0" lang="en-CA" sz="1400" b="0" i="0" u="none" strike="noStrike" kern="0" cap="none" spc="0" normalizeH="0" baseline="0" noProof="0" dirty="0" smtClean="0">
                          <a:ln>
                            <a:noFill/>
                          </a:ln>
                          <a:solidFill>
                            <a:srgbClr val="FFFFFF"/>
                          </a:solidFill>
                          <a:effectLst/>
                          <a:uLnTx/>
                          <a:uFillTx/>
                          <a:latin typeface="Arial" panose="020B0604020202020204" pitchFamily="34" charset="0"/>
                          <a:ea typeface="+mn-ea"/>
                          <a:cs typeface="Arial" panose="020B0604020202020204" pitchFamily="34" charset="0"/>
                          <a:sym typeface="Helvetica Neue"/>
                        </a:rPr>
                        <a:t>s</a:t>
                      </a:r>
                      <a:endParaRPr kumimoji="0" lang="en-CA" sz="1400" b="0" i="0" u="none" strike="noStrike" kern="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sym typeface="Helvetica Neue"/>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w="9525" cap="flat" cmpd="sng" algn="ctr">
                      <a:solidFill>
                        <a:srgbClr val="FFFFFF"/>
                      </a:solidFill>
                      <a:prstDash val="solid"/>
                      <a:miter lim="400000"/>
                      <a:headEnd type="none" w="med" len="med"/>
                      <a:tailEnd type="none" w="med" len="med"/>
                    </a:lnT>
                    <a:lnB>
                      <a:solidFill>
                        <a:srgbClr val="EEEEEE"/>
                      </a:solidFill>
                      <a:miter lim="400000"/>
                    </a:lnB>
                    <a:solidFill>
                      <a:srgbClr val="ED7D2C"/>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2m 25s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a:solidFill>
                        <a:srgbClr val="EEEEEE"/>
                      </a:solidFill>
                      <a:miter lim="400000"/>
                    </a:lnB>
                    <a:solidFill>
                      <a:srgbClr val="F7F3F4"/>
                    </a:solidFill>
                  </a:tcPr>
                </a:tc>
                <a:extLst>
                  <a:ext uri="{0D108BD9-81ED-4DB2-BD59-A6C34878D82A}">
                    <a16:rowId xmlns:a16="http://schemas.microsoft.com/office/drawing/2014/main" val="2253571031"/>
                  </a:ext>
                </a:extLst>
              </a:tr>
            </a:tbl>
          </a:graphicData>
        </a:graphic>
      </p:graphicFrame>
      <p:graphicFrame>
        <p:nvGraphicFramePr>
          <p:cNvPr id="26" name="2D Pie Chart">
            <a:extLst>
              <a:ext uri="{FF2B5EF4-FFF2-40B4-BE49-F238E27FC236}">
                <a16:creationId xmlns:a16="http://schemas.microsoft.com/office/drawing/2014/main" id="{34A0453A-6487-8E4B-BEC3-67B109B42D95}"/>
              </a:ext>
            </a:extLst>
          </p:cNvPr>
          <p:cNvGraphicFramePr/>
          <p:nvPr>
            <p:extLst>
              <p:ext uri="{D42A27DB-BD31-4B8C-83A1-F6EECF244321}">
                <p14:modId xmlns:p14="http://schemas.microsoft.com/office/powerpoint/2010/main" val="2908084786"/>
              </p:ext>
            </p:extLst>
          </p:nvPr>
        </p:nvGraphicFramePr>
        <p:xfrm>
          <a:off x="1022601" y="8950601"/>
          <a:ext cx="4160661" cy="4160661"/>
        </p:xfrm>
        <a:graphic>
          <a:graphicData uri="http://schemas.openxmlformats.org/drawingml/2006/chart">
            <c:chart xmlns:c="http://schemas.openxmlformats.org/drawingml/2006/chart" xmlns:r="http://schemas.openxmlformats.org/officeDocument/2006/relationships" r:id="rId4"/>
          </a:graphicData>
        </a:graphic>
      </p:graphicFrame>
      <p:sp>
        <p:nvSpPr>
          <p:cNvPr id="22" name="Time on task">
            <a:extLst>
              <a:ext uri="{FF2B5EF4-FFF2-40B4-BE49-F238E27FC236}">
                <a16:creationId xmlns:a16="http://schemas.microsoft.com/office/drawing/2014/main" id="{99824FEC-B3E0-F146-BCE5-AC74E744DF72}"/>
              </a:ext>
            </a:extLst>
          </p:cNvPr>
          <p:cNvSpPr txBox="1">
            <a:spLocks noGrp="1"/>
          </p:cNvSpPr>
          <p:nvPr>
            <p:ph type="body" idx="22"/>
          </p:nvPr>
        </p:nvSpPr>
        <p:spPr>
          <a:xfrm>
            <a:off x="1323661" y="8206827"/>
            <a:ext cx="4331181" cy="590019"/>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sp>
        <p:nvSpPr>
          <p:cNvPr id="31" name="Completion percentage">
            <a:extLst>
              <a:ext uri="{FF2B5EF4-FFF2-40B4-BE49-F238E27FC236}">
                <a16:creationId xmlns:a16="http://schemas.microsoft.com/office/drawing/2014/main" id="{D513D016-9476-334A-AA70-61771BDBD85F}"/>
              </a:ext>
            </a:extLst>
          </p:cNvPr>
          <p:cNvSpPr txBox="1">
            <a:spLocks noGrp="1"/>
          </p:cNvSpPr>
          <p:nvPr>
            <p:ph type="body" idx="23"/>
          </p:nvPr>
        </p:nvSpPr>
        <p:spPr>
          <a:xfrm>
            <a:off x="7904481" y="2764001"/>
            <a:ext cx="2616132" cy="497266"/>
          </a:xfrm>
          <a:prstGeom prst="rect">
            <a:avLst/>
          </a:prstGeom>
        </p:spPr>
        <p:txBody>
          <a:bodyPr>
            <a:normAutofit lnSpcReduction="10000"/>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39" name="Time on task">
            <a:extLst>
              <a:ext uri="{FF2B5EF4-FFF2-40B4-BE49-F238E27FC236}">
                <a16:creationId xmlns:a16="http://schemas.microsoft.com/office/drawing/2014/main" id="{DC89C5EB-3EFC-AC42-A877-2B2EFE303F6B}"/>
              </a:ext>
            </a:extLst>
          </p:cNvPr>
          <p:cNvSpPr txBox="1">
            <a:spLocks/>
          </p:cNvSpPr>
          <p:nvPr/>
        </p:nvSpPr>
        <p:spPr>
          <a:xfrm>
            <a:off x="7907836" y="8206827"/>
            <a:ext cx="2805282" cy="4486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3" name="Group 22"/>
          <p:cNvGrpSpPr/>
          <p:nvPr/>
        </p:nvGrpSpPr>
        <p:grpSpPr>
          <a:xfrm>
            <a:off x="1382420" y="2165424"/>
            <a:ext cx="4988582" cy="288000"/>
            <a:chOff x="1382420" y="2165424"/>
            <a:chExt cx="4988582" cy="288000"/>
          </a:xfrm>
        </p:grpSpPr>
        <p:sp>
          <p:nvSpPr>
            <p:cNvPr id="24"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7"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9"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0"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40"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41"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1295886968"/>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ystem Usability Scale"/>
          <p:cNvSpPr txBox="1">
            <a:spLocks noGrp="1"/>
          </p:cNvSpPr>
          <p:nvPr>
            <p:ph type="title"/>
          </p:nvPr>
        </p:nvSpPr>
        <p:spPr>
          <a:prstGeom prst="rect">
            <a:avLst/>
          </a:prstGeom>
        </p:spPr>
        <p:txBody>
          <a:bodyPr/>
          <a:lstStyle/>
          <a:p>
            <a:r>
              <a:rPr dirty="0"/>
              <a:t>System Usability </a:t>
            </a:r>
            <a:r>
              <a:rPr dirty="0" smtClean="0"/>
              <a:t>Scale</a:t>
            </a:r>
            <a:r>
              <a:rPr lang="en-CA" dirty="0" smtClean="0"/>
              <a:t> (SUS)</a:t>
            </a:r>
            <a:endParaRPr dirty="0"/>
          </a:p>
        </p:txBody>
      </p:sp>
      <p:sp>
        <p:nvSpPr>
          <p:cNvPr id="207" name="SUS"/>
          <p:cNvSpPr txBox="1">
            <a:spLocks noGrp="1"/>
          </p:cNvSpPr>
          <p:nvPr>
            <p:ph type="body" idx="21"/>
          </p:nvPr>
        </p:nvSpPr>
        <p:spPr>
          <a:xfrm>
            <a:off x="1320800" y="2410042"/>
            <a:ext cx="10507978" cy="551372"/>
          </a:xfrm>
          <a:prstGeom prst="rect">
            <a:avLst/>
          </a:prstGeom>
        </p:spPr>
        <p:txBody>
          <a:bodyPr>
            <a:noAutofit/>
          </a:bodyPr>
          <a:lstStyle/>
          <a:p>
            <a:r>
              <a:rPr sz="4000" b="1" dirty="0">
                <a:latin typeface="Arial" panose="020B0604020202020204" pitchFamily="34" charset="0"/>
                <a:cs typeface="Arial" panose="020B0604020202020204" pitchFamily="34" charset="0"/>
              </a:rPr>
              <a:t>SUS</a:t>
            </a:r>
          </a:p>
        </p:txBody>
      </p:sp>
      <p:sp>
        <p:nvSpPr>
          <p:cNvPr id="208" name="Overall score"/>
          <p:cNvSpPr txBox="1">
            <a:spLocks noGrp="1"/>
          </p:cNvSpPr>
          <p:nvPr>
            <p:ph type="body" idx="22"/>
          </p:nvPr>
        </p:nvSpPr>
        <p:spPr>
          <a:xfrm>
            <a:off x="958309" y="5648576"/>
            <a:ext cx="7273476" cy="637924"/>
          </a:xfrm>
          <a:prstGeom prst="rect">
            <a:avLst/>
          </a:prstGeom>
        </p:spPr>
        <p:txBody>
          <a:bodyPr>
            <a:normAutofit/>
          </a:bodyPr>
          <a:lstStyle/>
          <a:p>
            <a:pPr algn="ctr"/>
            <a:r>
              <a:rPr b="1" dirty="0">
                <a:latin typeface="Arial" panose="020B0604020202020204" pitchFamily="34" charset="0"/>
                <a:cs typeface="Arial" panose="020B0604020202020204" pitchFamily="34" charset="0"/>
              </a:rPr>
              <a:t>Overall </a:t>
            </a:r>
            <a:r>
              <a:rPr lang="en-CA" b="1" dirty="0" smtClean="0">
                <a:latin typeface="Arial" panose="020B0604020202020204" pitchFamily="34" charset="0"/>
                <a:cs typeface="Arial" panose="020B0604020202020204" pitchFamily="34" charset="0"/>
              </a:rPr>
              <a:t>SUS </a:t>
            </a:r>
            <a:r>
              <a:rPr b="1" dirty="0" smtClean="0">
                <a:latin typeface="Arial" panose="020B0604020202020204" pitchFamily="34" charset="0"/>
                <a:cs typeface="Arial" panose="020B0604020202020204" pitchFamily="34" charset="0"/>
              </a:rPr>
              <a:t>score</a:t>
            </a:r>
            <a:endParaRPr b="1" dirty="0">
              <a:latin typeface="Arial" panose="020B0604020202020204" pitchFamily="34" charset="0"/>
              <a:cs typeface="Arial" panose="020B0604020202020204" pitchFamily="34" charset="0"/>
            </a:endParaRPr>
          </a:p>
        </p:txBody>
      </p:sp>
      <p:sp>
        <p:nvSpPr>
          <p:cNvPr id="209" name="Sub-scores"/>
          <p:cNvSpPr txBox="1">
            <a:spLocks noGrp="1"/>
          </p:cNvSpPr>
          <p:nvPr>
            <p:ph type="body" idx="23"/>
          </p:nvPr>
        </p:nvSpPr>
        <p:spPr>
          <a:xfrm>
            <a:off x="12547600" y="2626291"/>
            <a:ext cx="10299452" cy="551372"/>
          </a:xfrm>
          <a:prstGeom prst="rect">
            <a:avLst/>
          </a:prstGeom>
        </p:spPr>
        <p:txBody>
          <a:bodyPr>
            <a:noAutofit/>
          </a:bodyPr>
          <a:lstStyle/>
          <a:p>
            <a:r>
              <a:rPr sz="4000" b="1" dirty="0">
                <a:latin typeface="Arial" panose="020B0604020202020204" pitchFamily="34" charset="0"/>
                <a:cs typeface="Arial" panose="020B0604020202020204" pitchFamily="34" charset="0"/>
              </a:rPr>
              <a:t>Sub-scores</a:t>
            </a:r>
          </a:p>
        </p:txBody>
      </p:sp>
      <p:graphicFrame>
        <p:nvGraphicFramePr>
          <p:cNvPr id="210" name="2D Donut Chart"/>
          <p:cNvGraphicFramePr>
            <a:graphicFrameLocks noChangeAspect="1"/>
          </p:cNvGraphicFramePr>
          <p:nvPr>
            <p:extLst>
              <p:ext uri="{D42A27DB-BD31-4B8C-83A1-F6EECF244321}">
                <p14:modId xmlns:p14="http://schemas.microsoft.com/office/powerpoint/2010/main" val="3866348944"/>
              </p:ext>
            </p:extLst>
          </p:nvPr>
        </p:nvGraphicFramePr>
        <p:xfrm>
          <a:off x="1332642" y="6286500"/>
          <a:ext cx="6524810" cy="652481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11" name="2D Donut Chart"/>
          <p:cNvGraphicFramePr>
            <a:graphicFrameLocks noChangeAspect="1"/>
          </p:cNvGraphicFramePr>
          <p:nvPr>
            <p:extLst>
              <p:ext uri="{D42A27DB-BD31-4B8C-83A1-F6EECF244321}">
                <p14:modId xmlns:p14="http://schemas.microsoft.com/office/powerpoint/2010/main" val="2015246615"/>
              </p:ext>
            </p:extLst>
          </p:nvPr>
        </p:nvGraphicFramePr>
        <p:xfrm>
          <a:off x="12547599" y="8344070"/>
          <a:ext cx="4140001" cy="4140000"/>
        </p:xfrm>
        <a:graphic>
          <a:graphicData uri="http://schemas.openxmlformats.org/drawingml/2006/chart">
            <c:chart xmlns:c="http://schemas.openxmlformats.org/drawingml/2006/chart" xmlns:r="http://schemas.openxmlformats.org/officeDocument/2006/relationships" r:id="rId3"/>
          </a:graphicData>
        </a:graphic>
      </p:graphicFrame>
      <p:sp>
        <p:nvSpPr>
          <p:cNvPr id="212" name="64"/>
          <p:cNvSpPr txBox="1"/>
          <p:nvPr/>
        </p:nvSpPr>
        <p:spPr>
          <a:xfrm>
            <a:off x="3819178" y="8702737"/>
            <a:ext cx="1838672" cy="13113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10000"/>
            </a:lvl1pPr>
          </a:lstStyle>
          <a:p>
            <a:r>
              <a:rPr lang="en-US" dirty="0">
                <a:latin typeface="Arial" panose="020B0604020202020204" pitchFamily="34" charset="0"/>
                <a:cs typeface="Arial" panose="020B0604020202020204" pitchFamily="34" charset="0"/>
              </a:rPr>
              <a:t>83</a:t>
            </a:r>
            <a:endParaRPr dirty="0">
              <a:latin typeface="Arial" panose="020B0604020202020204" pitchFamily="34" charset="0"/>
              <a:cs typeface="Arial" panose="020B0604020202020204" pitchFamily="34" charset="0"/>
            </a:endParaRPr>
          </a:p>
        </p:txBody>
      </p:sp>
      <p:graphicFrame>
        <p:nvGraphicFramePr>
          <p:cNvPr id="213" name="2D Donut Chart"/>
          <p:cNvGraphicFramePr>
            <a:graphicFrameLocks noChangeAspect="1"/>
          </p:cNvGraphicFramePr>
          <p:nvPr/>
        </p:nvGraphicFramePr>
        <p:xfrm>
          <a:off x="18522051" y="8352330"/>
          <a:ext cx="4140000" cy="4140000"/>
        </p:xfrm>
        <a:graphic>
          <a:graphicData uri="http://schemas.openxmlformats.org/drawingml/2006/chart">
            <c:chart xmlns:c="http://schemas.openxmlformats.org/drawingml/2006/chart" xmlns:r="http://schemas.openxmlformats.org/officeDocument/2006/relationships" r:id="rId4"/>
          </a:graphicData>
        </a:graphic>
      </p:graphicFrame>
      <p:sp>
        <p:nvSpPr>
          <p:cNvPr id="214" name="39%"/>
          <p:cNvSpPr txBox="1"/>
          <p:nvPr/>
        </p:nvSpPr>
        <p:spPr>
          <a:xfrm>
            <a:off x="13741526" y="9859335"/>
            <a:ext cx="1752145" cy="10327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lgn="ctr" defTabSz="457200">
              <a:lnSpc>
                <a:spcPct val="100000"/>
              </a:lnSpc>
              <a:spcBef>
                <a:spcPts val="0"/>
              </a:spcBef>
              <a:defRPr sz="6000"/>
            </a:lvl1pPr>
          </a:lstStyle>
          <a:p>
            <a:r>
              <a:rPr lang="en-US" dirty="0">
                <a:latin typeface="Arial" panose="020B0604020202020204" pitchFamily="34" charset="0"/>
                <a:cs typeface="Arial" panose="020B0604020202020204" pitchFamily="34" charset="0"/>
              </a:rPr>
              <a:t>93</a:t>
            </a:r>
            <a:r>
              <a:rPr dirty="0">
                <a:latin typeface="Arial" panose="020B0604020202020204" pitchFamily="34" charset="0"/>
                <a:cs typeface="Arial" panose="020B0604020202020204" pitchFamily="34" charset="0"/>
              </a:rPr>
              <a:t>%</a:t>
            </a:r>
          </a:p>
        </p:txBody>
      </p:sp>
      <p:sp>
        <p:nvSpPr>
          <p:cNvPr id="215" name="C"/>
          <p:cNvSpPr txBox="1"/>
          <p:nvPr/>
        </p:nvSpPr>
        <p:spPr>
          <a:xfrm>
            <a:off x="19996254" y="9745992"/>
            <a:ext cx="1191593" cy="10327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lgn="ctr" defTabSz="457200">
              <a:lnSpc>
                <a:spcPct val="100000"/>
              </a:lnSpc>
              <a:spcBef>
                <a:spcPts val="0"/>
              </a:spcBef>
              <a:defRPr sz="7000"/>
            </a:lvl1pPr>
          </a:lstStyle>
          <a:p>
            <a:r>
              <a:rPr lang="en-US" dirty="0">
                <a:latin typeface="Arial" panose="020B0604020202020204" pitchFamily="34" charset="0"/>
                <a:cs typeface="Arial" panose="020B0604020202020204" pitchFamily="34" charset="0"/>
              </a:rPr>
              <a:t>A</a:t>
            </a:r>
            <a:endParaRPr dirty="0">
              <a:latin typeface="Arial" panose="020B0604020202020204" pitchFamily="34" charset="0"/>
              <a:cs typeface="Arial" panose="020B0604020202020204" pitchFamily="34" charset="0"/>
            </a:endParaRPr>
          </a:p>
        </p:txBody>
      </p:sp>
      <p:sp>
        <p:nvSpPr>
          <p:cNvPr id="216" name="The System Usability Scale is a 10-item questionnaire for quantifying user experience."/>
          <p:cNvSpPr txBox="1"/>
          <p:nvPr/>
        </p:nvSpPr>
        <p:spPr>
          <a:xfrm>
            <a:off x="1332642" y="3074079"/>
            <a:ext cx="10366619" cy="39993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3900" i="1"/>
            </a:lvl1pPr>
          </a:lstStyle>
          <a:p>
            <a:r>
              <a:rPr sz="4000" i="0" dirty="0">
                <a:latin typeface="Arial" panose="020B0604020202020204" pitchFamily="34" charset="0"/>
                <a:cs typeface="Arial" panose="020B0604020202020204" pitchFamily="34" charset="0"/>
              </a:rPr>
              <a:t>The System Usability Scale is a 10-item questionnaire for quantifying user experience.</a:t>
            </a:r>
          </a:p>
        </p:txBody>
      </p:sp>
      <p:sp>
        <p:nvSpPr>
          <p:cNvPr id="218" name="Percentile and letter grade"/>
          <p:cNvSpPr txBox="1"/>
          <p:nvPr/>
        </p:nvSpPr>
        <p:spPr>
          <a:xfrm>
            <a:off x="13144562" y="7525721"/>
            <a:ext cx="2946072" cy="5513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825500">
              <a:lnSpc>
                <a:spcPct val="100000"/>
              </a:lnSpc>
              <a:spcBef>
                <a:spcPts val="0"/>
              </a:spcBef>
              <a:defRPr sz="2800">
                <a:latin typeface="Helvetica Neue Medium"/>
                <a:ea typeface="Helvetica Neue Medium"/>
                <a:cs typeface="Helvetica Neue Medium"/>
                <a:sym typeface="Helvetica Neue Medium"/>
              </a:defRPr>
            </a:lvl1pPr>
          </a:lstStyle>
          <a:p>
            <a:pPr algn="ctr"/>
            <a:r>
              <a:rPr b="1" dirty="0">
                <a:latin typeface="Arial" panose="020B0604020202020204" pitchFamily="34" charset="0"/>
                <a:cs typeface="Arial" panose="020B0604020202020204" pitchFamily="34" charset="0"/>
              </a:rPr>
              <a:t>Percentile </a:t>
            </a:r>
            <a:r>
              <a:rPr b="1" dirty="0" smtClean="0">
                <a:latin typeface="Arial" panose="020B0604020202020204" pitchFamily="34" charset="0"/>
                <a:cs typeface="Arial" panose="020B0604020202020204" pitchFamily="34" charset="0"/>
              </a:rPr>
              <a:t>grade</a:t>
            </a:r>
            <a:endParaRPr b="1" dirty="0">
              <a:latin typeface="Arial" panose="020B0604020202020204" pitchFamily="34" charset="0"/>
              <a:cs typeface="Arial" panose="020B0604020202020204" pitchFamily="34" charset="0"/>
            </a:endParaRPr>
          </a:p>
        </p:txBody>
      </p:sp>
      <p:sp>
        <p:nvSpPr>
          <p:cNvPr id="18" name="The System Usability Scale is a 10-item questionnaire for quantifying user experience.">
            <a:extLst>
              <a:ext uri="{FF2B5EF4-FFF2-40B4-BE49-F238E27FC236}">
                <a16:creationId xmlns:a16="http://schemas.microsoft.com/office/drawing/2014/main" id="{C4336744-498E-B34D-8E44-57B1368A89E1}"/>
              </a:ext>
            </a:extLst>
          </p:cNvPr>
          <p:cNvSpPr txBox="1"/>
          <p:nvPr/>
        </p:nvSpPr>
        <p:spPr>
          <a:xfrm>
            <a:off x="12552363" y="3287869"/>
            <a:ext cx="10366619" cy="39993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3900" i="1"/>
            </a:lvl1pPr>
          </a:lstStyle>
          <a:p>
            <a:r>
              <a:rPr lang="en-CA" sz="4000" i="0" dirty="0">
                <a:latin typeface="Arial" panose="020B0604020202020204" pitchFamily="34" charset="0"/>
                <a:cs typeface="Arial" panose="020B0604020202020204" pitchFamily="34" charset="0"/>
              </a:rPr>
              <a:t>Percentile is calculated from a database of 500 SUS scores collected by Measuring.</a:t>
            </a:r>
          </a:p>
          <a:p>
            <a:endParaRPr lang="en-CA" sz="4000" i="0" dirty="0">
              <a:latin typeface="Arial" panose="020B0604020202020204" pitchFamily="34" charset="0"/>
              <a:cs typeface="Arial" panose="020B0604020202020204" pitchFamily="34" charset="0"/>
            </a:endParaRPr>
          </a:p>
          <a:p>
            <a:r>
              <a:rPr lang="en-CA" sz="4000" i="0" dirty="0">
                <a:latin typeface="Arial" panose="020B0604020202020204" pitchFamily="34" charset="0"/>
                <a:cs typeface="Arial" panose="020B0604020202020204" pitchFamily="34" charset="0"/>
              </a:rPr>
              <a:t>The letter grade is based on academic analysis of SUS score distributions.</a:t>
            </a:r>
          </a:p>
          <a:p>
            <a:endParaRPr lang="en-CA" sz="4000" i="0" dirty="0">
              <a:latin typeface="Arial" panose="020B0604020202020204" pitchFamily="34" charset="0"/>
              <a:cs typeface="Arial" panose="020B0604020202020204" pitchFamily="34" charset="0"/>
            </a:endParaRPr>
          </a:p>
        </p:txBody>
      </p:sp>
      <p:sp>
        <p:nvSpPr>
          <p:cNvPr id="15" name="Percentile and letter grade"/>
          <p:cNvSpPr txBox="1"/>
          <p:nvPr/>
        </p:nvSpPr>
        <p:spPr>
          <a:xfrm>
            <a:off x="19119014" y="7450034"/>
            <a:ext cx="2946072" cy="5513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825500">
              <a:lnSpc>
                <a:spcPct val="100000"/>
              </a:lnSpc>
              <a:spcBef>
                <a:spcPts val="0"/>
              </a:spcBef>
              <a:defRPr sz="2800">
                <a:latin typeface="Helvetica Neue Medium"/>
                <a:ea typeface="Helvetica Neue Medium"/>
                <a:cs typeface="Helvetica Neue Medium"/>
                <a:sym typeface="Helvetica Neue Medium"/>
              </a:defRPr>
            </a:lvl1pPr>
          </a:lstStyle>
          <a:p>
            <a:pPr algn="ctr"/>
            <a:r>
              <a:rPr lang="en-CA" b="1" dirty="0" smtClean="0">
                <a:latin typeface="Arial" panose="020B0604020202020204" pitchFamily="34" charset="0"/>
                <a:cs typeface="Arial" panose="020B0604020202020204" pitchFamily="34" charset="0"/>
              </a:rPr>
              <a:t>Letter </a:t>
            </a:r>
            <a:r>
              <a:rPr b="1" dirty="0" smtClean="0">
                <a:latin typeface="Arial" panose="020B0604020202020204" pitchFamily="34" charset="0"/>
                <a:cs typeface="Arial" panose="020B0604020202020204" pitchFamily="34" charset="0"/>
              </a:rPr>
              <a:t>grade</a:t>
            </a:r>
            <a:endParaRPr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85446162"/>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ystem Usability Scale"/>
          <p:cNvSpPr txBox="1">
            <a:spLocks noGrp="1"/>
          </p:cNvSpPr>
          <p:nvPr>
            <p:ph type="title"/>
          </p:nvPr>
        </p:nvSpPr>
        <p:spPr>
          <a:prstGeom prst="rect">
            <a:avLst/>
          </a:prstGeom>
        </p:spPr>
        <p:txBody>
          <a:bodyPr/>
          <a:lstStyle/>
          <a:p>
            <a:r>
              <a:rPr lang="en-US" dirty="0"/>
              <a:t>Video results</a:t>
            </a:r>
            <a:endParaRPr dirty="0"/>
          </a:p>
        </p:txBody>
      </p:sp>
      <p:sp>
        <p:nvSpPr>
          <p:cNvPr id="207" name="SUS"/>
          <p:cNvSpPr txBox="1">
            <a:spLocks noGrp="1"/>
          </p:cNvSpPr>
          <p:nvPr>
            <p:ph type="body" idx="21"/>
          </p:nvPr>
        </p:nvSpPr>
        <p:spPr>
          <a:xfrm>
            <a:off x="1320800" y="2426818"/>
            <a:ext cx="10507978" cy="754187"/>
          </a:xfrm>
          <a:prstGeom prst="rect">
            <a:avLst/>
          </a:prstGeom>
        </p:spPr>
        <p:txBody>
          <a:bodyPr>
            <a:noAutofit/>
          </a:bodyPr>
          <a:lstStyle/>
          <a:p>
            <a:r>
              <a:rPr lang="en-US" sz="4000" b="1" dirty="0">
                <a:latin typeface="Arial" panose="020B0604020202020204" pitchFamily="34" charset="0"/>
                <a:cs typeface="Arial" panose="020B0604020202020204" pitchFamily="34" charset="0"/>
              </a:rPr>
              <a:t>User videos</a:t>
            </a:r>
            <a:endParaRPr sz="4000" b="1" dirty="0">
              <a:latin typeface="Arial" panose="020B0604020202020204" pitchFamily="34" charset="0"/>
              <a:cs typeface="Arial" panose="020B0604020202020204" pitchFamily="34" charset="0"/>
            </a:endParaRPr>
          </a:p>
        </p:txBody>
      </p:sp>
      <p:sp>
        <p:nvSpPr>
          <p:cNvPr id="209" name="Sub-scores"/>
          <p:cNvSpPr txBox="1">
            <a:spLocks noGrp="1"/>
          </p:cNvSpPr>
          <p:nvPr>
            <p:ph type="body" idx="23"/>
          </p:nvPr>
        </p:nvSpPr>
        <p:spPr>
          <a:xfrm>
            <a:off x="12547600" y="2626291"/>
            <a:ext cx="10299452" cy="551372"/>
          </a:xfrm>
          <a:prstGeom prst="rect">
            <a:avLst/>
          </a:prstGeom>
        </p:spPr>
        <p:txBody>
          <a:bodyPr>
            <a:noAutofit/>
          </a:bodyPr>
          <a:lstStyle/>
          <a:p>
            <a:r>
              <a:rPr lang="en-US" sz="4000" b="1" dirty="0">
                <a:latin typeface="Arial" panose="020B0604020202020204" pitchFamily="34" charset="0"/>
                <a:cs typeface="Arial" panose="020B0604020202020204" pitchFamily="34" charset="0"/>
              </a:rPr>
              <a:t>Individual clips</a:t>
            </a:r>
            <a:endParaRPr sz="4000" b="1" dirty="0">
              <a:latin typeface="Arial" panose="020B0604020202020204" pitchFamily="34" charset="0"/>
              <a:cs typeface="Arial" panose="020B0604020202020204" pitchFamily="34" charset="0"/>
            </a:endParaRPr>
          </a:p>
        </p:txBody>
      </p:sp>
      <p:sp>
        <p:nvSpPr>
          <p:cNvPr id="216" name="The System Usability Scale is a 10-item questionnaire for quantifying user experience."/>
          <p:cNvSpPr txBox="1"/>
          <p:nvPr/>
        </p:nvSpPr>
        <p:spPr>
          <a:xfrm>
            <a:off x="1332642" y="3293670"/>
            <a:ext cx="10366619" cy="39993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3900" i="1"/>
            </a:lvl1pPr>
          </a:lstStyle>
          <a:p>
            <a:r>
              <a:rPr lang="en-CA" sz="4000" i="0" dirty="0">
                <a:latin typeface="Arial" panose="020B0604020202020204" pitchFamily="34" charset="0"/>
                <a:cs typeface="Arial" panose="020B0604020202020204" pitchFamily="34" charset="0"/>
              </a:rPr>
              <a:t>User testing videos are powerful tools for identifying both positive and negative user experiences. They are hard video evidence of where users may be struggling with a website, app, or prototype designs.</a:t>
            </a:r>
            <a:endParaRPr sz="4000" i="0" dirty="0">
              <a:latin typeface="Arial" panose="020B0604020202020204" pitchFamily="34" charset="0"/>
              <a:cs typeface="Arial" panose="020B0604020202020204" pitchFamily="34" charset="0"/>
            </a:endParaRPr>
          </a:p>
        </p:txBody>
      </p:sp>
      <p:sp>
        <p:nvSpPr>
          <p:cNvPr id="36" name="The System Usability Scale is a 10-item questionnaire for quantifying user experience.">
            <a:extLst>
              <a:ext uri="{FF2B5EF4-FFF2-40B4-BE49-F238E27FC236}">
                <a16:creationId xmlns:a16="http://schemas.microsoft.com/office/drawing/2014/main" id="{F453801E-49EA-4641-8F50-CBCA7BE2913F}"/>
              </a:ext>
            </a:extLst>
          </p:cNvPr>
          <p:cNvSpPr txBox="1"/>
          <p:nvPr/>
        </p:nvSpPr>
        <p:spPr>
          <a:xfrm>
            <a:off x="14719003" y="3436938"/>
            <a:ext cx="8225233" cy="1565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3900" i="1"/>
            </a:lvl1pPr>
          </a:lstStyle>
          <a:p>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Lorem ipsum dolor sit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amet</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consectetur</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adipiscing</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elit</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sed</a:t>
            </a:r>
            <a:endParaRPr lang="en-CA" i="0" dirty="0">
              <a:solidFill>
                <a:schemeClr val="accent1">
                  <a:lumMod val="50000"/>
                </a:schemeClr>
              </a:solidFill>
              <a:latin typeface="Arial" panose="020B0604020202020204" pitchFamily="34" charset="0"/>
              <a:cs typeface="Arial" panose="020B0604020202020204" pitchFamily="34" charset="0"/>
            </a:endParaRPr>
          </a:p>
        </p:txBody>
      </p:sp>
      <p:sp>
        <p:nvSpPr>
          <p:cNvPr id="38" name="The System Usability Scale is a 10-item questionnaire for quantifying user experience.">
            <a:extLst>
              <a:ext uri="{FF2B5EF4-FFF2-40B4-BE49-F238E27FC236}">
                <a16:creationId xmlns:a16="http://schemas.microsoft.com/office/drawing/2014/main" id="{594F691F-5F48-E646-9014-FB0968FC6B26}"/>
              </a:ext>
            </a:extLst>
          </p:cNvPr>
          <p:cNvSpPr txBox="1"/>
          <p:nvPr/>
        </p:nvSpPr>
        <p:spPr>
          <a:xfrm>
            <a:off x="14719002" y="5208142"/>
            <a:ext cx="8225233" cy="1565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3900" i="1"/>
            </a:lvl1pPr>
          </a:lstStyle>
          <a:p>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Lorem ipsum dolor sit amet, consectetur adipiscing elit, sed</a:t>
            </a:r>
            <a:endParaRPr lang="en-CA" i="0" dirty="0">
              <a:solidFill>
                <a:schemeClr val="accent1">
                  <a:lumMod val="50000"/>
                </a:schemeClr>
              </a:solidFill>
              <a:latin typeface="Arial" panose="020B0604020202020204" pitchFamily="34" charset="0"/>
              <a:cs typeface="Arial" panose="020B0604020202020204" pitchFamily="34" charset="0"/>
            </a:endParaRPr>
          </a:p>
        </p:txBody>
      </p:sp>
      <p:sp>
        <p:nvSpPr>
          <p:cNvPr id="45" name="The System Usability Scale is a 10-item questionnaire for quantifying user experience.">
            <a:extLst>
              <a:ext uri="{FF2B5EF4-FFF2-40B4-BE49-F238E27FC236}">
                <a16:creationId xmlns:a16="http://schemas.microsoft.com/office/drawing/2014/main" id="{3DEE39DD-020A-094C-8C18-2EE07DF2663E}"/>
              </a:ext>
            </a:extLst>
          </p:cNvPr>
          <p:cNvSpPr txBox="1"/>
          <p:nvPr/>
        </p:nvSpPr>
        <p:spPr>
          <a:xfrm>
            <a:off x="14727369" y="6979346"/>
            <a:ext cx="8225233" cy="1565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3900" i="1"/>
            </a:lvl1pPr>
          </a:lstStyle>
          <a:p>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Lorem ipsum dolor sit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amet</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consectetur</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adipiscing</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elit</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sed</a:t>
            </a:r>
            <a:endParaRPr lang="en-CA" i="0" dirty="0">
              <a:solidFill>
                <a:schemeClr val="accent1">
                  <a:lumMod val="50000"/>
                </a:schemeClr>
              </a:solidFill>
              <a:latin typeface="Arial" panose="020B0604020202020204" pitchFamily="34" charset="0"/>
              <a:cs typeface="Arial" panose="020B0604020202020204" pitchFamily="34" charset="0"/>
            </a:endParaRPr>
          </a:p>
        </p:txBody>
      </p:sp>
      <p:sp>
        <p:nvSpPr>
          <p:cNvPr id="46" name="The System Usability Scale is a 10-item questionnaire for quantifying user experience.">
            <a:extLst>
              <a:ext uri="{FF2B5EF4-FFF2-40B4-BE49-F238E27FC236}">
                <a16:creationId xmlns:a16="http://schemas.microsoft.com/office/drawing/2014/main" id="{0A3D79F9-42CE-6244-93A1-AE77563D5E83}"/>
              </a:ext>
            </a:extLst>
          </p:cNvPr>
          <p:cNvSpPr txBox="1"/>
          <p:nvPr/>
        </p:nvSpPr>
        <p:spPr>
          <a:xfrm>
            <a:off x="14727368" y="8750547"/>
            <a:ext cx="8225233" cy="156544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3900" i="1"/>
            </a:lvl1pPr>
          </a:lstStyle>
          <a:p>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Lorem ipsum dolor sit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amet</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consectetur</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adipiscing</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a:t>
            </a:r>
            <a:r>
              <a:rPr lang="en-CA" i="0" dirty="0" err="1">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elit</a:t>
            </a:r>
            <a:r>
              <a:rPr lang="en-CA" i="0" dirty="0">
                <a:solidFill>
                  <a:schemeClr val="accent1">
                    <a:lumMod val="50000"/>
                  </a:schemeClr>
                </a:solidFill>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xmlns="" val="tx"/>
                    </a:ext>
                  </a:extLst>
                </a:hlinkClick>
              </a:rPr>
              <a:t>, sed</a:t>
            </a:r>
            <a:endParaRPr lang="en-CA" i="0" dirty="0">
              <a:solidFill>
                <a:schemeClr val="accent1">
                  <a:lumMod val="50000"/>
                </a:schemeClr>
              </a:solidFill>
              <a:latin typeface="Arial" panose="020B0604020202020204" pitchFamily="34" charset="0"/>
              <a:cs typeface="Arial" panose="020B0604020202020204" pitchFamily="34" charset="0"/>
            </a:endParaRPr>
          </a:p>
        </p:txBody>
      </p:sp>
      <p:grpSp>
        <p:nvGrpSpPr>
          <p:cNvPr id="54" name="Group 53">
            <a:extLst>
              <a:ext uri="{FF2B5EF4-FFF2-40B4-BE49-F238E27FC236}">
                <a16:creationId xmlns:a16="http://schemas.microsoft.com/office/drawing/2014/main" id="{D9B03F78-3E90-1040-9465-EC3F703A9423}"/>
              </a:ext>
            </a:extLst>
          </p:cNvPr>
          <p:cNvGrpSpPr/>
          <p:nvPr/>
        </p:nvGrpSpPr>
        <p:grpSpPr>
          <a:xfrm>
            <a:off x="12552363" y="3539868"/>
            <a:ext cx="1827702" cy="1300712"/>
            <a:chOff x="4482685" y="8674472"/>
            <a:chExt cx="4066531" cy="2894009"/>
          </a:xfrm>
        </p:grpSpPr>
        <p:pic>
          <p:nvPicPr>
            <p:cNvPr id="55" name="Picture 54">
              <a:extLst>
                <a:ext uri="{FF2B5EF4-FFF2-40B4-BE49-F238E27FC236}">
                  <a16:creationId xmlns:a16="http://schemas.microsoft.com/office/drawing/2014/main" id="{743CD620-29D3-6F4D-8151-CB61FC38F10F}"/>
                </a:ext>
                <a:ext uri="{C183D7F6-B498-43B3-948B-1728B52AA6E4}">
                  <adec:decorative xmlns:adec="http://schemas.microsoft.com/office/drawing/2017/decorative" xmlns="" val="1"/>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4482685" y="8674472"/>
              <a:ext cx="4066531" cy="2894009"/>
            </a:xfrm>
            <a:prstGeom prst="rect">
              <a:avLst/>
            </a:prstGeom>
            <a:noFill/>
            <a:ln>
              <a:solidFill>
                <a:schemeClr val="tx2">
                  <a:lumMod val="60000"/>
                  <a:lumOff val="40000"/>
                </a:schemeClr>
              </a:solidFill>
            </a:ln>
            <a:effectLst>
              <a:outerShdw blurRad="50800" dist="63500" dir="2700000" algn="tl" rotWithShape="0">
                <a:prstClr val="black">
                  <a:alpha val="40000"/>
                </a:prstClr>
              </a:outerShdw>
            </a:effectLst>
          </p:spPr>
        </p:pic>
        <p:sp>
          <p:nvSpPr>
            <p:cNvPr id="56" name="Rectangle 55">
              <a:extLst>
                <a:ext uri="{FF2B5EF4-FFF2-40B4-BE49-F238E27FC236}">
                  <a16:creationId xmlns:a16="http://schemas.microsoft.com/office/drawing/2014/main" id="{9939032A-4614-8049-B8C7-5B6861D097D0}"/>
                </a:ext>
              </a:extLst>
            </p:cNvPr>
            <p:cNvSpPr/>
            <p:nvPr/>
          </p:nvSpPr>
          <p:spPr>
            <a:xfrm>
              <a:off x="4482685" y="8674472"/>
              <a:ext cx="4066531" cy="2894009"/>
            </a:xfrm>
            <a:prstGeom prst="rect">
              <a:avLst/>
            </a:prstGeom>
            <a:solidFill>
              <a:srgbClr val="000000">
                <a:alpha val="4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nvGrpSpPr>
            <p:cNvPr id="57" name="Group 56">
              <a:extLst>
                <a:ext uri="{FF2B5EF4-FFF2-40B4-BE49-F238E27FC236}">
                  <a16:creationId xmlns:a16="http://schemas.microsoft.com/office/drawing/2014/main" id="{F5DE3AFA-4F3D-1C4F-A4EB-7711B689F1DD}"/>
                </a:ext>
              </a:extLst>
            </p:cNvPr>
            <p:cNvGrpSpPr/>
            <p:nvPr/>
          </p:nvGrpSpPr>
          <p:grpSpPr>
            <a:xfrm>
              <a:off x="5813585" y="9465483"/>
              <a:ext cx="1408850" cy="1408850"/>
              <a:chOff x="5685183" y="9104243"/>
              <a:chExt cx="2279374" cy="2279374"/>
            </a:xfrm>
          </p:grpSpPr>
          <p:sp>
            <p:nvSpPr>
              <p:cNvPr id="58" name="Oval 57">
                <a:extLst>
                  <a:ext uri="{FF2B5EF4-FFF2-40B4-BE49-F238E27FC236}">
                    <a16:creationId xmlns:a16="http://schemas.microsoft.com/office/drawing/2014/main" id="{63C7EDAB-A05A-5A42-BBBC-BB49A8488FEB}"/>
                  </a:ext>
                </a:extLst>
              </p:cNvPr>
              <p:cNvSpPr/>
              <p:nvPr/>
            </p:nvSpPr>
            <p:spPr>
              <a:xfrm>
                <a:off x="5685183" y="9104243"/>
                <a:ext cx="2279374" cy="2279374"/>
              </a:xfrm>
              <a:prstGeom prst="ellipse">
                <a:avLst/>
              </a:prstGeom>
              <a:noFill/>
              <a:ln w="101600"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59" name="Triangle 58">
                <a:extLst>
                  <a:ext uri="{FF2B5EF4-FFF2-40B4-BE49-F238E27FC236}">
                    <a16:creationId xmlns:a16="http://schemas.microsoft.com/office/drawing/2014/main" id="{E87E288E-EA97-1749-902A-5C20FB937C4D}"/>
                  </a:ext>
                </a:extLst>
              </p:cNvPr>
              <p:cNvSpPr/>
              <p:nvPr/>
            </p:nvSpPr>
            <p:spPr>
              <a:xfrm rot="19800000">
                <a:off x="6056124" y="9475559"/>
                <a:ext cx="1339220" cy="1154502"/>
              </a:xfrm>
              <a:prstGeom prst="triangl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grpSp>
      <p:grpSp>
        <p:nvGrpSpPr>
          <p:cNvPr id="60" name="Group 59">
            <a:extLst>
              <a:ext uri="{FF2B5EF4-FFF2-40B4-BE49-F238E27FC236}">
                <a16:creationId xmlns:a16="http://schemas.microsoft.com/office/drawing/2014/main" id="{44CCEF54-3A24-BD44-9A3B-8E11336CE6B4}"/>
              </a:ext>
            </a:extLst>
          </p:cNvPr>
          <p:cNvGrpSpPr/>
          <p:nvPr/>
        </p:nvGrpSpPr>
        <p:grpSpPr>
          <a:xfrm>
            <a:off x="12552363" y="5293340"/>
            <a:ext cx="1827702" cy="1300712"/>
            <a:chOff x="4482685" y="8674472"/>
            <a:chExt cx="4066531" cy="2894009"/>
          </a:xfrm>
        </p:grpSpPr>
        <p:pic>
          <p:nvPicPr>
            <p:cNvPr id="61" name="Picture 60">
              <a:extLst>
                <a:ext uri="{FF2B5EF4-FFF2-40B4-BE49-F238E27FC236}">
                  <a16:creationId xmlns:a16="http://schemas.microsoft.com/office/drawing/2014/main" id="{0C42C27A-9727-2048-9A93-B8369503CA88}"/>
                </a:ext>
                <a:ext uri="{C183D7F6-B498-43B3-948B-1728B52AA6E4}">
                  <adec:decorative xmlns:adec="http://schemas.microsoft.com/office/drawing/2017/decorative" xmlns="" val="1"/>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4482685" y="8674472"/>
              <a:ext cx="4066531" cy="2894009"/>
            </a:xfrm>
            <a:prstGeom prst="rect">
              <a:avLst/>
            </a:prstGeom>
            <a:noFill/>
            <a:ln>
              <a:solidFill>
                <a:schemeClr val="tx2">
                  <a:lumMod val="60000"/>
                  <a:lumOff val="40000"/>
                </a:schemeClr>
              </a:solidFill>
            </a:ln>
            <a:effectLst>
              <a:outerShdw blurRad="50800" dist="63500" dir="2700000" algn="tl" rotWithShape="0">
                <a:prstClr val="black">
                  <a:alpha val="40000"/>
                </a:prstClr>
              </a:outerShdw>
            </a:effectLst>
          </p:spPr>
        </p:pic>
        <p:sp>
          <p:nvSpPr>
            <p:cNvPr id="62" name="Rectangle 61">
              <a:extLst>
                <a:ext uri="{FF2B5EF4-FFF2-40B4-BE49-F238E27FC236}">
                  <a16:creationId xmlns:a16="http://schemas.microsoft.com/office/drawing/2014/main" id="{8258517D-AD9C-2C41-83EE-EF11B14567A4}"/>
                </a:ext>
              </a:extLst>
            </p:cNvPr>
            <p:cNvSpPr/>
            <p:nvPr/>
          </p:nvSpPr>
          <p:spPr>
            <a:xfrm>
              <a:off x="4482685" y="8674472"/>
              <a:ext cx="4066531" cy="2894009"/>
            </a:xfrm>
            <a:prstGeom prst="rect">
              <a:avLst/>
            </a:prstGeom>
            <a:solidFill>
              <a:srgbClr val="000000">
                <a:alpha val="4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nvGrpSpPr>
            <p:cNvPr id="63" name="Group 62">
              <a:extLst>
                <a:ext uri="{FF2B5EF4-FFF2-40B4-BE49-F238E27FC236}">
                  <a16:creationId xmlns:a16="http://schemas.microsoft.com/office/drawing/2014/main" id="{27345B28-799A-E847-9610-811F2397D725}"/>
                </a:ext>
              </a:extLst>
            </p:cNvPr>
            <p:cNvGrpSpPr/>
            <p:nvPr/>
          </p:nvGrpSpPr>
          <p:grpSpPr>
            <a:xfrm>
              <a:off x="5813585" y="9465483"/>
              <a:ext cx="1408850" cy="1408850"/>
              <a:chOff x="5685183" y="9104243"/>
              <a:chExt cx="2279374" cy="2279374"/>
            </a:xfrm>
          </p:grpSpPr>
          <p:sp>
            <p:nvSpPr>
              <p:cNvPr id="64" name="Oval 63">
                <a:extLst>
                  <a:ext uri="{FF2B5EF4-FFF2-40B4-BE49-F238E27FC236}">
                    <a16:creationId xmlns:a16="http://schemas.microsoft.com/office/drawing/2014/main" id="{B61B0B1E-E697-0D47-B23F-8207E30817C3}"/>
                  </a:ext>
                </a:extLst>
              </p:cNvPr>
              <p:cNvSpPr/>
              <p:nvPr/>
            </p:nvSpPr>
            <p:spPr>
              <a:xfrm>
                <a:off x="5685183" y="9104243"/>
                <a:ext cx="2279374" cy="2279374"/>
              </a:xfrm>
              <a:prstGeom prst="ellipse">
                <a:avLst/>
              </a:prstGeom>
              <a:noFill/>
              <a:ln w="101600"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65" name="Triangle 64">
                <a:extLst>
                  <a:ext uri="{FF2B5EF4-FFF2-40B4-BE49-F238E27FC236}">
                    <a16:creationId xmlns:a16="http://schemas.microsoft.com/office/drawing/2014/main" id="{9A34D462-2487-704D-BF74-CB880D0E65E3}"/>
                  </a:ext>
                </a:extLst>
              </p:cNvPr>
              <p:cNvSpPr/>
              <p:nvPr/>
            </p:nvSpPr>
            <p:spPr>
              <a:xfrm rot="19800000">
                <a:off x="6056124" y="9475559"/>
                <a:ext cx="1339220" cy="1154502"/>
              </a:xfrm>
              <a:prstGeom prst="triangl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grpSp>
      <p:grpSp>
        <p:nvGrpSpPr>
          <p:cNvPr id="66" name="Group 65">
            <a:extLst>
              <a:ext uri="{FF2B5EF4-FFF2-40B4-BE49-F238E27FC236}">
                <a16:creationId xmlns:a16="http://schemas.microsoft.com/office/drawing/2014/main" id="{0D901257-B1E2-0C41-AB23-E9648AE892E0}"/>
              </a:ext>
            </a:extLst>
          </p:cNvPr>
          <p:cNvGrpSpPr/>
          <p:nvPr/>
        </p:nvGrpSpPr>
        <p:grpSpPr>
          <a:xfrm>
            <a:off x="12552363" y="7081805"/>
            <a:ext cx="1827702" cy="1300712"/>
            <a:chOff x="4482685" y="8674472"/>
            <a:chExt cx="4066531" cy="2894009"/>
          </a:xfrm>
        </p:grpSpPr>
        <p:pic>
          <p:nvPicPr>
            <p:cNvPr id="67" name="Picture 66">
              <a:extLst>
                <a:ext uri="{FF2B5EF4-FFF2-40B4-BE49-F238E27FC236}">
                  <a16:creationId xmlns:a16="http://schemas.microsoft.com/office/drawing/2014/main" id="{8FD3FF9A-3C2E-5149-A120-D7E0595D3416}"/>
                </a:ext>
                <a:ext uri="{C183D7F6-B498-43B3-948B-1728B52AA6E4}">
                  <adec:decorative xmlns:adec="http://schemas.microsoft.com/office/drawing/2017/decorative" xmlns="" val="1"/>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4482685" y="8674472"/>
              <a:ext cx="4066531" cy="2894009"/>
            </a:xfrm>
            <a:prstGeom prst="rect">
              <a:avLst/>
            </a:prstGeom>
            <a:noFill/>
            <a:ln>
              <a:solidFill>
                <a:schemeClr val="tx2">
                  <a:lumMod val="60000"/>
                  <a:lumOff val="40000"/>
                </a:schemeClr>
              </a:solidFill>
            </a:ln>
            <a:effectLst>
              <a:outerShdw blurRad="50800" dist="63500" dir="2700000" algn="tl" rotWithShape="0">
                <a:prstClr val="black">
                  <a:alpha val="40000"/>
                </a:prstClr>
              </a:outerShdw>
            </a:effectLst>
          </p:spPr>
        </p:pic>
        <p:sp>
          <p:nvSpPr>
            <p:cNvPr id="68" name="Rectangle 67">
              <a:extLst>
                <a:ext uri="{FF2B5EF4-FFF2-40B4-BE49-F238E27FC236}">
                  <a16:creationId xmlns:a16="http://schemas.microsoft.com/office/drawing/2014/main" id="{22580443-E10F-394A-AD48-9DBBB0F9EB6F}"/>
                </a:ext>
              </a:extLst>
            </p:cNvPr>
            <p:cNvSpPr/>
            <p:nvPr/>
          </p:nvSpPr>
          <p:spPr>
            <a:xfrm>
              <a:off x="4482685" y="8674472"/>
              <a:ext cx="4066531" cy="2894009"/>
            </a:xfrm>
            <a:prstGeom prst="rect">
              <a:avLst/>
            </a:prstGeom>
            <a:solidFill>
              <a:srgbClr val="000000">
                <a:alpha val="4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nvGrpSpPr>
            <p:cNvPr id="69" name="Group 68">
              <a:extLst>
                <a:ext uri="{FF2B5EF4-FFF2-40B4-BE49-F238E27FC236}">
                  <a16:creationId xmlns:a16="http://schemas.microsoft.com/office/drawing/2014/main" id="{96FFE251-40E5-1142-98B0-9B41F3A4C86F}"/>
                </a:ext>
              </a:extLst>
            </p:cNvPr>
            <p:cNvGrpSpPr/>
            <p:nvPr/>
          </p:nvGrpSpPr>
          <p:grpSpPr>
            <a:xfrm>
              <a:off x="5813585" y="9465483"/>
              <a:ext cx="1408850" cy="1408850"/>
              <a:chOff x="5685183" y="9104243"/>
              <a:chExt cx="2279374" cy="2279374"/>
            </a:xfrm>
          </p:grpSpPr>
          <p:sp>
            <p:nvSpPr>
              <p:cNvPr id="70" name="Oval 69">
                <a:extLst>
                  <a:ext uri="{FF2B5EF4-FFF2-40B4-BE49-F238E27FC236}">
                    <a16:creationId xmlns:a16="http://schemas.microsoft.com/office/drawing/2014/main" id="{38D44417-F00F-8941-823A-C4C855D771FC}"/>
                  </a:ext>
                </a:extLst>
              </p:cNvPr>
              <p:cNvSpPr/>
              <p:nvPr/>
            </p:nvSpPr>
            <p:spPr>
              <a:xfrm>
                <a:off x="5685183" y="9104243"/>
                <a:ext cx="2279374" cy="2279374"/>
              </a:xfrm>
              <a:prstGeom prst="ellipse">
                <a:avLst/>
              </a:prstGeom>
              <a:noFill/>
              <a:ln w="101600"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71" name="Triangle 70">
                <a:extLst>
                  <a:ext uri="{FF2B5EF4-FFF2-40B4-BE49-F238E27FC236}">
                    <a16:creationId xmlns:a16="http://schemas.microsoft.com/office/drawing/2014/main" id="{AE49570C-DCCD-674D-AE37-68A980B284FE}"/>
                  </a:ext>
                </a:extLst>
              </p:cNvPr>
              <p:cNvSpPr/>
              <p:nvPr/>
            </p:nvSpPr>
            <p:spPr>
              <a:xfrm rot="19800000">
                <a:off x="6056124" y="9475559"/>
                <a:ext cx="1339220" cy="1154502"/>
              </a:xfrm>
              <a:prstGeom prst="triangl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grpSp>
      <p:grpSp>
        <p:nvGrpSpPr>
          <p:cNvPr id="72" name="Group 71">
            <a:extLst>
              <a:ext uri="{FF2B5EF4-FFF2-40B4-BE49-F238E27FC236}">
                <a16:creationId xmlns:a16="http://schemas.microsoft.com/office/drawing/2014/main" id="{E986B1AA-04E9-8B4A-B5D0-E68B1F38783C}"/>
              </a:ext>
            </a:extLst>
          </p:cNvPr>
          <p:cNvGrpSpPr/>
          <p:nvPr/>
        </p:nvGrpSpPr>
        <p:grpSpPr>
          <a:xfrm>
            <a:off x="12552363" y="8882911"/>
            <a:ext cx="1827702" cy="1300712"/>
            <a:chOff x="4482685" y="8674472"/>
            <a:chExt cx="4066531" cy="2894009"/>
          </a:xfrm>
        </p:grpSpPr>
        <p:pic>
          <p:nvPicPr>
            <p:cNvPr id="73" name="Picture 72">
              <a:extLst>
                <a:ext uri="{FF2B5EF4-FFF2-40B4-BE49-F238E27FC236}">
                  <a16:creationId xmlns:a16="http://schemas.microsoft.com/office/drawing/2014/main" id="{A7103D63-D35C-014E-ACF8-1D320F437FD9}"/>
                </a:ext>
                <a:ext uri="{C183D7F6-B498-43B3-948B-1728B52AA6E4}">
                  <adec:decorative xmlns:adec="http://schemas.microsoft.com/office/drawing/2017/decorative" xmlns="" val="1"/>
                </a:ext>
              </a:extLst>
            </p:cNvPr>
            <p:cNvPicPr>
              <a:picLocks/>
            </p:cNvPicPr>
            <p:nvPr/>
          </p:nvPicPr>
          <p:blipFill>
            <a:blip r:embed="rId3" cstate="print">
              <a:extLst>
                <a:ext uri="{28A0092B-C50C-407E-A947-70E740481C1C}">
                  <a14:useLocalDpi xmlns:a14="http://schemas.microsoft.com/office/drawing/2010/main" val="0"/>
                </a:ext>
              </a:extLst>
            </a:blip>
            <a:stretch>
              <a:fillRect/>
            </a:stretch>
          </p:blipFill>
          <p:spPr>
            <a:xfrm>
              <a:off x="4482685" y="8674472"/>
              <a:ext cx="4066531" cy="2894009"/>
            </a:xfrm>
            <a:prstGeom prst="rect">
              <a:avLst/>
            </a:prstGeom>
            <a:noFill/>
            <a:ln>
              <a:solidFill>
                <a:schemeClr val="tx2">
                  <a:lumMod val="60000"/>
                  <a:lumOff val="40000"/>
                </a:schemeClr>
              </a:solidFill>
            </a:ln>
            <a:effectLst>
              <a:outerShdw blurRad="50800" dist="63500" dir="2700000" algn="tl" rotWithShape="0">
                <a:prstClr val="black">
                  <a:alpha val="40000"/>
                </a:prstClr>
              </a:outerShdw>
            </a:effectLst>
          </p:spPr>
        </p:pic>
        <p:sp>
          <p:nvSpPr>
            <p:cNvPr id="74" name="Rectangle 73">
              <a:extLst>
                <a:ext uri="{FF2B5EF4-FFF2-40B4-BE49-F238E27FC236}">
                  <a16:creationId xmlns:a16="http://schemas.microsoft.com/office/drawing/2014/main" id="{D7C1CF8D-2069-C34D-A188-A8C27E1510CF}"/>
                </a:ext>
              </a:extLst>
            </p:cNvPr>
            <p:cNvSpPr/>
            <p:nvPr/>
          </p:nvSpPr>
          <p:spPr>
            <a:xfrm>
              <a:off x="4482685" y="8674472"/>
              <a:ext cx="4066531" cy="2894009"/>
            </a:xfrm>
            <a:prstGeom prst="rect">
              <a:avLst/>
            </a:prstGeom>
            <a:solidFill>
              <a:srgbClr val="000000">
                <a:alpha val="4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nvGrpSpPr>
            <p:cNvPr id="75" name="Group 74">
              <a:extLst>
                <a:ext uri="{FF2B5EF4-FFF2-40B4-BE49-F238E27FC236}">
                  <a16:creationId xmlns:a16="http://schemas.microsoft.com/office/drawing/2014/main" id="{7EF0C389-E16F-014A-BB40-9147E6A1C588}"/>
                </a:ext>
              </a:extLst>
            </p:cNvPr>
            <p:cNvGrpSpPr/>
            <p:nvPr/>
          </p:nvGrpSpPr>
          <p:grpSpPr>
            <a:xfrm>
              <a:off x="5813585" y="9465483"/>
              <a:ext cx="1408850" cy="1408850"/>
              <a:chOff x="5685183" y="9104243"/>
              <a:chExt cx="2279374" cy="2279374"/>
            </a:xfrm>
          </p:grpSpPr>
          <p:sp>
            <p:nvSpPr>
              <p:cNvPr id="76" name="Oval 75">
                <a:extLst>
                  <a:ext uri="{FF2B5EF4-FFF2-40B4-BE49-F238E27FC236}">
                    <a16:creationId xmlns:a16="http://schemas.microsoft.com/office/drawing/2014/main" id="{CDC17D64-EC3B-6744-A764-094CFF0B54D9}"/>
                  </a:ext>
                </a:extLst>
              </p:cNvPr>
              <p:cNvSpPr/>
              <p:nvPr/>
            </p:nvSpPr>
            <p:spPr>
              <a:xfrm>
                <a:off x="5685183" y="9104243"/>
                <a:ext cx="2279374" cy="2279374"/>
              </a:xfrm>
              <a:prstGeom prst="ellipse">
                <a:avLst/>
              </a:prstGeom>
              <a:noFill/>
              <a:ln w="101600"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77" name="Triangle 76">
                <a:extLst>
                  <a:ext uri="{FF2B5EF4-FFF2-40B4-BE49-F238E27FC236}">
                    <a16:creationId xmlns:a16="http://schemas.microsoft.com/office/drawing/2014/main" id="{29C5760E-F9A8-BF4B-8105-D073CA0B8A86}"/>
                  </a:ext>
                </a:extLst>
              </p:cNvPr>
              <p:cNvSpPr/>
              <p:nvPr/>
            </p:nvSpPr>
            <p:spPr>
              <a:xfrm rot="19800000">
                <a:off x="6056124" y="9475559"/>
                <a:ext cx="1339220" cy="1154502"/>
              </a:xfrm>
              <a:prstGeom prst="triangl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grpSp>
      <p:grpSp>
        <p:nvGrpSpPr>
          <p:cNvPr id="40" name="Group 39">
            <a:extLst>
              <a:ext uri="{FF2B5EF4-FFF2-40B4-BE49-F238E27FC236}">
                <a16:creationId xmlns:a16="http://schemas.microsoft.com/office/drawing/2014/main" id="{D9AFCB00-2B4E-CF4C-B34B-629F44B50E63}"/>
              </a:ext>
            </a:extLst>
          </p:cNvPr>
          <p:cNvGrpSpPr/>
          <p:nvPr/>
        </p:nvGrpSpPr>
        <p:grpSpPr>
          <a:xfrm>
            <a:off x="1365526" y="6594052"/>
            <a:ext cx="8426173" cy="5684121"/>
            <a:chOff x="4482685" y="8674472"/>
            <a:chExt cx="4066531" cy="2894009"/>
          </a:xfrm>
        </p:grpSpPr>
        <p:pic>
          <p:nvPicPr>
            <p:cNvPr id="48" name="Picture 47">
              <a:extLst>
                <a:ext uri="{FF2B5EF4-FFF2-40B4-BE49-F238E27FC236}">
                  <a16:creationId xmlns:a16="http://schemas.microsoft.com/office/drawing/2014/main" id="{48BD271F-EEC9-8742-AA21-5BDE89EB371A}"/>
                </a:ext>
                <a:ext uri="{C183D7F6-B498-43B3-948B-1728B52AA6E4}">
                  <adec:decorative xmlns:adec="http://schemas.microsoft.com/office/drawing/2017/decorative" xmlns="" val="1"/>
                </a:ext>
              </a:extLst>
            </p:cNvPr>
            <p:cNvPicPr>
              <a:picLocks/>
            </p:cNvPicPr>
            <p:nvPr/>
          </p:nvPicPr>
          <p:blipFill>
            <a:blip r:embed="rId4" cstate="print">
              <a:extLst>
                <a:ext uri="{28A0092B-C50C-407E-A947-70E740481C1C}">
                  <a14:useLocalDpi xmlns:a14="http://schemas.microsoft.com/office/drawing/2010/main" val="0"/>
                </a:ext>
              </a:extLst>
            </a:blip>
            <a:stretch>
              <a:fillRect/>
            </a:stretch>
          </p:blipFill>
          <p:spPr>
            <a:xfrm>
              <a:off x="4482685" y="8674472"/>
              <a:ext cx="4066531" cy="2894009"/>
            </a:xfrm>
            <a:prstGeom prst="rect">
              <a:avLst/>
            </a:prstGeom>
            <a:noFill/>
            <a:ln>
              <a:solidFill>
                <a:schemeClr val="tx2">
                  <a:lumMod val="60000"/>
                  <a:lumOff val="40000"/>
                </a:schemeClr>
              </a:solidFill>
            </a:ln>
            <a:effectLst>
              <a:outerShdw blurRad="50800" dist="63500" dir="2700000" algn="tl" rotWithShape="0">
                <a:prstClr val="black">
                  <a:alpha val="40000"/>
                </a:prstClr>
              </a:outerShdw>
            </a:effectLst>
          </p:spPr>
        </p:pic>
        <p:sp>
          <p:nvSpPr>
            <p:cNvPr id="49" name="Rectangle 48">
              <a:extLst>
                <a:ext uri="{FF2B5EF4-FFF2-40B4-BE49-F238E27FC236}">
                  <a16:creationId xmlns:a16="http://schemas.microsoft.com/office/drawing/2014/main" id="{581ABF80-4A15-BB46-B113-93EDF09C017F}"/>
                </a:ext>
              </a:extLst>
            </p:cNvPr>
            <p:cNvSpPr/>
            <p:nvPr/>
          </p:nvSpPr>
          <p:spPr>
            <a:xfrm>
              <a:off x="4482685" y="8674472"/>
              <a:ext cx="4066531" cy="2894009"/>
            </a:xfrm>
            <a:prstGeom prst="rect">
              <a:avLst/>
            </a:prstGeom>
            <a:solidFill>
              <a:srgbClr val="000000">
                <a:alpha val="4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grpSp>
          <p:nvGrpSpPr>
            <p:cNvPr id="50" name="Group 49">
              <a:extLst>
                <a:ext uri="{FF2B5EF4-FFF2-40B4-BE49-F238E27FC236}">
                  <a16:creationId xmlns:a16="http://schemas.microsoft.com/office/drawing/2014/main" id="{EF5CC02D-C1C4-0D4E-A3F0-48167ACF5679}"/>
                </a:ext>
              </a:extLst>
            </p:cNvPr>
            <p:cNvGrpSpPr/>
            <p:nvPr/>
          </p:nvGrpSpPr>
          <p:grpSpPr>
            <a:xfrm>
              <a:off x="5813585" y="9465483"/>
              <a:ext cx="1408850" cy="1408850"/>
              <a:chOff x="5685183" y="9104243"/>
              <a:chExt cx="2279374" cy="2279374"/>
            </a:xfrm>
          </p:grpSpPr>
          <p:sp>
            <p:nvSpPr>
              <p:cNvPr id="51" name="Oval 50">
                <a:extLst>
                  <a:ext uri="{FF2B5EF4-FFF2-40B4-BE49-F238E27FC236}">
                    <a16:creationId xmlns:a16="http://schemas.microsoft.com/office/drawing/2014/main" id="{F0875DC1-3A01-1A4E-8EB1-61DC8220B659}"/>
                  </a:ext>
                </a:extLst>
              </p:cNvPr>
              <p:cNvSpPr/>
              <p:nvPr/>
            </p:nvSpPr>
            <p:spPr>
              <a:xfrm>
                <a:off x="5685183" y="9104243"/>
                <a:ext cx="2279374" cy="2279374"/>
              </a:xfrm>
              <a:prstGeom prst="ellipse">
                <a:avLst/>
              </a:prstGeom>
              <a:noFill/>
              <a:ln w="508000"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52" name="Triangle 12">
                <a:hlinkClick r:id="rId5"/>
                <a:extLst>
                  <a:ext uri="{FF2B5EF4-FFF2-40B4-BE49-F238E27FC236}">
                    <a16:creationId xmlns:a16="http://schemas.microsoft.com/office/drawing/2014/main" id="{EFEFD81E-2540-0B4C-95B3-FE2F9ABA5992}"/>
                  </a:ext>
                </a:extLst>
              </p:cNvPr>
              <p:cNvSpPr/>
              <p:nvPr/>
            </p:nvSpPr>
            <p:spPr>
              <a:xfrm rot="19800000">
                <a:off x="6087245" y="9492563"/>
                <a:ext cx="1339221" cy="1154502"/>
              </a:xfrm>
              <a:prstGeom prst="triangl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grpSp>
      <p:sp>
        <p:nvSpPr>
          <p:cNvPr id="53" name="The System Usability Scale is a 10-item questionnaire for quantifying user experience.">
            <a:extLst>
              <a:ext uri="{FF2B5EF4-FFF2-40B4-BE49-F238E27FC236}">
                <a16:creationId xmlns:a16="http://schemas.microsoft.com/office/drawing/2014/main" id="{E0423B6E-2FF6-EC42-A3B5-27D66126DC6F}"/>
              </a:ext>
            </a:extLst>
          </p:cNvPr>
          <p:cNvSpPr txBox="1"/>
          <p:nvPr/>
        </p:nvSpPr>
        <p:spPr>
          <a:xfrm>
            <a:off x="890966" y="12395152"/>
            <a:ext cx="9243633" cy="6020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3900" i="1"/>
            </a:lvl1pPr>
          </a:lstStyle>
          <a:p>
            <a:pPr algn="ctr"/>
            <a:r>
              <a:rPr lang="en-US" i="0" dirty="0">
                <a:solidFill>
                  <a:srgbClr val="00527F"/>
                </a:solidFill>
                <a:hlinkClick r:id="rId5">
                  <a:extLst>
                    <a:ext uri="{A12FA001-AC4F-418D-AE19-62706E023703}">
                      <ahyp:hlinkClr xmlns:ahyp="http://schemas.microsoft.com/office/drawing/2018/hyperlinkcolor" xmlns="" val="tx"/>
                    </a:ext>
                  </a:extLst>
                </a:hlinkClick>
              </a:rPr>
              <a:t>Play – clip length 1 minute 49 seconds</a:t>
            </a:r>
            <a:endParaRPr lang="en-CA" i="0" dirty="0">
              <a:solidFill>
                <a:srgbClr val="00527F"/>
              </a:solidFill>
            </a:endParaRPr>
          </a:p>
        </p:txBody>
      </p:sp>
      <p:sp>
        <p:nvSpPr>
          <p:cNvPr id="78" name="TextBox 77">
            <a:extLst>
              <a:ext uri="{FF2B5EF4-FFF2-40B4-BE49-F238E27FC236}">
                <a16:creationId xmlns:a16="http://schemas.microsoft.com/office/drawing/2014/main" id="{AE653F84-B2AA-3941-8794-F83BD9B839D7}"/>
              </a:ext>
            </a:extLst>
          </p:cNvPr>
          <p:cNvSpPr txBox="1"/>
          <p:nvPr/>
        </p:nvSpPr>
        <p:spPr>
          <a:xfrm>
            <a:off x="5995768" y="11593277"/>
            <a:ext cx="1367746" cy="286232"/>
          </a:xfrm>
          <a:prstGeom prst="rect">
            <a:avLst/>
          </a:prstGeom>
          <a:solidFill>
            <a:schemeClr val="accent4">
              <a:lumMod val="60000"/>
              <a:lumOff val="40000"/>
            </a:schemeClr>
          </a:solidFill>
          <a:ln>
            <a:solidFill>
              <a:schemeClr val="tx2"/>
            </a:solidFill>
          </a:ln>
          <a:effectLst>
            <a:outerShdw blurRad="50800" dist="63500" dir="2700000" algn="tl" rotWithShape="0">
              <a:prstClr val="black">
                <a:alpha val="40000"/>
              </a:prstClr>
            </a:outerShdw>
          </a:effectLst>
        </p:spPr>
        <p:txBody>
          <a:bodyPr wrap="square" rtlCol="0">
            <a:spAutoFit/>
          </a:bodyPr>
          <a:lstStyle/>
          <a:p>
            <a:pPr algn="ctr"/>
            <a:r>
              <a:rPr lang="en-CA" sz="1400" b="1" dirty="0" smtClean="0"/>
              <a:t> </a:t>
            </a:r>
            <a:r>
              <a:rPr lang="en-CA" sz="1400" b="1" dirty="0"/>
              <a:t>8 (correct)</a:t>
            </a:r>
            <a:endParaRPr lang="en-CA" sz="1400" dirty="0"/>
          </a:p>
        </p:txBody>
      </p:sp>
      <p:sp>
        <p:nvSpPr>
          <p:cNvPr id="47" name="TextBox 46">
            <a:extLst>
              <a:ext uri="{FF2B5EF4-FFF2-40B4-BE49-F238E27FC236}">
                <a16:creationId xmlns:a16="http://schemas.microsoft.com/office/drawing/2014/main" id="{FE1A4B34-5A2E-5A4F-9F86-9137833E9C5D}"/>
              </a:ext>
            </a:extLst>
          </p:cNvPr>
          <p:cNvSpPr txBox="1"/>
          <p:nvPr/>
        </p:nvSpPr>
        <p:spPr>
          <a:xfrm>
            <a:off x="3145393" y="7318644"/>
            <a:ext cx="4999605" cy="286232"/>
          </a:xfrm>
          <a:prstGeom prst="rect">
            <a:avLst/>
          </a:prstGeom>
          <a:solidFill>
            <a:schemeClr val="accent4">
              <a:lumMod val="60000"/>
              <a:lumOff val="40000"/>
            </a:schemeClr>
          </a:solidFill>
          <a:ln>
            <a:solidFill>
              <a:schemeClr val="tx2"/>
            </a:solidFill>
          </a:ln>
          <a:effectLst>
            <a:outerShdw blurRad="50800" dist="63500" dir="2700000" algn="tl" rotWithShape="0">
              <a:prstClr val="black">
                <a:alpha val="40000"/>
              </a:prstClr>
            </a:outerShdw>
          </a:effectLst>
        </p:spPr>
        <p:txBody>
          <a:bodyPr wrap="square" rtlCol="0" anchor="ctr">
            <a:spAutoFit/>
          </a:bodyPr>
          <a:lstStyle/>
          <a:p>
            <a:pPr algn="ctr"/>
            <a:r>
              <a:rPr lang="en-CA" sz="1400" dirty="0">
                <a:latin typeface="Arial" panose="020B0604020202020204" pitchFamily="34" charset="0"/>
                <a:cs typeface="Arial" panose="020B0604020202020204" pitchFamily="34" charset="0"/>
              </a:rPr>
              <a:t>Hover over image to show video playback options</a:t>
            </a:r>
          </a:p>
        </p:txBody>
      </p:sp>
    </p:spTree>
    <p:extLst>
      <p:ext uri="{BB962C8B-B14F-4D97-AF65-F5344CB8AC3E}">
        <p14:creationId xmlns:p14="http://schemas.microsoft.com/office/powerpoint/2010/main" val="706374220"/>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ystem Usability Scale"/>
          <p:cNvSpPr txBox="1">
            <a:spLocks noGrp="1"/>
          </p:cNvSpPr>
          <p:nvPr>
            <p:ph type="title"/>
          </p:nvPr>
        </p:nvSpPr>
        <p:spPr>
          <a:prstGeom prst="rect">
            <a:avLst/>
          </a:prstGeom>
        </p:spPr>
        <p:txBody>
          <a:bodyPr/>
          <a:lstStyle/>
          <a:p>
            <a:r>
              <a:rPr lang="en-US" dirty="0" smtClean="0"/>
              <a:t>Task 2 – Can I deduct a “Walking Cast” ?</a:t>
            </a:r>
            <a:endParaRPr dirty="0"/>
          </a:p>
        </p:txBody>
      </p:sp>
      <p:pic>
        <p:nvPicPr>
          <p:cNvPr id="41" name="724941_Tri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428299" y="2049231"/>
            <a:ext cx="19088552" cy="10737309"/>
          </a:xfrm>
          <a:prstGeom prst="rect">
            <a:avLst/>
          </a:prstGeom>
          <a:ln>
            <a:solidFill>
              <a:schemeClr val="tx1">
                <a:lumMod val="65000"/>
                <a:lumOff val="35000"/>
              </a:schemeClr>
            </a:solidFill>
          </a:ln>
        </p:spPr>
      </p:pic>
    </p:spTree>
    <p:extLst>
      <p:ext uri="{BB962C8B-B14F-4D97-AF65-F5344CB8AC3E}">
        <p14:creationId xmlns:p14="http://schemas.microsoft.com/office/powerpoint/2010/main" val="277594568"/>
      </p:ext>
    </p:extLst>
  </p:cSld>
  <p:clrMapOvr>
    <a:masterClrMapping/>
  </p:clrMapOvr>
  <p:transition spd="med"/>
  <p:timing>
    <p:tnLst>
      <p:par>
        <p:cTn id="1" dur="indefinite" restart="never" nodeType="tmRoot">
          <p:childTnLst>
            <p:seq concurrent="1" nextAc="seek">
              <p:cTn id="2" restart="whenNotActive" fill="hold" evtFilter="cancelBubble" nodeType="interactiveSeq">
                <p:stCondLst>
                  <p:cond evt="onClick" delay="0">
                    <p:tgtEl>
                      <p:spTgt spid="41"/>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1"/>
                                        </p:tgtEl>
                                      </p:cBhvr>
                                    </p:cmd>
                                  </p:childTnLst>
                                </p:cTn>
                              </p:par>
                            </p:childTnLst>
                          </p:cTn>
                        </p:par>
                      </p:childTnLst>
                    </p:cTn>
                  </p:par>
                </p:childTnLst>
              </p:cTn>
              <p:nextCondLst>
                <p:cond evt="onClick" delay="0">
                  <p:tgtEl>
                    <p:spTgt spid="41"/>
                  </p:tgtEl>
                </p:cond>
              </p:nextCondLst>
            </p:seq>
            <p:video>
              <p:cMediaNode vol="80000">
                <p:cTn id="7" fill="hold" display="0">
                  <p:stCondLst>
                    <p:cond delay="indefinite"/>
                  </p:stCondLst>
                </p:cTn>
                <p:tgtEl>
                  <p:spTgt spid="41"/>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220" name="Overall comparative results"/>
          <p:cNvSpPr txBox="1">
            <a:spLocks noGrp="1"/>
          </p:cNvSpPr>
          <p:nvPr>
            <p:ph type="title"/>
          </p:nvPr>
        </p:nvSpPr>
        <p:spPr>
          <a:prstGeom prst="rect">
            <a:avLst/>
          </a:prstGeom>
        </p:spPr>
        <p:txBody>
          <a:bodyPr/>
          <a:lstStyle/>
          <a:p>
            <a:r>
              <a:rPr dirty="0"/>
              <a:t>Overall comparative results</a:t>
            </a:r>
          </a:p>
        </p:txBody>
      </p:sp>
      <p:sp>
        <p:nvSpPr>
          <p:cNvPr id="221" name="Task completion"/>
          <p:cNvSpPr txBox="1">
            <a:spLocks noGrp="1"/>
          </p:cNvSpPr>
          <p:nvPr>
            <p:ph type="body" idx="21"/>
          </p:nvPr>
        </p:nvSpPr>
        <p:spPr>
          <a:xfrm>
            <a:off x="1320800" y="2629633"/>
            <a:ext cx="3037191" cy="551372"/>
          </a:xfrm>
          <a:prstGeom prst="rect">
            <a:avLst/>
          </a:prstGeom>
        </p:spPr>
        <p:txBody>
          <a:bodyPr/>
          <a:lstStyle/>
          <a:p>
            <a:r>
              <a:rPr dirty="0">
                <a:latin typeface="Arial" panose="020B0604020202020204" pitchFamily="34" charset="0"/>
                <a:cs typeface="Arial" panose="020B0604020202020204" pitchFamily="34" charset="0"/>
              </a:rPr>
              <a:t>Task completion</a:t>
            </a:r>
          </a:p>
        </p:txBody>
      </p:sp>
      <p:sp>
        <p:nvSpPr>
          <p:cNvPr id="222" name="Average success rate"/>
          <p:cNvSpPr txBox="1">
            <a:spLocks noGrp="1"/>
          </p:cNvSpPr>
          <p:nvPr>
            <p:ph type="body" idx="23"/>
          </p:nvPr>
        </p:nvSpPr>
        <p:spPr>
          <a:xfrm>
            <a:off x="12547600" y="2626291"/>
            <a:ext cx="5409660" cy="551372"/>
          </a:xfrm>
          <a:prstGeom prst="rect">
            <a:avLst/>
          </a:prstGeom>
        </p:spPr>
        <p:txBody>
          <a:bodyPr/>
          <a:lstStyle/>
          <a:p>
            <a:r>
              <a:rPr dirty="0">
                <a:latin typeface="Arial" panose="020B0604020202020204" pitchFamily="34" charset="0"/>
                <a:cs typeface="Arial" panose="020B0604020202020204" pitchFamily="34" charset="0"/>
              </a:rPr>
              <a:t>Average success rate</a:t>
            </a:r>
          </a:p>
        </p:txBody>
      </p:sp>
      <p:sp>
        <p:nvSpPr>
          <p:cNvPr id="223" name="10%…"/>
          <p:cNvSpPr txBox="1"/>
          <p:nvPr/>
        </p:nvSpPr>
        <p:spPr>
          <a:xfrm>
            <a:off x="13016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10%</a:t>
            </a:r>
          </a:p>
          <a:p>
            <a:pP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Increase in </a:t>
            </a:r>
            <a:br>
              <a:rPr dirty="0">
                <a:latin typeface="Arial" panose="020B0604020202020204" pitchFamily="34" charset="0"/>
                <a:cs typeface="Arial" panose="020B0604020202020204" pitchFamily="34" charset="0"/>
              </a:rPr>
            </a:br>
            <a:r>
              <a:rPr dirty="0">
                <a:latin typeface="Arial" panose="020B0604020202020204" pitchFamily="34" charset="0"/>
                <a:cs typeface="Arial" panose="020B0604020202020204" pitchFamily="34" charset="0"/>
              </a:rPr>
              <a:t>task completion</a:t>
            </a:r>
          </a:p>
        </p:txBody>
      </p:sp>
      <p:sp>
        <p:nvSpPr>
          <p:cNvPr id="224" name="Arrow"/>
          <p:cNvSpPr/>
          <p:nvPr/>
        </p:nvSpPr>
        <p:spPr>
          <a:xfrm rot="5397711" flipH="1">
            <a:off x="5685360" y="3702849"/>
            <a:ext cx="1774872" cy="1248803"/>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25" name="10%…"/>
          <p:cNvSpPr txBox="1"/>
          <p:nvPr/>
        </p:nvSpPr>
        <p:spPr>
          <a:xfrm>
            <a:off x="125157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DE8440"/>
                </a:solidFill>
                <a:latin typeface="Helvetica Neue Medium"/>
                <a:ea typeface="Helvetica Neue Medium"/>
                <a:cs typeface="Helvetica Neue Medium"/>
                <a:sym typeface="Helvetica Neue Medium"/>
              </a:defRPr>
            </a:pPr>
            <a:r>
              <a:rPr dirty="0">
                <a:solidFill>
                  <a:srgbClr val="ED7E2B"/>
                </a:solidFill>
                <a:latin typeface="Arial" panose="020B0604020202020204" pitchFamily="34" charset="0"/>
                <a:cs typeface="Arial" panose="020B0604020202020204" pitchFamily="34" charset="0"/>
              </a:rPr>
              <a:t>10%</a:t>
            </a:r>
          </a:p>
          <a:p>
            <a:pP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Decrease in </a:t>
            </a:r>
            <a:br>
              <a:rPr dirty="0">
                <a:latin typeface="Arial" panose="020B0604020202020204" pitchFamily="34" charset="0"/>
                <a:cs typeface="Arial" panose="020B0604020202020204" pitchFamily="34" charset="0"/>
              </a:rPr>
            </a:br>
            <a:r>
              <a:rPr dirty="0">
                <a:latin typeface="Arial" panose="020B0604020202020204" pitchFamily="34" charset="0"/>
                <a:cs typeface="Arial" panose="020B0604020202020204" pitchFamily="34" charset="0"/>
              </a:rPr>
              <a:t>success rate</a:t>
            </a:r>
          </a:p>
        </p:txBody>
      </p:sp>
      <p:sp>
        <p:nvSpPr>
          <p:cNvPr id="226" name="Arrow"/>
          <p:cNvSpPr/>
          <p:nvPr/>
        </p:nvSpPr>
        <p:spPr>
          <a:xfrm rot="5397711">
            <a:off x="16898906" y="3702849"/>
            <a:ext cx="1774872" cy="1248803"/>
          </a:xfrm>
          <a:prstGeom prst="rightArrow">
            <a:avLst>
              <a:gd name="adj1" fmla="val 32000"/>
              <a:gd name="adj2" fmla="val 57126"/>
            </a:avLst>
          </a:prstGeom>
          <a:solidFill>
            <a:srgbClr val="EE7E2A"/>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aphicFrame>
        <p:nvGraphicFramePr>
          <p:cNvPr id="227" name="2D Column Chart"/>
          <p:cNvGraphicFramePr/>
          <p:nvPr>
            <p:extLst>
              <p:ext uri="{D42A27DB-BD31-4B8C-83A1-F6EECF244321}">
                <p14:modId xmlns:p14="http://schemas.microsoft.com/office/powerpoint/2010/main" val="4097884301"/>
              </p:ext>
            </p:extLst>
          </p:nvPr>
        </p:nvGraphicFramePr>
        <p:xfrm>
          <a:off x="1398269" y="8297863"/>
          <a:ext cx="10441395" cy="453088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8" name="Baseline Test"/>
          <p:cNvGraphicFramePr/>
          <p:nvPr>
            <p:extLst>
              <p:ext uri="{D42A27DB-BD31-4B8C-83A1-F6EECF244321}">
                <p14:modId xmlns:p14="http://schemas.microsoft.com/office/powerpoint/2010/main" val="26835303"/>
              </p:ext>
            </p:extLst>
          </p:nvPr>
        </p:nvGraphicFramePr>
        <p:xfrm>
          <a:off x="13797457" y="8466719"/>
          <a:ext cx="3657601" cy="404540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29" name="Second Test"/>
          <p:cNvGraphicFramePr/>
          <p:nvPr>
            <p:extLst>
              <p:ext uri="{D42A27DB-BD31-4B8C-83A1-F6EECF244321}">
                <p14:modId xmlns:p14="http://schemas.microsoft.com/office/powerpoint/2010/main" val="2835776862"/>
              </p:ext>
            </p:extLst>
          </p:nvPr>
        </p:nvGraphicFramePr>
        <p:xfrm>
          <a:off x="18244858" y="8441015"/>
          <a:ext cx="3657601" cy="4045407"/>
        </p:xfrm>
        <a:graphic>
          <a:graphicData uri="http://schemas.openxmlformats.org/drawingml/2006/chart">
            <c:chart xmlns:c="http://schemas.openxmlformats.org/drawingml/2006/chart" xmlns:r="http://schemas.openxmlformats.org/officeDocument/2006/relationships" r:id="rId5"/>
          </a:graphicData>
        </a:graphic>
      </p:graphicFrame>
      <p:sp>
        <p:nvSpPr>
          <p:cNvPr id="23"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4"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7"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Overall comparative results - cont."/>
          <p:cNvSpPr txBox="1">
            <a:spLocks noGrp="1"/>
          </p:cNvSpPr>
          <p:nvPr>
            <p:ph type="title"/>
          </p:nvPr>
        </p:nvSpPr>
        <p:spPr>
          <a:prstGeom prst="rect">
            <a:avLst/>
          </a:prstGeom>
        </p:spPr>
        <p:txBody>
          <a:bodyPr/>
          <a:lstStyle/>
          <a:p>
            <a:r>
              <a:rPr dirty="0"/>
              <a:t>Overall comparative results - </a:t>
            </a:r>
            <a:r>
              <a:rPr i="1" dirty="0"/>
              <a:t>cont.</a:t>
            </a:r>
          </a:p>
        </p:txBody>
      </p:sp>
      <p:sp>
        <p:nvSpPr>
          <p:cNvPr id="237" name="Average time on task"/>
          <p:cNvSpPr txBox="1">
            <a:spLocks noGrp="1"/>
          </p:cNvSpPr>
          <p:nvPr>
            <p:ph type="body" idx="21"/>
          </p:nvPr>
        </p:nvSpPr>
        <p:spPr>
          <a:xfrm>
            <a:off x="1320800" y="2629633"/>
            <a:ext cx="21574076" cy="551372"/>
          </a:xfrm>
          <a:prstGeom prst="rect">
            <a:avLst/>
          </a:prstGeom>
        </p:spPr>
        <p:txBody>
          <a:bodyPr/>
          <a:lstStyle/>
          <a:p>
            <a:r>
              <a:rPr dirty="0">
                <a:latin typeface="Arial" panose="020B0604020202020204" pitchFamily="34" charset="0"/>
                <a:cs typeface="Arial" panose="020B0604020202020204" pitchFamily="34" charset="0"/>
              </a:rPr>
              <a:t>Average time on task</a:t>
            </a:r>
          </a:p>
        </p:txBody>
      </p:sp>
      <p:sp>
        <p:nvSpPr>
          <p:cNvPr id="238" name="Average task usability"/>
          <p:cNvSpPr txBox="1">
            <a:spLocks noGrp="1"/>
          </p:cNvSpPr>
          <p:nvPr>
            <p:ph type="body" idx="23"/>
          </p:nvPr>
        </p:nvSpPr>
        <p:spPr>
          <a:xfrm>
            <a:off x="12547600" y="2626291"/>
            <a:ext cx="10299452" cy="551372"/>
          </a:xfrm>
          <a:prstGeom prst="rect">
            <a:avLst/>
          </a:prstGeom>
        </p:spPr>
        <p:txBody>
          <a:bodyPr/>
          <a:lstStyle/>
          <a:p>
            <a:r>
              <a:rPr dirty="0">
                <a:latin typeface="Arial" panose="020B0604020202020204" pitchFamily="34" charset="0"/>
                <a:cs typeface="Arial" panose="020B0604020202020204" pitchFamily="34" charset="0"/>
              </a:rPr>
              <a:t>Average task usability</a:t>
            </a:r>
          </a:p>
        </p:txBody>
      </p:sp>
      <p:sp>
        <p:nvSpPr>
          <p:cNvPr id="239" name="28%…"/>
          <p:cNvSpPr txBox="1"/>
          <p:nvPr/>
        </p:nvSpPr>
        <p:spPr>
          <a:xfrm>
            <a:off x="13016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28%</a:t>
            </a:r>
          </a:p>
          <a:p>
            <a:pPr defTabSz="457200">
              <a:lnSpc>
                <a:spcPct val="80000"/>
              </a:lnSpc>
              <a:spcBef>
                <a:spcPts val="0"/>
              </a:spcBef>
              <a:defRPr sz="7000">
                <a:solidFill>
                  <a:srgbClr val="767676"/>
                </a:solidFill>
              </a:defRPr>
            </a:pPr>
            <a:r>
              <a:rPr lang="en-US" dirty="0">
                <a:latin typeface="Arial" panose="020B0604020202020204" pitchFamily="34" charset="0"/>
                <a:cs typeface="Arial" panose="020B0604020202020204" pitchFamily="34" charset="0"/>
              </a:rPr>
              <a:t>Reduction in</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time on task</a:t>
            </a:r>
            <a:endParaRPr dirty="0">
              <a:latin typeface="Arial" panose="020B0604020202020204" pitchFamily="34" charset="0"/>
              <a:cs typeface="Arial" panose="020B0604020202020204" pitchFamily="34" charset="0"/>
            </a:endParaRPr>
          </a:p>
        </p:txBody>
      </p:sp>
      <p:sp>
        <p:nvSpPr>
          <p:cNvPr id="240" name="Arrow"/>
          <p:cNvSpPr/>
          <p:nvPr/>
        </p:nvSpPr>
        <p:spPr>
          <a:xfrm rot="-5400000" flipH="1">
            <a:off x="5685360" y="3689595"/>
            <a:ext cx="1774872" cy="1248804"/>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41" name="35%…"/>
          <p:cNvSpPr txBox="1"/>
          <p:nvPr/>
        </p:nvSpPr>
        <p:spPr>
          <a:xfrm>
            <a:off x="125157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35%</a:t>
            </a:r>
          </a:p>
          <a:p>
            <a:pPr defTabSz="457200">
              <a:lnSpc>
                <a:spcPct val="80000"/>
              </a:lnSpc>
              <a:spcBef>
                <a:spcPts val="0"/>
              </a:spcBef>
              <a:defRPr sz="7000">
                <a:solidFill>
                  <a:srgbClr val="767676"/>
                </a:solidFill>
              </a:defRPr>
            </a:pPr>
            <a:r>
              <a:rPr lang="en-US" dirty="0">
                <a:latin typeface="Arial" panose="020B0604020202020204" pitchFamily="34" charset="0"/>
                <a:cs typeface="Arial" panose="020B0604020202020204" pitchFamily="34" charset="0"/>
              </a:rPr>
              <a:t>Increase</a:t>
            </a:r>
            <a:r>
              <a:rPr dirty="0">
                <a:latin typeface="Arial" panose="020B0604020202020204" pitchFamily="34" charset="0"/>
                <a:cs typeface="Arial" panose="020B0604020202020204" pitchFamily="34" charset="0"/>
              </a:rPr>
              <a:t> in </a:t>
            </a:r>
            <a:br>
              <a:rPr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ease of use</a:t>
            </a:r>
            <a:endParaRPr dirty="0">
              <a:latin typeface="Arial" panose="020B0604020202020204" pitchFamily="34" charset="0"/>
              <a:cs typeface="Arial" panose="020B0604020202020204" pitchFamily="34" charset="0"/>
            </a:endParaRPr>
          </a:p>
        </p:txBody>
      </p:sp>
      <p:sp>
        <p:nvSpPr>
          <p:cNvPr id="242" name="Arrow"/>
          <p:cNvSpPr/>
          <p:nvPr/>
        </p:nvSpPr>
        <p:spPr>
          <a:xfrm rot="5397711" flipH="1">
            <a:off x="16898906" y="3702849"/>
            <a:ext cx="1774872" cy="1248804"/>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aphicFrame>
        <p:nvGraphicFramePr>
          <p:cNvPr id="248" name="2D Bar Chart"/>
          <p:cNvGraphicFramePr/>
          <p:nvPr>
            <p:extLst>
              <p:ext uri="{D42A27DB-BD31-4B8C-83A1-F6EECF244321}">
                <p14:modId xmlns:p14="http://schemas.microsoft.com/office/powerpoint/2010/main" val="1458245553"/>
              </p:ext>
            </p:extLst>
          </p:nvPr>
        </p:nvGraphicFramePr>
        <p:xfrm>
          <a:off x="12596818" y="8284931"/>
          <a:ext cx="10414597" cy="441081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4" name="2D Column Chart"/>
          <p:cNvGraphicFramePr/>
          <p:nvPr>
            <p:extLst>
              <p:ext uri="{D42A27DB-BD31-4B8C-83A1-F6EECF244321}">
                <p14:modId xmlns:p14="http://schemas.microsoft.com/office/powerpoint/2010/main" val="3079867966"/>
              </p:ext>
            </p:extLst>
          </p:nvPr>
        </p:nvGraphicFramePr>
        <p:xfrm>
          <a:off x="1371005" y="8281022"/>
          <a:ext cx="10460634" cy="4543673"/>
        </p:xfrm>
        <a:graphic>
          <a:graphicData uri="http://schemas.openxmlformats.org/drawingml/2006/chart">
            <c:chart xmlns:c="http://schemas.openxmlformats.org/drawingml/2006/chart" xmlns:r="http://schemas.openxmlformats.org/officeDocument/2006/relationships" r:id="rId3"/>
          </a:graphicData>
        </a:graphic>
      </p:graphicFrame>
      <p:sp>
        <p:nvSpPr>
          <p:cNvPr id="255" name="Very easy"/>
          <p:cNvSpPr txBox="1"/>
          <p:nvPr/>
        </p:nvSpPr>
        <p:spPr>
          <a:xfrm>
            <a:off x="22295166" y="12472746"/>
            <a:ext cx="124232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a:latin typeface="Arial" panose="020B0604020202020204" pitchFamily="34" charset="0"/>
                <a:cs typeface="Arial" panose="020B0604020202020204" pitchFamily="34" charset="0"/>
              </a:rPr>
              <a:t>Very easy</a:t>
            </a:r>
          </a:p>
        </p:txBody>
      </p:sp>
      <p:sp>
        <p:nvSpPr>
          <p:cNvPr id="256" name="Very difficult"/>
          <p:cNvSpPr txBox="1"/>
          <p:nvPr/>
        </p:nvSpPr>
        <p:spPr>
          <a:xfrm>
            <a:off x="12788047" y="12472746"/>
            <a:ext cx="149880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difficult</a:t>
            </a:r>
          </a:p>
        </p:txBody>
      </p:sp>
      <p:sp>
        <p:nvSpPr>
          <p:cNvPr id="18"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19"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0"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1"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Executive summary"/>
          <p:cNvSpPr txBox="1">
            <a:spLocks noGrp="1"/>
          </p:cNvSpPr>
          <p:nvPr>
            <p:ph type="title"/>
          </p:nvPr>
        </p:nvSpPr>
        <p:spPr>
          <a:prstGeom prst="rect">
            <a:avLst/>
          </a:prstGeom>
        </p:spPr>
        <p:txBody>
          <a:bodyPr/>
          <a:lstStyle/>
          <a:p>
            <a:r>
              <a:rPr lang="en-CA" dirty="0" smtClean="0"/>
              <a:t>Testing</a:t>
            </a:r>
            <a:r>
              <a:rPr dirty="0" smtClean="0"/>
              <a:t> </a:t>
            </a:r>
            <a:r>
              <a:rPr dirty="0"/>
              <a:t>summary</a:t>
            </a:r>
          </a:p>
        </p:txBody>
      </p:sp>
      <p:sp>
        <p:nvSpPr>
          <p:cNvPr id="164" name="This test was exploratory to see how the repayments widget affected the tasks tested in baseline testing"/>
          <p:cNvSpPr txBox="1">
            <a:spLocks noGrp="1"/>
          </p:cNvSpPr>
          <p:nvPr>
            <p:ph type="body" idx="21"/>
          </p:nvPr>
        </p:nvSpPr>
        <p:spPr>
          <a:xfrm>
            <a:off x="1303362" y="2117346"/>
            <a:ext cx="21574076" cy="274602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lvl1pPr defTabSz="457200">
              <a:defRPr sz="4200" i="1">
                <a:latin typeface="+mn-lt"/>
                <a:ea typeface="+mn-ea"/>
                <a:cs typeface="+mn-cs"/>
                <a:sym typeface="Helvetica Neue"/>
              </a:defRPr>
            </a:lvl1pPr>
          </a:lstStyle>
          <a:p>
            <a:r>
              <a:rPr lang="en-CA" sz="4000" i="0" dirty="0" smtClean="0">
                <a:cs typeface="Arial" panose="020B0604020202020204" pitchFamily="34" charset="0"/>
              </a:rPr>
              <a:t>Use this space to describe the purpose and scope of the testing (e.g. </a:t>
            </a:r>
            <a:r>
              <a:rPr lang="en-CA" sz="4000" i="0" dirty="0"/>
              <a:t>The CRA has determined that the process and Web pages currently used to allow prospective employees to look for jobs at the CRA are not meeting its </a:t>
            </a:r>
            <a:r>
              <a:rPr lang="en-CA" sz="4000" i="0" dirty="0" smtClean="0"/>
              <a:t>expectations. UX R&amp;D performed a </a:t>
            </a:r>
            <a:r>
              <a:rPr lang="en-CA" sz="4000" i="0" dirty="0"/>
              <a:t>baseline test to assess the existing </a:t>
            </a:r>
            <a:r>
              <a:rPr lang="en-CA" sz="4000" i="0" dirty="0" smtClean="0"/>
              <a:t>site, </a:t>
            </a:r>
            <a:r>
              <a:rPr lang="en-CA" sz="4000" i="0" dirty="0"/>
              <a:t>in </a:t>
            </a:r>
            <a:r>
              <a:rPr lang="en-CA" sz="4000" i="0" dirty="0" smtClean="0"/>
              <a:t>its </a:t>
            </a:r>
            <a:r>
              <a:rPr lang="en-CA" sz="4000" i="0" dirty="0"/>
              <a:t>current state</a:t>
            </a:r>
            <a:r>
              <a:rPr lang="en-CA" sz="4000" i="0" dirty="0" smtClean="0"/>
              <a:t>.)</a:t>
            </a:r>
            <a:endParaRPr lang="en-CA" sz="4000" i="0" dirty="0"/>
          </a:p>
          <a:p>
            <a:endParaRPr lang="en-CA" sz="4000" dirty="0"/>
          </a:p>
          <a:p>
            <a:endParaRPr lang="en-CA" sz="4000" dirty="0"/>
          </a:p>
          <a:p>
            <a:endParaRPr lang="en-CA" sz="4000" i="0" dirty="0">
              <a:latin typeface="Arial" panose="020B0604020202020204" pitchFamily="34" charset="0"/>
              <a:cs typeface="Arial" panose="020B0604020202020204" pitchFamily="34" charset="0"/>
            </a:endParaRPr>
          </a:p>
          <a:p>
            <a:endParaRPr lang="en-CA" sz="4000" dirty="0">
              <a:latin typeface="Arial" panose="020B0604020202020204" pitchFamily="34" charset="0"/>
              <a:cs typeface="Arial" panose="020B0604020202020204" pitchFamily="34" charset="0"/>
            </a:endParaRPr>
          </a:p>
          <a:p>
            <a:endParaRPr lang="en-CA" sz="4000" dirty="0">
              <a:latin typeface="Arial" panose="020B0604020202020204" pitchFamily="34" charset="0"/>
              <a:cs typeface="Arial" panose="020B0604020202020204" pitchFamily="34" charset="0"/>
            </a:endParaRPr>
          </a:p>
          <a:p>
            <a:endParaRPr lang="en-CA" sz="4000" dirty="0">
              <a:latin typeface="Arial" panose="020B0604020202020204" pitchFamily="34" charset="0"/>
              <a:cs typeface="Arial" panose="020B0604020202020204" pitchFamily="34" charset="0"/>
            </a:endParaRPr>
          </a:p>
        </p:txBody>
      </p:sp>
      <p:sp>
        <p:nvSpPr>
          <p:cNvPr id="165" name="Lorem ipsum dolor sit amet, consectetur adipiscing elit, sed do eiusmod tempor…"/>
          <p:cNvSpPr txBox="1">
            <a:spLocks noGrp="1"/>
          </p:cNvSpPr>
          <p:nvPr>
            <p:ph type="body" sz="half" idx="1"/>
          </p:nvPr>
        </p:nvSpPr>
        <p:spPr>
          <a:xfrm>
            <a:off x="1270000" y="6020221"/>
            <a:ext cx="10560770" cy="6978174"/>
          </a:xfrm>
          <a:prstGeom prst="rect">
            <a:avLst/>
          </a:prstGeom>
        </p:spPr>
        <p:txBody>
          <a:bodyPr>
            <a:normAutofit/>
          </a:bodyPr>
          <a:lstStyle/>
          <a:p>
            <a:r>
              <a:rPr lang="en-CA" sz="4000" dirty="0"/>
              <a:t>Achieve an 80% threshold in task success and time on task, or a 20% improvement over the baseline results</a:t>
            </a:r>
            <a:r>
              <a:rPr lang="en-CA" sz="4000" dirty="0" smtClean="0"/>
              <a:t>.</a:t>
            </a:r>
            <a:br>
              <a:rPr lang="en-CA" sz="4000" dirty="0" smtClean="0"/>
            </a:br>
            <a:endParaRPr lang="en-CA" sz="4000" dirty="0"/>
          </a:p>
          <a:p>
            <a:r>
              <a:rPr lang="en-CA" sz="4000" dirty="0"/>
              <a:t>NOTE: Percentages in this presentation are for illustrative purposes only, as the sample size of </a:t>
            </a:r>
            <a:r>
              <a:rPr lang="en-CA" sz="4000" dirty="0">
                <a:solidFill>
                  <a:srgbClr val="FF0000"/>
                </a:solidFill>
              </a:rPr>
              <a:t>8</a:t>
            </a:r>
            <a:r>
              <a:rPr lang="en-CA" sz="4000" dirty="0"/>
              <a:t> users is inadequate for accurate percentage calculations</a:t>
            </a:r>
            <a:r>
              <a:rPr lang="en-CA" sz="4000" dirty="0" smtClean="0"/>
              <a:t>. </a:t>
            </a:r>
            <a:r>
              <a:rPr lang="en-CA" sz="4000" dirty="0" smtClean="0">
                <a:solidFill>
                  <a:srgbClr val="FF0000"/>
                </a:solidFill>
              </a:rPr>
              <a:t>(Use this note if under 18 users)</a:t>
            </a:r>
            <a:endParaRPr lang="en-CA" sz="4000" dirty="0">
              <a:solidFill>
                <a:srgbClr val="FF0000"/>
              </a:solidFill>
            </a:endParaRPr>
          </a:p>
        </p:txBody>
      </p:sp>
      <p:sp>
        <p:nvSpPr>
          <p:cNvPr id="166" name="Lorem ipsum"/>
          <p:cNvSpPr txBox="1">
            <a:spLocks noGrp="1"/>
          </p:cNvSpPr>
          <p:nvPr>
            <p:ph type="body" idx="22"/>
          </p:nvPr>
        </p:nvSpPr>
        <p:spPr>
          <a:xfrm>
            <a:off x="1330945" y="4983699"/>
            <a:ext cx="10499825" cy="827824"/>
          </a:xfrm>
          <a:prstGeom prst="rect">
            <a:avLst/>
          </a:prstGeom>
        </p:spPr>
        <p:txBody>
          <a:bodyPr>
            <a:normAutofit/>
          </a:bodyPr>
          <a:lstStyle/>
          <a:p>
            <a:r>
              <a:rPr lang="en-CA" sz="4000" b="1" dirty="0"/>
              <a:t>Testing </a:t>
            </a:r>
            <a:r>
              <a:rPr lang="en-CA" sz="4000" b="1" dirty="0" smtClean="0"/>
              <a:t>Goals:</a:t>
            </a:r>
            <a:endParaRPr lang="en-CA" sz="4000" b="1" dirty="0"/>
          </a:p>
        </p:txBody>
      </p:sp>
      <p:sp>
        <p:nvSpPr>
          <p:cNvPr id="167" name="Lorem ipsum dolor sit amet, consectetur adipiscing elit, sed do eiusmod tempor…"/>
          <p:cNvSpPr txBox="1">
            <a:spLocks noGrp="1"/>
          </p:cNvSpPr>
          <p:nvPr>
            <p:ph type="body" idx="23"/>
          </p:nvPr>
        </p:nvSpPr>
        <p:spPr>
          <a:xfrm>
            <a:off x="12471400" y="6020221"/>
            <a:ext cx="11303000" cy="6978174"/>
          </a:xfrm>
          <a:prstGeom prst="rect">
            <a:avLst/>
          </a:prstGeom>
        </p:spPr>
        <p:txBody>
          <a:bodyPr>
            <a:normAutofit/>
          </a:bodyPr>
          <a:lstStyle/>
          <a:p>
            <a:r>
              <a:rPr lang="en-CA" sz="4000" dirty="0" smtClean="0">
                <a:solidFill>
                  <a:srgbClr val="FF0000"/>
                </a:solidFill>
                <a:latin typeface="Arial" panose="020B0604020202020204" pitchFamily="34" charset="0"/>
              </a:rPr>
              <a:t>Un</a:t>
            </a:r>
            <a:r>
              <a:rPr lang="en-CA" sz="4000" dirty="0" smtClean="0">
                <a:latin typeface="Arial" panose="020B0604020202020204" pitchFamily="34" charset="0"/>
              </a:rPr>
              <a:t>moderated usability testing using </a:t>
            </a:r>
            <a:br>
              <a:rPr lang="en-CA" sz="4000" dirty="0" smtClean="0">
                <a:latin typeface="Arial" panose="020B0604020202020204" pitchFamily="34" charset="0"/>
              </a:rPr>
            </a:br>
            <a:r>
              <a:rPr lang="en-CA" sz="4000" dirty="0" smtClean="0">
                <a:solidFill>
                  <a:srgbClr val="FF0000"/>
                </a:solidFill>
                <a:latin typeface="Arial" panose="020B0604020202020204" pitchFamily="34" charset="0"/>
              </a:rPr>
              <a:t>TryMyUI</a:t>
            </a:r>
          </a:p>
          <a:p>
            <a:r>
              <a:rPr lang="en-CA" sz="4000" dirty="0" smtClean="0">
                <a:solidFill>
                  <a:srgbClr val="FF0000"/>
                </a:solidFill>
              </a:rPr>
              <a:t>8</a:t>
            </a:r>
            <a:r>
              <a:rPr lang="en-CA" sz="4000" dirty="0" smtClean="0"/>
              <a:t> Canadians</a:t>
            </a:r>
            <a:endParaRPr sz="4000" dirty="0" smtClean="0">
              <a:latin typeface="Arial" panose="020B0604020202020204" pitchFamily="34" charset="0"/>
            </a:endParaRPr>
          </a:p>
          <a:p>
            <a:r>
              <a:rPr lang="en-CA" sz="4000" dirty="0" smtClean="0">
                <a:solidFill>
                  <a:schemeClr val="tx1"/>
                </a:solidFill>
              </a:rPr>
              <a:t>Metrics measured:</a:t>
            </a:r>
            <a:endParaRPr lang="en-CA" sz="4000" dirty="0">
              <a:solidFill>
                <a:schemeClr val="tx1"/>
              </a:solidFill>
            </a:endParaRPr>
          </a:p>
          <a:p>
            <a:pPr marL="1149599" lvl="1" indent="-539999" defTabSz="2438338">
              <a:lnSpc>
                <a:spcPct val="90000"/>
              </a:lnSpc>
              <a:spcBef>
                <a:spcPts val="1800"/>
              </a:spcBef>
              <a:buClr>
                <a:srgbClr val="6DBAE6"/>
              </a:buClr>
              <a:buSzPct val="125000"/>
              <a:buChar char="‣"/>
              <a:defRPr sz="4200">
                <a:solidFill>
                  <a:srgbClr val="000000"/>
                </a:solidFill>
                <a:latin typeface="Helvetica Neue Light"/>
                <a:ea typeface="Helvetica Neue Light"/>
                <a:cs typeface="Helvetica Neue Light"/>
                <a:sym typeface="Helvetica Neue Light"/>
              </a:defRPr>
            </a:pPr>
            <a:r>
              <a:rPr lang="en-CA" sz="4000" dirty="0" smtClean="0">
                <a:solidFill>
                  <a:schemeClr val="tx1"/>
                </a:solidFill>
                <a:latin typeface="Arial" panose="020B0604020202020204" pitchFamily="34" charset="0"/>
                <a:cs typeface="Arial" panose="020B0604020202020204" pitchFamily="34" charset="0"/>
              </a:rPr>
              <a:t>Task success</a:t>
            </a:r>
          </a:p>
          <a:p>
            <a:pPr marL="1149599" lvl="1" indent="-539999" defTabSz="2438338">
              <a:lnSpc>
                <a:spcPct val="90000"/>
              </a:lnSpc>
              <a:spcBef>
                <a:spcPts val="1800"/>
              </a:spcBef>
              <a:buClr>
                <a:srgbClr val="6DBAE6"/>
              </a:buClr>
              <a:buSzPct val="125000"/>
              <a:buChar char="‣"/>
              <a:defRPr sz="4200">
                <a:solidFill>
                  <a:srgbClr val="000000"/>
                </a:solidFill>
                <a:latin typeface="Helvetica Neue Light"/>
                <a:ea typeface="Helvetica Neue Light"/>
                <a:cs typeface="Helvetica Neue Light"/>
                <a:sym typeface="Helvetica Neue Light"/>
              </a:defRPr>
            </a:pPr>
            <a:r>
              <a:rPr lang="en-CA" sz="4000" dirty="0" smtClean="0">
                <a:solidFill>
                  <a:schemeClr val="tx1"/>
                </a:solidFill>
                <a:latin typeface="Arial" panose="020B0604020202020204" pitchFamily="34" charset="0"/>
                <a:cs typeface="Arial" panose="020B0604020202020204" pitchFamily="34" charset="0"/>
              </a:rPr>
              <a:t>Time on task</a:t>
            </a:r>
          </a:p>
          <a:p>
            <a:pPr marL="1149599" lvl="1" indent="-539999" defTabSz="2438338">
              <a:lnSpc>
                <a:spcPct val="90000"/>
              </a:lnSpc>
              <a:spcBef>
                <a:spcPts val="1800"/>
              </a:spcBef>
              <a:buClr>
                <a:srgbClr val="6DBAE6"/>
              </a:buClr>
              <a:buSzPct val="125000"/>
              <a:buChar char="‣"/>
              <a:defRPr sz="4200">
                <a:solidFill>
                  <a:srgbClr val="000000"/>
                </a:solidFill>
                <a:latin typeface="Helvetica Neue Light"/>
                <a:ea typeface="Helvetica Neue Light"/>
                <a:cs typeface="Helvetica Neue Light"/>
                <a:sym typeface="Helvetica Neue Light"/>
              </a:defRPr>
            </a:pPr>
            <a:r>
              <a:rPr lang="en-CA" sz="4000" dirty="0" smtClean="0">
                <a:solidFill>
                  <a:schemeClr val="tx1"/>
                </a:solidFill>
                <a:latin typeface="Arial" panose="020B0604020202020204" pitchFamily="34" charset="0"/>
                <a:cs typeface="Arial" panose="020B0604020202020204" pitchFamily="34" charset="0"/>
              </a:rPr>
              <a:t>System usability scale (SUS)</a:t>
            </a:r>
          </a:p>
          <a:p>
            <a:pPr marL="1149599" lvl="1" indent="-539999" defTabSz="2438338">
              <a:lnSpc>
                <a:spcPct val="90000"/>
              </a:lnSpc>
              <a:spcBef>
                <a:spcPts val="1800"/>
              </a:spcBef>
              <a:buClr>
                <a:srgbClr val="6DBAE6"/>
              </a:buClr>
              <a:buSzPct val="125000"/>
              <a:buChar char="‣"/>
              <a:defRPr sz="4200">
                <a:solidFill>
                  <a:srgbClr val="000000"/>
                </a:solidFill>
                <a:latin typeface="Helvetica Neue Light"/>
                <a:ea typeface="Helvetica Neue Light"/>
                <a:cs typeface="Helvetica Neue Light"/>
                <a:sym typeface="Helvetica Neue Light"/>
              </a:defRPr>
            </a:pPr>
            <a:r>
              <a:rPr lang="en-CA" sz="4000" dirty="0" smtClean="0">
                <a:solidFill>
                  <a:schemeClr val="tx1"/>
                </a:solidFill>
                <a:latin typeface="Arial" panose="020B0604020202020204" pitchFamily="34" charset="0"/>
                <a:cs typeface="Arial" panose="020B0604020202020204" pitchFamily="34" charset="0"/>
              </a:rPr>
              <a:t>Ease of use</a:t>
            </a:r>
            <a:endParaRPr lang="en-CA" sz="4000" dirty="0">
              <a:solidFill>
                <a:schemeClr val="tx1"/>
              </a:solidFill>
              <a:latin typeface="Arial" panose="020B0604020202020204" pitchFamily="34" charset="0"/>
              <a:cs typeface="Arial" panose="020B0604020202020204" pitchFamily="34" charset="0"/>
            </a:endParaRPr>
          </a:p>
          <a:p>
            <a:endParaRPr sz="4000" dirty="0">
              <a:latin typeface="Arial" panose="020B0604020202020204" pitchFamily="34" charset="0"/>
            </a:endParaRPr>
          </a:p>
        </p:txBody>
      </p:sp>
      <p:sp>
        <p:nvSpPr>
          <p:cNvPr id="168" name="Lorem ipsum"/>
          <p:cNvSpPr txBox="1">
            <a:spLocks noGrp="1"/>
          </p:cNvSpPr>
          <p:nvPr>
            <p:ph type="body" idx="24"/>
          </p:nvPr>
        </p:nvSpPr>
        <p:spPr>
          <a:xfrm>
            <a:off x="12532345" y="4979750"/>
            <a:ext cx="10377935" cy="924087"/>
          </a:xfrm>
          <a:prstGeom prst="rect">
            <a:avLst/>
          </a:prstGeom>
        </p:spPr>
        <p:txBody>
          <a:bodyPr>
            <a:normAutofit/>
          </a:bodyPr>
          <a:lstStyle/>
          <a:p>
            <a:r>
              <a:rPr lang="en-CA" sz="4000" b="1" dirty="0"/>
              <a:t>Testing methodology:</a:t>
            </a: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Overall comparative results - cont."/>
          <p:cNvSpPr txBox="1">
            <a:spLocks noGrp="1"/>
          </p:cNvSpPr>
          <p:nvPr>
            <p:ph type="title"/>
          </p:nvPr>
        </p:nvSpPr>
        <p:spPr>
          <a:prstGeom prst="rect">
            <a:avLst/>
          </a:prstGeom>
        </p:spPr>
        <p:txBody>
          <a:bodyPr/>
          <a:lstStyle/>
          <a:p>
            <a:r>
              <a:rPr dirty="0"/>
              <a:t>Overall comparative results - </a:t>
            </a:r>
            <a:r>
              <a:rPr i="1" dirty="0"/>
              <a:t>cont.</a:t>
            </a:r>
          </a:p>
        </p:txBody>
      </p:sp>
      <p:sp>
        <p:nvSpPr>
          <p:cNvPr id="259" name="System Usability Scale (SUS)"/>
          <p:cNvSpPr txBox="1">
            <a:spLocks noGrp="1"/>
          </p:cNvSpPr>
          <p:nvPr>
            <p:ph type="body" idx="21"/>
          </p:nvPr>
        </p:nvSpPr>
        <p:spPr>
          <a:xfrm>
            <a:off x="1320800" y="2629633"/>
            <a:ext cx="21574076" cy="551372"/>
          </a:xfrm>
          <a:prstGeom prst="rect">
            <a:avLst/>
          </a:prstGeom>
        </p:spPr>
        <p:txBody>
          <a:bodyPr/>
          <a:lstStyle/>
          <a:p>
            <a:r>
              <a:rPr dirty="0">
                <a:latin typeface="Arial" panose="020B0604020202020204" pitchFamily="34" charset="0"/>
                <a:cs typeface="Arial" panose="020B0604020202020204" pitchFamily="34" charset="0"/>
              </a:rPr>
              <a:t>System Usability Scale (SUS)</a:t>
            </a:r>
          </a:p>
        </p:txBody>
      </p:sp>
      <p:sp>
        <p:nvSpPr>
          <p:cNvPr id="260" name="Sub-scores"/>
          <p:cNvSpPr txBox="1">
            <a:spLocks noGrp="1"/>
          </p:cNvSpPr>
          <p:nvPr>
            <p:ph type="body" idx="23"/>
          </p:nvPr>
        </p:nvSpPr>
        <p:spPr>
          <a:xfrm>
            <a:off x="13255712" y="2626291"/>
            <a:ext cx="10299452" cy="551372"/>
          </a:xfrm>
          <a:prstGeom prst="rect">
            <a:avLst/>
          </a:prstGeom>
        </p:spPr>
        <p:txBody>
          <a:bodyPr/>
          <a:lstStyle/>
          <a:p>
            <a:r>
              <a:rPr dirty="0">
                <a:latin typeface="Arial" panose="020B0604020202020204" pitchFamily="34" charset="0"/>
                <a:cs typeface="Arial" panose="020B0604020202020204" pitchFamily="34" charset="0"/>
              </a:rPr>
              <a:t>Sub-scores</a:t>
            </a:r>
          </a:p>
        </p:txBody>
      </p:sp>
      <p:sp>
        <p:nvSpPr>
          <p:cNvPr id="261" name="28%…"/>
          <p:cNvSpPr txBox="1"/>
          <p:nvPr/>
        </p:nvSpPr>
        <p:spPr>
          <a:xfrm>
            <a:off x="13016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28%</a:t>
            </a:r>
          </a:p>
          <a:p>
            <a:pP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Higher overall</a:t>
            </a:r>
            <a:br>
              <a:rPr dirty="0">
                <a:latin typeface="Arial" panose="020B0604020202020204" pitchFamily="34" charset="0"/>
                <a:cs typeface="Arial" panose="020B0604020202020204" pitchFamily="34" charset="0"/>
              </a:rPr>
            </a:br>
            <a:r>
              <a:rPr dirty="0">
                <a:latin typeface="Arial" panose="020B0604020202020204" pitchFamily="34" charset="0"/>
                <a:cs typeface="Arial" panose="020B0604020202020204" pitchFamily="34" charset="0"/>
              </a:rPr>
              <a:t>score</a:t>
            </a:r>
          </a:p>
        </p:txBody>
      </p:sp>
      <p:sp>
        <p:nvSpPr>
          <p:cNvPr id="262" name="Arrow"/>
          <p:cNvSpPr/>
          <p:nvPr/>
        </p:nvSpPr>
        <p:spPr>
          <a:xfrm rot="5397711" flipH="1">
            <a:off x="5685360" y="3689597"/>
            <a:ext cx="1774872" cy="1248804"/>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63" name="35%…"/>
          <p:cNvSpPr txBox="1"/>
          <p:nvPr/>
        </p:nvSpPr>
        <p:spPr>
          <a:xfrm>
            <a:off x="13223884"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35%</a:t>
            </a:r>
          </a:p>
          <a:p>
            <a:pP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Higher grade</a:t>
            </a:r>
          </a:p>
          <a:p>
            <a:pP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and percentile</a:t>
            </a:r>
          </a:p>
        </p:txBody>
      </p:sp>
      <p:sp>
        <p:nvSpPr>
          <p:cNvPr id="264" name="Arrow"/>
          <p:cNvSpPr/>
          <p:nvPr/>
        </p:nvSpPr>
        <p:spPr>
          <a:xfrm rot="5397711" flipH="1">
            <a:off x="17607018" y="3716101"/>
            <a:ext cx="1774872" cy="1248804"/>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aphicFrame>
        <p:nvGraphicFramePr>
          <p:cNvPr id="270" name="2D Donut Chart"/>
          <p:cNvGraphicFramePr/>
          <p:nvPr>
            <p:extLst>
              <p:ext uri="{D42A27DB-BD31-4B8C-83A1-F6EECF244321}">
                <p14:modId xmlns:p14="http://schemas.microsoft.com/office/powerpoint/2010/main" val="260907478"/>
              </p:ext>
            </p:extLst>
          </p:nvPr>
        </p:nvGraphicFramePr>
        <p:xfrm>
          <a:off x="5892198" y="8452888"/>
          <a:ext cx="3999340" cy="3999341"/>
        </p:xfrm>
        <a:graphic>
          <a:graphicData uri="http://schemas.openxmlformats.org/drawingml/2006/chart">
            <c:chart xmlns:c="http://schemas.openxmlformats.org/drawingml/2006/chart" xmlns:r="http://schemas.openxmlformats.org/officeDocument/2006/relationships" r:id="rId2"/>
          </a:graphicData>
        </a:graphic>
      </p:graphicFrame>
      <p:sp>
        <p:nvSpPr>
          <p:cNvPr id="271" name="80"/>
          <p:cNvSpPr txBox="1"/>
          <p:nvPr/>
        </p:nvSpPr>
        <p:spPr>
          <a:xfrm>
            <a:off x="7209112" y="9578671"/>
            <a:ext cx="1542396" cy="14166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10000"/>
            </a:lvl1pPr>
          </a:lstStyle>
          <a:p>
            <a:r>
              <a:rPr>
                <a:latin typeface="Arial" panose="020B0604020202020204" pitchFamily="34" charset="0"/>
                <a:cs typeface="Arial" panose="020B0604020202020204" pitchFamily="34" charset="0"/>
              </a:rPr>
              <a:t>80</a:t>
            </a:r>
          </a:p>
        </p:txBody>
      </p:sp>
      <p:graphicFrame>
        <p:nvGraphicFramePr>
          <p:cNvPr id="272" name="2D Donut Chart"/>
          <p:cNvGraphicFramePr/>
          <p:nvPr>
            <p:extLst>
              <p:ext uri="{D42A27DB-BD31-4B8C-83A1-F6EECF244321}">
                <p14:modId xmlns:p14="http://schemas.microsoft.com/office/powerpoint/2010/main" val="1242996815"/>
              </p:ext>
            </p:extLst>
          </p:nvPr>
        </p:nvGraphicFramePr>
        <p:xfrm>
          <a:off x="1434498" y="8490668"/>
          <a:ext cx="3999340" cy="3999341"/>
        </p:xfrm>
        <a:graphic>
          <a:graphicData uri="http://schemas.openxmlformats.org/drawingml/2006/chart">
            <c:chart xmlns:c="http://schemas.openxmlformats.org/drawingml/2006/chart" xmlns:r="http://schemas.openxmlformats.org/officeDocument/2006/relationships" r:id="rId3"/>
          </a:graphicData>
        </a:graphic>
      </p:graphicFrame>
      <p:sp>
        <p:nvSpPr>
          <p:cNvPr id="273" name="64"/>
          <p:cNvSpPr txBox="1"/>
          <p:nvPr/>
        </p:nvSpPr>
        <p:spPr>
          <a:xfrm>
            <a:off x="2751412" y="9616451"/>
            <a:ext cx="1542396" cy="14166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10000"/>
            </a:lvl1pPr>
          </a:lstStyle>
          <a:p>
            <a:r>
              <a:rPr>
                <a:latin typeface="Arial" panose="020B0604020202020204" pitchFamily="34" charset="0"/>
                <a:cs typeface="Arial" panose="020B0604020202020204" pitchFamily="34" charset="0"/>
              </a:rPr>
              <a:t>64</a:t>
            </a:r>
          </a:p>
        </p:txBody>
      </p:sp>
      <p:graphicFrame>
        <p:nvGraphicFramePr>
          <p:cNvPr id="274" name="2D Donut Chart"/>
          <p:cNvGraphicFramePr>
            <a:graphicFrameLocks noChangeAspect="1"/>
          </p:cNvGraphicFramePr>
          <p:nvPr>
            <p:extLst>
              <p:ext uri="{D42A27DB-BD31-4B8C-83A1-F6EECF244321}">
                <p14:modId xmlns:p14="http://schemas.microsoft.com/office/powerpoint/2010/main" val="1764567207"/>
              </p:ext>
            </p:extLst>
          </p:nvPr>
        </p:nvGraphicFramePr>
        <p:xfrm>
          <a:off x="13447792" y="8210833"/>
          <a:ext cx="2160001" cy="2160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75" name="2D Donut Chart"/>
          <p:cNvGraphicFramePr/>
          <p:nvPr>
            <p:extLst>
              <p:ext uri="{D42A27DB-BD31-4B8C-83A1-F6EECF244321}">
                <p14:modId xmlns:p14="http://schemas.microsoft.com/office/powerpoint/2010/main" val="4279860132"/>
              </p:ext>
            </p:extLst>
          </p:nvPr>
        </p:nvGraphicFramePr>
        <p:xfrm>
          <a:off x="13384793" y="10506392"/>
          <a:ext cx="2286001" cy="21600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76" name="2D Donut Chart"/>
          <p:cNvGraphicFramePr>
            <a:graphicFrameLocks noChangeAspect="1"/>
          </p:cNvGraphicFramePr>
          <p:nvPr>
            <p:extLst>
              <p:ext uri="{D42A27DB-BD31-4B8C-83A1-F6EECF244321}">
                <p14:modId xmlns:p14="http://schemas.microsoft.com/office/powerpoint/2010/main" val="2222973297"/>
              </p:ext>
            </p:extLst>
          </p:nvPr>
        </p:nvGraphicFramePr>
        <p:xfrm>
          <a:off x="16981861" y="8158738"/>
          <a:ext cx="2160001" cy="2160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77" name="2D Donut Chart"/>
          <p:cNvGraphicFramePr>
            <a:graphicFrameLocks noChangeAspect="1"/>
          </p:cNvGraphicFramePr>
          <p:nvPr>
            <p:extLst>
              <p:ext uri="{D42A27DB-BD31-4B8C-83A1-F6EECF244321}">
                <p14:modId xmlns:p14="http://schemas.microsoft.com/office/powerpoint/2010/main" val="2906642332"/>
              </p:ext>
            </p:extLst>
          </p:nvPr>
        </p:nvGraphicFramePr>
        <p:xfrm>
          <a:off x="16981862" y="10506392"/>
          <a:ext cx="2160001" cy="2160000"/>
        </p:xfrm>
        <a:graphic>
          <a:graphicData uri="http://schemas.openxmlformats.org/drawingml/2006/chart">
            <c:chart xmlns:c="http://schemas.openxmlformats.org/drawingml/2006/chart" xmlns:r="http://schemas.openxmlformats.org/officeDocument/2006/relationships" r:id="rId7"/>
          </a:graphicData>
        </a:graphic>
      </p:graphicFrame>
      <p:sp>
        <p:nvSpPr>
          <p:cNvPr id="278" name="60%"/>
          <p:cNvSpPr txBox="1"/>
          <p:nvPr/>
        </p:nvSpPr>
        <p:spPr>
          <a:xfrm>
            <a:off x="13756594" y="8847840"/>
            <a:ext cx="1542396" cy="10327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t"/>
          <a:lstStyle>
            <a:lvl1pPr algn="ctr" defTabSz="457200">
              <a:lnSpc>
                <a:spcPct val="100000"/>
              </a:lnSpc>
              <a:spcBef>
                <a:spcPts val="0"/>
              </a:spcBef>
              <a:defRPr sz="4500"/>
            </a:lvl1pPr>
          </a:lstStyle>
          <a:p>
            <a:r>
              <a:rPr sz="4000" dirty="0">
                <a:latin typeface="Arial" panose="020B0604020202020204" pitchFamily="34" charset="0"/>
                <a:cs typeface="Arial" panose="020B0604020202020204" pitchFamily="34" charset="0"/>
              </a:rPr>
              <a:t>60%</a:t>
            </a:r>
          </a:p>
        </p:txBody>
      </p:sp>
      <p:sp>
        <p:nvSpPr>
          <p:cNvPr id="279" name="C"/>
          <p:cNvSpPr txBox="1"/>
          <p:nvPr/>
        </p:nvSpPr>
        <p:spPr>
          <a:xfrm>
            <a:off x="13931996" y="11134049"/>
            <a:ext cx="1191594" cy="10327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lgn="ctr" defTabSz="457200">
              <a:lnSpc>
                <a:spcPct val="100000"/>
              </a:lnSpc>
              <a:spcBef>
                <a:spcPts val="0"/>
              </a:spcBef>
              <a:defRPr sz="6000"/>
            </a:lvl1pPr>
          </a:lstStyle>
          <a:p>
            <a:r>
              <a:rPr sz="5400" dirty="0">
                <a:latin typeface="Arial" panose="020B0604020202020204" pitchFamily="34" charset="0"/>
                <a:cs typeface="Arial" panose="020B0604020202020204" pitchFamily="34" charset="0"/>
              </a:rPr>
              <a:t>C</a:t>
            </a:r>
          </a:p>
        </p:txBody>
      </p:sp>
      <p:sp>
        <p:nvSpPr>
          <p:cNvPr id="280" name="80%"/>
          <p:cNvSpPr txBox="1"/>
          <p:nvPr/>
        </p:nvSpPr>
        <p:spPr>
          <a:xfrm>
            <a:off x="17290663" y="8847840"/>
            <a:ext cx="1542396" cy="103273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t"/>
          <a:lstStyle>
            <a:lvl1pPr algn="ctr" defTabSz="457200">
              <a:lnSpc>
                <a:spcPct val="100000"/>
              </a:lnSpc>
              <a:spcBef>
                <a:spcPts val="0"/>
              </a:spcBef>
              <a:defRPr sz="4500"/>
            </a:lvl1pPr>
          </a:lstStyle>
          <a:p>
            <a:r>
              <a:rPr sz="4000" dirty="0">
                <a:latin typeface="Arial" panose="020B0604020202020204" pitchFamily="34" charset="0"/>
                <a:cs typeface="Arial" panose="020B0604020202020204" pitchFamily="34" charset="0"/>
              </a:rPr>
              <a:t>80%</a:t>
            </a:r>
          </a:p>
        </p:txBody>
      </p:sp>
      <p:sp>
        <p:nvSpPr>
          <p:cNvPr id="281" name="B"/>
          <p:cNvSpPr txBox="1"/>
          <p:nvPr/>
        </p:nvSpPr>
        <p:spPr>
          <a:xfrm>
            <a:off x="17466064" y="11134048"/>
            <a:ext cx="1191594" cy="10327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lgn="ctr" defTabSz="457200">
              <a:lnSpc>
                <a:spcPct val="100000"/>
              </a:lnSpc>
              <a:spcBef>
                <a:spcPts val="0"/>
              </a:spcBef>
              <a:defRPr sz="6000"/>
            </a:lvl1pPr>
          </a:lstStyle>
          <a:p>
            <a:r>
              <a:rPr sz="5400" dirty="0">
                <a:latin typeface="Arial" panose="020B0604020202020204" pitchFamily="34" charset="0"/>
                <a:cs typeface="Arial" panose="020B0604020202020204" pitchFamily="34" charset="0"/>
              </a:rPr>
              <a:t>B</a:t>
            </a:r>
          </a:p>
        </p:txBody>
      </p:sp>
      <p:sp>
        <p:nvSpPr>
          <p:cNvPr id="4" name="TextBox 3">
            <a:extLst>
              <a:ext uri="{FF2B5EF4-FFF2-40B4-BE49-F238E27FC236}">
                <a16:creationId xmlns:a16="http://schemas.microsoft.com/office/drawing/2014/main" id="{E90706CF-54F0-4148-87B5-FD2C45C52B5B}"/>
              </a:ext>
            </a:extLst>
          </p:cNvPr>
          <p:cNvSpPr txBox="1"/>
          <p:nvPr/>
        </p:nvSpPr>
        <p:spPr>
          <a:xfrm>
            <a:off x="13717941" y="7039864"/>
            <a:ext cx="1856900" cy="95667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90000"/>
              </a:lnSpc>
              <a:spcBef>
                <a:spcPts val="4500"/>
              </a:spcBef>
              <a:spcAft>
                <a:spcPts val="0"/>
              </a:spcAft>
              <a:buClrTx/>
              <a:buSzTx/>
              <a:buFontTx/>
              <a:buNone/>
              <a:tabLst/>
            </a:pPr>
            <a:r>
              <a:rPr kumimoji="0" lang="en-US" sz="20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Helvetica Neue"/>
              </a:rPr>
              <a:t>Baseline Test</a:t>
            </a:r>
          </a:p>
        </p:txBody>
      </p:sp>
      <p:sp>
        <p:nvSpPr>
          <p:cNvPr id="36" name="TextBox 35">
            <a:extLst>
              <a:ext uri="{FF2B5EF4-FFF2-40B4-BE49-F238E27FC236}">
                <a16:creationId xmlns:a16="http://schemas.microsoft.com/office/drawing/2014/main" id="{1AA383A2-A184-D343-B9AB-79DDA71DF659}"/>
              </a:ext>
            </a:extLst>
          </p:cNvPr>
          <p:cNvSpPr txBox="1"/>
          <p:nvPr/>
        </p:nvSpPr>
        <p:spPr>
          <a:xfrm>
            <a:off x="17215527" y="7036794"/>
            <a:ext cx="1856900" cy="95667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90000"/>
              </a:lnSpc>
              <a:spcBef>
                <a:spcPts val="4500"/>
              </a:spcBef>
              <a:spcAft>
                <a:spcPts val="0"/>
              </a:spcAft>
              <a:buClrTx/>
              <a:buSzTx/>
              <a:buFontTx/>
              <a:buNone/>
              <a:tabLst/>
            </a:pPr>
            <a:r>
              <a:rPr kumimoji="0" lang="en-US" sz="2000" b="0" i="0" u="none" strike="noStrike" cap="none" spc="0" normalizeH="0" baseline="0" dirty="0" smtClean="0">
                <a:ln>
                  <a:noFill/>
                </a:ln>
                <a:solidFill>
                  <a:srgbClr val="000000"/>
                </a:solidFill>
                <a:effectLst/>
                <a:uFillTx/>
                <a:latin typeface="Arial" panose="020B0604020202020204" pitchFamily="34" charset="0"/>
                <a:cs typeface="Arial" panose="020B0604020202020204" pitchFamily="34" charset="0"/>
                <a:sym typeface="Helvetica Neue"/>
              </a:rPr>
              <a:t>Validation </a:t>
            </a:r>
            <a:r>
              <a:rPr kumimoji="0" lang="en-US" sz="20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Helvetica Neue"/>
              </a:rPr>
              <a:t>Test</a:t>
            </a:r>
          </a:p>
        </p:txBody>
      </p:sp>
      <p:sp>
        <p:nvSpPr>
          <p:cNvPr id="28"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30"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1"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7"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E90706CF-54F0-4148-87B5-FD2C45C52B5B}"/>
              </a:ext>
            </a:extLst>
          </p:cNvPr>
          <p:cNvSpPr txBox="1"/>
          <p:nvPr/>
        </p:nvSpPr>
        <p:spPr>
          <a:xfrm>
            <a:off x="2436908" y="7213582"/>
            <a:ext cx="1856900" cy="95667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90000"/>
              </a:lnSpc>
              <a:spcBef>
                <a:spcPts val="4500"/>
              </a:spcBef>
              <a:spcAft>
                <a:spcPts val="0"/>
              </a:spcAft>
              <a:buClrTx/>
              <a:buSzTx/>
              <a:buFontTx/>
              <a:buNone/>
              <a:tabLst/>
            </a:pPr>
            <a:r>
              <a:rPr kumimoji="0" lang="en-US" sz="20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Helvetica Neue"/>
              </a:rPr>
              <a:t>Baseline Test</a:t>
            </a:r>
          </a:p>
        </p:txBody>
      </p:sp>
      <p:sp>
        <p:nvSpPr>
          <p:cNvPr id="39" name="TextBox 38">
            <a:extLst>
              <a:ext uri="{FF2B5EF4-FFF2-40B4-BE49-F238E27FC236}">
                <a16:creationId xmlns:a16="http://schemas.microsoft.com/office/drawing/2014/main" id="{1AA383A2-A184-D343-B9AB-79DDA71DF659}"/>
              </a:ext>
            </a:extLst>
          </p:cNvPr>
          <p:cNvSpPr txBox="1"/>
          <p:nvPr/>
        </p:nvSpPr>
        <p:spPr>
          <a:xfrm>
            <a:off x="6989966" y="7210512"/>
            <a:ext cx="1856900" cy="95667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90000"/>
              </a:lnSpc>
              <a:spcBef>
                <a:spcPts val="4500"/>
              </a:spcBef>
              <a:spcAft>
                <a:spcPts val="0"/>
              </a:spcAft>
              <a:buClrTx/>
              <a:buSzTx/>
              <a:buFontTx/>
              <a:buNone/>
              <a:tabLst/>
            </a:pPr>
            <a:r>
              <a:rPr kumimoji="0" lang="en-US" sz="2000" b="0" i="0" u="none" strike="noStrike" cap="none" spc="0" normalizeH="0" baseline="0" dirty="0" smtClean="0">
                <a:ln>
                  <a:noFill/>
                </a:ln>
                <a:solidFill>
                  <a:srgbClr val="000000"/>
                </a:solidFill>
                <a:effectLst/>
                <a:uFillTx/>
                <a:latin typeface="Arial" panose="020B0604020202020204" pitchFamily="34" charset="0"/>
                <a:cs typeface="Arial" panose="020B0604020202020204" pitchFamily="34" charset="0"/>
                <a:sym typeface="Helvetica Neue"/>
              </a:rPr>
              <a:t>Validation </a:t>
            </a:r>
            <a:r>
              <a:rPr kumimoji="0" lang="en-US" sz="2000" b="0" i="0" u="none" strike="noStrike" cap="none" spc="0" normalizeH="0" baseline="0" dirty="0">
                <a:ln>
                  <a:noFill/>
                </a:ln>
                <a:solidFill>
                  <a:srgbClr val="000000"/>
                </a:solidFill>
                <a:effectLst/>
                <a:uFillTx/>
                <a:latin typeface="Arial" panose="020B0604020202020204" pitchFamily="34" charset="0"/>
                <a:cs typeface="Arial" panose="020B0604020202020204" pitchFamily="34" charset="0"/>
                <a:sym typeface="Helvetica Neue"/>
              </a:rPr>
              <a:t>Test</a:t>
            </a:r>
          </a:p>
        </p:txBody>
      </p:sp>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Overall comparative results"/>
          <p:cNvSpPr txBox="1">
            <a:spLocks noGrp="1"/>
          </p:cNvSpPr>
          <p:nvPr>
            <p:ph type="title"/>
          </p:nvPr>
        </p:nvSpPr>
        <p:spPr>
          <a:prstGeom prst="rect">
            <a:avLst/>
          </a:prstGeom>
        </p:spPr>
        <p:txBody>
          <a:bodyPr/>
          <a:lstStyle/>
          <a:p>
            <a:r>
              <a:rPr lang="en-US" dirty="0"/>
              <a:t>Task 1 - Single task </a:t>
            </a:r>
            <a:r>
              <a:rPr dirty="0"/>
              <a:t>compar</a:t>
            </a:r>
            <a:r>
              <a:rPr lang="en-US" dirty="0"/>
              <a:t>ison </a:t>
            </a:r>
            <a:r>
              <a:rPr lang="en-CA" dirty="0"/>
              <a:t>- 8 Users</a:t>
            </a:r>
            <a:endParaRPr dirty="0"/>
          </a:p>
        </p:txBody>
      </p:sp>
      <p:sp>
        <p:nvSpPr>
          <p:cNvPr id="221" name="Task completion"/>
          <p:cNvSpPr txBox="1">
            <a:spLocks noGrp="1"/>
          </p:cNvSpPr>
          <p:nvPr>
            <p:ph type="body" idx="21"/>
          </p:nvPr>
        </p:nvSpPr>
        <p:spPr>
          <a:prstGeom prst="rect">
            <a:avLst/>
          </a:prstGeom>
        </p:spPr>
        <p:txBody>
          <a:bodyPr/>
          <a:lstStyle/>
          <a:p>
            <a:r>
              <a:rPr dirty="0">
                <a:latin typeface="Arial" panose="020B0604020202020204" pitchFamily="34" charset="0"/>
                <a:cs typeface="Arial" panose="020B0604020202020204" pitchFamily="34" charset="0"/>
              </a:rPr>
              <a:t>Task completion</a:t>
            </a:r>
          </a:p>
        </p:txBody>
      </p:sp>
      <p:sp>
        <p:nvSpPr>
          <p:cNvPr id="222" name="Average success rate"/>
          <p:cNvSpPr txBox="1">
            <a:spLocks noGrp="1"/>
          </p:cNvSpPr>
          <p:nvPr>
            <p:ph type="body" idx="23"/>
          </p:nvPr>
        </p:nvSpPr>
        <p:spPr>
          <a:xfrm>
            <a:off x="13803309" y="2626291"/>
            <a:ext cx="10299452" cy="551372"/>
          </a:xfrm>
          <a:prstGeom prst="rect">
            <a:avLst/>
          </a:prstGeom>
        </p:spPr>
        <p:txBody>
          <a:bodyPr/>
          <a:lstStyle/>
          <a:p>
            <a:r>
              <a:rPr dirty="0">
                <a:latin typeface="Arial" panose="020B0604020202020204" pitchFamily="34" charset="0"/>
                <a:cs typeface="Arial" panose="020B0604020202020204" pitchFamily="34" charset="0"/>
              </a:rPr>
              <a:t>Average success rate</a:t>
            </a:r>
          </a:p>
        </p:txBody>
      </p:sp>
      <p:sp>
        <p:nvSpPr>
          <p:cNvPr id="223" name="10%…"/>
          <p:cNvSpPr txBox="1"/>
          <p:nvPr/>
        </p:nvSpPr>
        <p:spPr>
          <a:xfrm>
            <a:off x="13016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lang="en-US" dirty="0">
                <a:latin typeface="Arial" panose="020B0604020202020204" pitchFamily="34" charset="0"/>
                <a:cs typeface="Arial" panose="020B0604020202020204" pitchFamily="34" charset="0"/>
              </a:rPr>
              <a:t>25</a:t>
            </a:r>
            <a:r>
              <a:rPr dirty="0">
                <a:latin typeface="Arial" panose="020B0604020202020204" pitchFamily="34" charset="0"/>
                <a:cs typeface="Arial" panose="020B0604020202020204" pitchFamily="34" charset="0"/>
              </a:rPr>
              <a:t>%</a:t>
            </a:r>
          </a:p>
          <a:p>
            <a:pP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Increase in </a:t>
            </a:r>
            <a:br>
              <a:rPr dirty="0">
                <a:latin typeface="Arial" panose="020B0604020202020204" pitchFamily="34" charset="0"/>
                <a:cs typeface="Arial" panose="020B0604020202020204" pitchFamily="34" charset="0"/>
              </a:rPr>
            </a:br>
            <a:r>
              <a:rPr dirty="0">
                <a:latin typeface="Arial" panose="020B0604020202020204" pitchFamily="34" charset="0"/>
                <a:cs typeface="Arial" panose="020B0604020202020204" pitchFamily="34" charset="0"/>
              </a:rPr>
              <a:t>task completion</a:t>
            </a:r>
          </a:p>
        </p:txBody>
      </p:sp>
      <p:sp>
        <p:nvSpPr>
          <p:cNvPr id="224" name="Arrow"/>
          <p:cNvSpPr/>
          <p:nvPr/>
        </p:nvSpPr>
        <p:spPr>
          <a:xfrm rot="5397711" flipH="1">
            <a:off x="5685360" y="3702849"/>
            <a:ext cx="1774872" cy="1248803"/>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25" name="10%…"/>
          <p:cNvSpPr txBox="1"/>
          <p:nvPr/>
        </p:nvSpPr>
        <p:spPr>
          <a:xfrm>
            <a:off x="13771481"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DE8440"/>
                </a:solidFill>
                <a:latin typeface="Helvetica Neue Medium"/>
                <a:ea typeface="Helvetica Neue Medium"/>
                <a:cs typeface="Helvetica Neue Medium"/>
                <a:sym typeface="Helvetica Neue Medium"/>
              </a:defRPr>
            </a:pPr>
            <a:r>
              <a:rPr lang="en-US" dirty="0">
                <a:solidFill>
                  <a:srgbClr val="6DBAE6"/>
                </a:solidFill>
                <a:latin typeface="Arial" panose="020B0604020202020204" pitchFamily="34" charset="0"/>
                <a:cs typeface="Arial" panose="020B0604020202020204" pitchFamily="34" charset="0"/>
              </a:rPr>
              <a:t>25</a:t>
            </a:r>
            <a:r>
              <a:rPr dirty="0">
                <a:solidFill>
                  <a:srgbClr val="6DBAE6"/>
                </a:solidFill>
                <a:latin typeface="Arial" panose="020B0604020202020204" pitchFamily="34" charset="0"/>
                <a:cs typeface="Arial" panose="020B0604020202020204" pitchFamily="34" charset="0"/>
              </a:rPr>
              <a:t>%</a:t>
            </a:r>
          </a:p>
          <a:p>
            <a:pPr defTabSz="457200">
              <a:lnSpc>
                <a:spcPct val="80000"/>
              </a:lnSpc>
              <a:spcBef>
                <a:spcPts val="0"/>
              </a:spcBef>
              <a:defRPr sz="7000">
                <a:solidFill>
                  <a:srgbClr val="767676"/>
                </a:solidFill>
              </a:defRPr>
            </a:pPr>
            <a:r>
              <a:rPr lang="en-US" dirty="0">
                <a:latin typeface="Arial" panose="020B0604020202020204" pitchFamily="34" charset="0"/>
                <a:cs typeface="Arial" panose="020B0604020202020204" pitchFamily="34" charset="0"/>
              </a:rPr>
              <a:t>Increase</a:t>
            </a:r>
            <a:r>
              <a:rPr dirty="0">
                <a:latin typeface="Arial" panose="020B0604020202020204" pitchFamily="34" charset="0"/>
                <a:cs typeface="Arial" panose="020B0604020202020204" pitchFamily="34" charset="0"/>
              </a:rPr>
              <a:t> in </a:t>
            </a:r>
            <a:br>
              <a:rPr dirty="0">
                <a:latin typeface="Arial" panose="020B0604020202020204" pitchFamily="34" charset="0"/>
                <a:cs typeface="Arial" panose="020B0604020202020204" pitchFamily="34" charset="0"/>
              </a:rPr>
            </a:br>
            <a:r>
              <a:rPr dirty="0">
                <a:latin typeface="Arial" panose="020B0604020202020204" pitchFamily="34" charset="0"/>
                <a:cs typeface="Arial" panose="020B0604020202020204" pitchFamily="34" charset="0"/>
              </a:rPr>
              <a:t>success rate</a:t>
            </a:r>
          </a:p>
        </p:txBody>
      </p:sp>
      <p:sp>
        <p:nvSpPr>
          <p:cNvPr id="226" name="Arrow"/>
          <p:cNvSpPr/>
          <p:nvPr/>
        </p:nvSpPr>
        <p:spPr>
          <a:xfrm rot="-5400000">
            <a:off x="18154615" y="3702849"/>
            <a:ext cx="1774872" cy="1248803"/>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aphicFrame>
        <p:nvGraphicFramePr>
          <p:cNvPr id="227" name="2D Column Chart"/>
          <p:cNvGraphicFramePr/>
          <p:nvPr>
            <p:extLst>
              <p:ext uri="{D42A27DB-BD31-4B8C-83A1-F6EECF244321}">
                <p14:modId xmlns:p14="http://schemas.microsoft.com/office/powerpoint/2010/main" val="2875308706"/>
              </p:ext>
            </p:extLst>
          </p:nvPr>
        </p:nvGraphicFramePr>
        <p:xfrm>
          <a:off x="1398269" y="8297863"/>
          <a:ext cx="10441395" cy="453088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8" name="Baseline Test"/>
          <p:cNvGraphicFramePr/>
          <p:nvPr>
            <p:extLst>
              <p:ext uri="{D42A27DB-BD31-4B8C-83A1-F6EECF244321}">
                <p14:modId xmlns:p14="http://schemas.microsoft.com/office/powerpoint/2010/main" val="1448536769"/>
              </p:ext>
            </p:extLst>
          </p:nvPr>
        </p:nvGraphicFramePr>
        <p:xfrm>
          <a:off x="13797457" y="8297863"/>
          <a:ext cx="3657601" cy="421426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29" name="Second Test"/>
          <p:cNvGraphicFramePr/>
          <p:nvPr>
            <p:extLst>
              <p:ext uri="{D42A27DB-BD31-4B8C-83A1-F6EECF244321}">
                <p14:modId xmlns:p14="http://schemas.microsoft.com/office/powerpoint/2010/main" val="2134686610"/>
              </p:ext>
            </p:extLst>
          </p:nvPr>
        </p:nvGraphicFramePr>
        <p:xfrm>
          <a:off x="18244858" y="8441015"/>
          <a:ext cx="3657601" cy="4045407"/>
        </p:xfrm>
        <a:graphic>
          <a:graphicData uri="http://schemas.openxmlformats.org/drawingml/2006/chart">
            <c:chart xmlns:c="http://schemas.openxmlformats.org/drawingml/2006/chart" xmlns:r="http://schemas.openxmlformats.org/officeDocument/2006/relationships" r:id="rId5"/>
          </a:graphicData>
        </a:graphic>
      </p:graphicFrame>
      <p:sp>
        <p:nvSpPr>
          <p:cNvPr id="17"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18"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19"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0"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77374079"/>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Overall comparative results"/>
          <p:cNvSpPr txBox="1">
            <a:spLocks noGrp="1"/>
          </p:cNvSpPr>
          <p:nvPr>
            <p:ph type="title"/>
          </p:nvPr>
        </p:nvSpPr>
        <p:spPr>
          <a:prstGeom prst="rect">
            <a:avLst/>
          </a:prstGeom>
        </p:spPr>
        <p:txBody>
          <a:bodyPr/>
          <a:lstStyle/>
          <a:p>
            <a:r>
              <a:rPr lang="en-US" dirty="0"/>
              <a:t>Task 1 - Single task </a:t>
            </a:r>
            <a:r>
              <a:rPr dirty="0"/>
              <a:t>compar</a:t>
            </a:r>
            <a:r>
              <a:rPr lang="en-US" dirty="0"/>
              <a:t>ison </a:t>
            </a:r>
            <a:r>
              <a:rPr lang="en-CA" dirty="0"/>
              <a:t>- 18 Users</a:t>
            </a:r>
            <a:endParaRPr dirty="0"/>
          </a:p>
        </p:txBody>
      </p:sp>
      <p:sp>
        <p:nvSpPr>
          <p:cNvPr id="221" name="Task completion"/>
          <p:cNvSpPr txBox="1">
            <a:spLocks noGrp="1"/>
          </p:cNvSpPr>
          <p:nvPr>
            <p:ph type="body" idx="21"/>
          </p:nvPr>
        </p:nvSpPr>
        <p:spPr>
          <a:prstGeom prst="rect">
            <a:avLst/>
          </a:prstGeom>
        </p:spPr>
        <p:txBody>
          <a:bodyPr/>
          <a:lstStyle/>
          <a:p>
            <a:r>
              <a:rPr dirty="0">
                <a:latin typeface="Arial" panose="020B0604020202020204" pitchFamily="34" charset="0"/>
                <a:cs typeface="Arial" panose="020B0604020202020204" pitchFamily="34" charset="0"/>
              </a:rPr>
              <a:t>Task completion</a:t>
            </a:r>
          </a:p>
        </p:txBody>
      </p:sp>
      <p:sp>
        <p:nvSpPr>
          <p:cNvPr id="222" name="Average success rate"/>
          <p:cNvSpPr txBox="1">
            <a:spLocks noGrp="1"/>
          </p:cNvSpPr>
          <p:nvPr>
            <p:ph type="body" idx="23"/>
          </p:nvPr>
        </p:nvSpPr>
        <p:spPr>
          <a:xfrm>
            <a:off x="12547600" y="2626291"/>
            <a:ext cx="10299452" cy="551372"/>
          </a:xfrm>
          <a:prstGeom prst="rect">
            <a:avLst/>
          </a:prstGeom>
        </p:spPr>
        <p:txBody>
          <a:bodyPr/>
          <a:lstStyle/>
          <a:p>
            <a:r>
              <a:rPr dirty="0">
                <a:latin typeface="Arial" panose="020B0604020202020204" pitchFamily="34" charset="0"/>
                <a:cs typeface="Arial" panose="020B0604020202020204" pitchFamily="34" charset="0"/>
              </a:rPr>
              <a:t>Average success rate</a:t>
            </a:r>
          </a:p>
        </p:txBody>
      </p:sp>
      <p:sp>
        <p:nvSpPr>
          <p:cNvPr id="223" name="10%…"/>
          <p:cNvSpPr txBox="1"/>
          <p:nvPr/>
        </p:nvSpPr>
        <p:spPr>
          <a:xfrm>
            <a:off x="1301672" y="3097030"/>
            <a:ext cx="7367153" cy="4406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lang="en-US" dirty="0">
                <a:latin typeface="Arial" panose="020B0604020202020204" pitchFamily="34" charset="0"/>
                <a:cs typeface="Arial" panose="020B0604020202020204" pitchFamily="34" charset="0"/>
              </a:rPr>
              <a:t>25</a:t>
            </a:r>
            <a:r>
              <a:rPr dirty="0">
                <a:latin typeface="Arial" panose="020B0604020202020204" pitchFamily="34" charset="0"/>
                <a:cs typeface="Arial" panose="020B0604020202020204" pitchFamily="34" charset="0"/>
              </a:rPr>
              <a:t>%</a:t>
            </a:r>
          </a:p>
          <a:p>
            <a:pP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Increase in </a:t>
            </a:r>
            <a:br>
              <a:rPr dirty="0">
                <a:latin typeface="Arial" panose="020B0604020202020204" pitchFamily="34" charset="0"/>
                <a:cs typeface="Arial" panose="020B0604020202020204" pitchFamily="34" charset="0"/>
              </a:rPr>
            </a:br>
            <a:r>
              <a:rPr dirty="0">
                <a:latin typeface="Arial" panose="020B0604020202020204" pitchFamily="34" charset="0"/>
                <a:cs typeface="Arial" panose="020B0604020202020204" pitchFamily="34" charset="0"/>
              </a:rPr>
              <a:t>task completion</a:t>
            </a:r>
          </a:p>
        </p:txBody>
      </p:sp>
      <p:sp>
        <p:nvSpPr>
          <p:cNvPr id="224" name="Arrow"/>
          <p:cNvSpPr/>
          <p:nvPr/>
        </p:nvSpPr>
        <p:spPr>
          <a:xfrm rot="5397711" flipH="1">
            <a:off x="5685360" y="3702849"/>
            <a:ext cx="1774872" cy="1248803"/>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25" name="10%…"/>
          <p:cNvSpPr txBox="1"/>
          <p:nvPr/>
        </p:nvSpPr>
        <p:spPr>
          <a:xfrm>
            <a:off x="12515772" y="3097030"/>
            <a:ext cx="7367153" cy="4406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defTabSz="457200">
              <a:spcBef>
                <a:spcPts val="0"/>
              </a:spcBef>
              <a:defRPr sz="17000">
                <a:solidFill>
                  <a:srgbClr val="DE8440"/>
                </a:solidFill>
                <a:latin typeface="Helvetica Neue Medium"/>
                <a:ea typeface="Helvetica Neue Medium"/>
                <a:cs typeface="Helvetica Neue Medium"/>
                <a:sym typeface="Helvetica Neue Medium"/>
              </a:defRPr>
            </a:pPr>
            <a:r>
              <a:rPr lang="en-US" dirty="0">
                <a:solidFill>
                  <a:srgbClr val="6DBAE6"/>
                </a:solidFill>
                <a:latin typeface="Arial" panose="020B0604020202020204" pitchFamily="34" charset="0"/>
                <a:cs typeface="Arial" panose="020B0604020202020204" pitchFamily="34" charset="0"/>
              </a:rPr>
              <a:t>25</a:t>
            </a:r>
            <a:r>
              <a:rPr dirty="0">
                <a:solidFill>
                  <a:srgbClr val="6DBAE6"/>
                </a:solidFill>
                <a:latin typeface="Arial" panose="020B0604020202020204" pitchFamily="34" charset="0"/>
                <a:cs typeface="Arial" panose="020B0604020202020204" pitchFamily="34" charset="0"/>
              </a:rPr>
              <a:t>%</a:t>
            </a:r>
          </a:p>
          <a:p>
            <a:pPr defTabSz="457200">
              <a:lnSpc>
                <a:spcPct val="80000"/>
              </a:lnSpc>
              <a:spcBef>
                <a:spcPts val="0"/>
              </a:spcBef>
              <a:defRPr sz="7000">
                <a:solidFill>
                  <a:srgbClr val="767676"/>
                </a:solidFill>
              </a:defRPr>
            </a:pPr>
            <a:r>
              <a:rPr lang="en-US" dirty="0">
                <a:latin typeface="Arial" panose="020B0604020202020204" pitchFamily="34" charset="0"/>
                <a:cs typeface="Arial" panose="020B0604020202020204" pitchFamily="34" charset="0"/>
              </a:rPr>
              <a:t>Increase</a:t>
            </a:r>
            <a:r>
              <a:rPr dirty="0">
                <a:latin typeface="Arial" panose="020B0604020202020204" pitchFamily="34" charset="0"/>
                <a:cs typeface="Arial" panose="020B0604020202020204" pitchFamily="34" charset="0"/>
              </a:rPr>
              <a:t> in </a:t>
            </a:r>
            <a:br>
              <a:rPr dirty="0">
                <a:latin typeface="Arial" panose="020B0604020202020204" pitchFamily="34" charset="0"/>
                <a:cs typeface="Arial" panose="020B0604020202020204" pitchFamily="34" charset="0"/>
              </a:rPr>
            </a:br>
            <a:r>
              <a:rPr dirty="0">
                <a:latin typeface="Arial" panose="020B0604020202020204" pitchFamily="34" charset="0"/>
                <a:cs typeface="Arial" panose="020B0604020202020204" pitchFamily="34" charset="0"/>
              </a:rPr>
              <a:t>success rate</a:t>
            </a:r>
          </a:p>
        </p:txBody>
      </p:sp>
      <p:sp>
        <p:nvSpPr>
          <p:cNvPr id="226" name="Arrow"/>
          <p:cNvSpPr/>
          <p:nvPr/>
        </p:nvSpPr>
        <p:spPr>
          <a:xfrm rot="-5400000">
            <a:off x="16898906" y="3702849"/>
            <a:ext cx="1774872" cy="1248803"/>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aphicFrame>
        <p:nvGraphicFramePr>
          <p:cNvPr id="227" name="2D Column Chart"/>
          <p:cNvGraphicFramePr/>
          <p:nvPr>
            <p:extLst>
              <p:ext uri="{D42A27DB-BD31-4B8C-83A1-F6EECF244321}">
                <p14:modId xmlns:p14="http://schemas.microsoft.com/office/powerpoint/2010/main" val="2551036793"/>
              </p:ext>
            </p:extLst>
          </p:nvPr>
        </p:nvGraphicFramePr>
        <p:xfrm>
          <a:off x="1398269" y="8297863"/>
          <a:ext cx="10441395" cy="453088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28" name="Baseline Test"/>
          <p:cNvGraphicFramePr/>
          <p:nvPr>
            <p:extLst>
              <p:ext uri="{D42A27DB-BD31-4B8C-83A1-F6EECF244321}">
                <p14:modId xmlns:p14="http://schemas.microsoft.com/office/powerpoint/2010/main" val="2487948532"/>
              </p:ext>
            </p:extLst>
          </p:nvPr>
        </p:nvGraphicFramePr>
        <p:xfrm>
          <a:off x="13797457" y="8297863"/>
          <a:ext cx="3657601" cy="421426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29" name="Second Test"/>
          <p:cNvGraphicFramePr/>
          <p:nvPr>
            <p:extLst>
              <p:ext uri="{D42A27DB-BD31-4B8C-83A1-F6EECF244321}">
                <p14:modId xmlns:p14="http://schemas.microsoft.com/office/powerpoint/2010/main" val="1233802073"/>
              </p:ext>
            </p:extLst>
          </p:nvPr>
        </p:nvGraphicFramePr>
        <p:xfrm>
          <a:off x="18244858" y="8441015"/>
          <a:ext cx="3657601" cy="4045407"/>
        </p:xfrm>
        <a:graphic>
          <a:graphicData uri="http://schemas.openxmlformats.org/drawingml/2006/chart">
            <c:chart xmlns:c="http://schemas.openxmlformats.org/drawingml/2006/chart" xmlns:r="http://schemas.openxmlformats.org/officeDocument/2006/relationships" r:id="rId4"/>
          </a:graphicData>
        </a:graphic>
      </p:graphicFrame>
      <p:sp>
        <p:nvSpPr>
          <p:cNvPr id="17"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18"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19"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0"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00112983"/>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Overall comparative results - cont."/>
          <p:cNvSpPr txBox="1">
            <a:spLocks noGrp="1"/>
          </p:cNvSpPr>
          <p:nvPr>
            <p:ph type="title"/>
          </p:nvPr>
        </p:nvSpPr>
        <p:spPr>
          <a:prstGeom prst="rect">
            <a:avLst/>
          </a:prstGeom>
        </p:spPr>
        <p:txBody>
          <a:bodyPr/>
          <a:lstStyle/>
          <a:p>
            <a:r>
              <a:rPr lang="en-US" dirty="0"/>
              <a:t>Task 1  - </a:t>
            </a:r>
            <a:r>
              <a:rPr lang="en-CA" dirty="0"/>
              <a:t>Single task</a:t>
            </a:r>
            <a:r>
              <a:rPr lang="en-US" dirty="0"/>
              <a:t> comparison </a:t>
            </a:r>
            <a:r>
              <a:rPr dirty="0"/>
              <a:t>- </a:t>
            </a:r>
            <a:r>
              <a:rPr i="1" dirty="0"/>
              <a:t>cont.</a:t>
            </a:r>
          </a:p>
        </p:txBody>
      </p:sp>
      <p:sp>
        <p:nvSpPr>
          <p:cNvPr id="237" name="Average time on task"/>
          <p:cNvSpPr txBox="1">
            <a:spLocks noGrp="1"/>
          </p:cNvSpPr>
          <p:nvPr>
            <p:ph type="body" idx="21"/>
          </p:nvPr>
        </p:nvSpPr>
        <p:spPr>
          <a:xfrm>
            <a:off x="1320800" y="2629633"/>
            <a:ext cx="21574076" cy="551372"/>
          </a:xfrm>
          <a:prstGeom prst="rect">
            <a:avLst/>
          </a:prstGeom>
        </p:spPr>
        <p:txBody>
          <a:bodyPr/>
          <a:lstStyle/>
          <a:p>
            <a:r>
              <a:rPr>
                <a:latin typeface="Arial" panose="020B0604020202020204" pitchFamily="34" charset="0"/>
                <a:cs typeface="Arial" panose="020B0604020202020204" pitchFamily="34" charset="0"/>
              </a:rPr>
              <a:t>Average time on task</a:t>
            </a:r>
          </a:p>
        </p:txBody>
      </p:sp>
      <p:sp>
        <p:nvSpPr>
          <p:cNvPr id="238" name="Average task usability"/>
          <p:cNvSpPr txBox="1">
            <a:spLocks noGrp="1"/>
          </p:cNvSpPr>
          <p:nvPr>
            <p:ph type="body" idx="23"/>
          </p:nvPr>
        </p:nvSpPr>
        <p:spPr>
          <a:xfrm>
            <a:off x="12547600" y="2626291"/>
            <a:ext cx="10299452" cy="551372"/>
          </a:xfrm>
          <a:prstGeom prst="rect">
            <a:avLst/>
          </a:prstGeom>
        </p:spPr>
        <p:txBody>
          <a:bodyPr/>
          <a:lstStyle/>
          <a:p>
            <a:r>
              <a:rPr dirty="0">
                <a:latin typeface="Arial" panose="020B0604020202020204" pitchFamily="34" charset="0"/>
                <a:cs typeface="Arial" panose="020B0604020202020204" pitchFamily="34" charset="0"/>
              </a:rPr>
              <a:t>Average task usability</a:t>
            </a:r>
          </a:p>
        </p:txBody>
      </p:sp>
      <p:sp>
        <p:nvSpPr>
          <p:cNvPr id="239" name="28%…"/>
          <p:cNvSpPr txBox="1"/>
          <p:nvPr/>
        </p:nvSpPr>
        <p:spPr>
          <a:xfrm>
            <a:off x="13016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28%</a:t>
            </a:r>
          </a:p>
          <a:p>
            <a:pPr defTabSz="457200">
              <a:lnSpc>
                <a:spcPct val="80000"/>
              </a:lnSpc>
              <a:spcBef>
                <a:spcPts val="0"/>
              </a:spcBef>
              <a:defRPr sz="7000">
                <a:solidFill>
                  <a:srgbClr val="767676"/>
                </a:solidFill>
              </a:defRPr>
            </a:pPr>
            <a:r>
              <a:rPr lang="en-US" dirty="0">
                <a:latin typeface="Arial" panose="020B0604020202020204" pitchFamily="34" charset="0"/>
                <a:cs typeface="Arial" panose="020B0604020202020204" pitchFamily="34" charset="0"/>
              </a:rPr>
              <a:t>Reduction in</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time on task</a:t>
            </a:r>
            <a:endParaRPr dirty="0">
              <a:latin typeface="Arial" panose="020B0604020202020204" pitchFamily="34" charset="0"/>
              <a:cs typeface="Arial" panose="020B0604020202020204" pitchFamily="34" charset="0"/>
            </a:endParaRPr>
          </a:p>
        </p:txBody>
      </p:sp>
      <p:sp>
        <p:nvSpPr>
          <p:cNvPr id="240" name="Arrow"/>
          <p:cNvSpPr/>
          <p:nvPr/>
        </p:nvSpPr>
        <p:spPr>
          <a:xfrm rot="-5400000" flipH="1">
            <a:off x="5685360" y="3689595"/>
            <a:ext cx="1774872" cy="1248804"/>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41" name="35%…"/>
          <p:cNvSpPr txBox="1"/>
          <p:nvPr/>
        </p:nvSpPr>
        <p:spPr>
          <a:xfrm>
            <a:off x="125157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lang="en-US" dirty="0">
                <a:latin typeface="Arial" panose="020B0604020202020204" pitchFamily="34" charset="0"/>
                <a:cs typeface="Arial" panose="020B0604020202020204" pitchFamily="34" charset="0"/>
              </a:rPr>
              <a:t>17</a:t>
            </a:r>
            <a:r>
              <a:rPr dirty="0">
                <a:latin typeface="Arial" panose="020B0604020202020204" pitchFamily="34" charset="0"/>
                <a:cs typeface="Arial" panose="020B0604020202020204" pitchFamily="34" charset="0"/>
              </a:rPr>
              <a:t>%</a:t>
            </a:r>
          </a:p>
          <a:p>
            <a:pPr defTabSz="457200">
              <a:lnSpc>
                <a:spcPct val="80000"/>
              </a:lnSpc>
              <a:spcBef>
                <a:spcPts val="0"/>
              </a:spcBef>
              <a:defRPr sz="7000">
                <a:solidFill>
                  <a:srgbClr val="767676"/>
                </a:solidFill>
              </a:defRPr>
            </a:pPr>
            <a:r>
              <a:rPr lang="en-US" dirty="0">
                <a:latin typeface="Arial" panose="020B0604020202020204" pitchFamily="34" charset="0"/>
                <a:cs typeface="Arial" panose="020B0604020202020204" pitchFamily="34" charset="0"/>
              </a:rPr>
              <a:t>Increase</a:t>
            </a:r>
            <a:r>
              <a:rPr dirty="0">
                <a:latin typeface="Arial" panose="020B0604020202020204" pitchFamily="34" charset="0"/>
                <a:cs typeface="Arial" panose="020B0604020202020204" pitchFamily="34" charset="0"/>
              </a:rPr>
              <a:t> in </a:t>
            </a:r>
            <a:br>
              <a:rPr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ease of use</a:t>
            </a:r>
            <a:endParaRPr dirty="0">
              <a:latin typeface="Arial" panose="020B0604020202020204" pitchFamily="34" charset="0"/>
              <a:cs typeface="Arial" panose="020B0604020202020204" pitchFamily="34" charset="0"/>
            </a:endParaRPr>
          </a:p>
        </p:txBody>
      </p:sp>
      <p:sp>
        <p:nvSpPr>
          <p:cNvPr id="242" name="Arrow"/>
          <p:cNvSpPr/>
          <p:nvPr/>
        </p:nvSpPr>
        <p:spPr>
          <a:xfrm rot="5397711" flipH="1">
            <a:off x="16898906" y="3702849"/>
            <a:ext cx="1774872" cy="1248804"/>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aphicFrame>
        <p:nvGraphicFramePr>
          <p:cNvPr id="248" name="2D Bar Chart"/>
          <p:cNvGraphicFramePr/>
          <p:nvPr>
            <p:extLst>
              <p:ext uri="{D42A27DB-BD31-4B8C-83A1-F6EECF244321}">
                <p14:modId xmlns:p14="http://schemas.microsoft.com/office/powerpoint/2010/main" val="3887387098"/>
              </p:ext>
            </p:extLst>
          </p:nvPr>
        </p:nvGraphicFramePr>
        <p:xfrm>
          <a:off x="12596818" y="8284931"/>
          <a:ext cx="10414597" cy="441081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4" name="2D Column Chart"/>
          <p:cNvGraphicFramePr/>
          <p:nvPr>
            <p:extLst>
              <p:ext uri="{D42A27DB-BD31-4B8C-83A1-F6EECF244321}">
                <p14:modId xmlns:p14="http://schemas.microsoft.com/office/powerpoint/2010/main" val="960947372"/>
              </p:ext>
            </p:extLst>
          </p:nvPr>
        </p:nvGraphicFramePr>
        <p:xfrm>
          <a:off x="1371005" y="8281022"/>
          <a:ext cx="10460634" cy="4543673"/>
        </p:xfrm>
        <a:graphic>
          <a:graphicData uri="http://schemas.openxmlformats.org/drawingml/2006/chart">
            <c:chart xmlns:c="http://schemas.openxmlformats.org/drawingml/2006/chart" xmlns:r="http://schemas.openxmlformats.org/officeDocument/2006/relationships" r:id="rId3"/>
          </a:graphicData>
        </a:graphic>
      </p:graphicFrame>
      <p:sp>
        <p:nvSpPr>
          <p:cNvPr id="255" name="Very easy"/>
          <p:cNvSpPr txBox="1"/>
          <p:nvPr/>
        </p:nvSpPr>
        <p:spPr>
          <a:xfrm>
            <a:off x="22295166" y="12472746"/>
            <a:ext cx="124232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easy</a:t>
            </a:r>
          </a:p>
        </p:txBody>
      </p:sp>
      <p:sp>
        <p:nvSpPr>
          <p:cNvPr id="256" name="Very difficult"/>
          <p:cNvSpPr txBox="1"/>
          <p:nvPr/>
        </p:nvSpPr>
        <p:spPr>
          <a:xfrm>
            <a:off x="12788047" y="12472746"/>
            <a:ext cx="149880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difficult</a:t>
            </a:r>
          </a:p>
        </p:txBody>
      </p:sp>
      <p:sp>
        <p:nvSpPr>
          <p:cNvPr id="47" name="Very difficult">
            <a:extLst>
              <a:ext uri="{FF2B5EF4-FFF2-40B4-BE49-F238E27FC236}">
                <a16:creationId xmlns:a16="http://schemas.microsoft.com/office/drawing/2014/main" id="{A9A4CEF3-C8FE-CE4A-B27E-93ECC2D6EF61}"/>
              </a:ext>
            </a:extLst>
          </p:cNvPr>
          <p:cNvSpPr txBox="1"/>
          <p:nvPr/>
        </p:nvSpPr>
        <p:spPr>
          <a:xfrm>
            <a:off x="17751849" y="12501614"/>
            <a:ext cx="929742"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lang="en-US" sz="2000" dirty="0">
                <a:latin typeface="Arial" panose="020B0604020202020204" pitchFamily="34" charset="0"/>
                <a:cs typeface="Arial" panose="020B0604020202020204" pitchFamily="34" charset="0"/>
              </a:rPr>
              <a:t>Neutral</a:t>
            </a:r>
            <a:endParaRPr sz="2000" dirty="0">
              <a:latin typeface="Arial" panose="020B0604020202020204" pitchFamily="34" charset="0"/>
              <a:cs typeface="Arial" panose="020B0604020202020204" pitchFamily="34" charset="0"/>
            </a:endParaRPr>
          </a:p>
        </p:txBody>
      </p:sp>
      <p:sp>
        <p:nvSpPr>
          <p:cNvPr id="24"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25"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6"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7"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40205077"/>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Overall comparative results - cont."/>
          <p:cNvSpPr txBox="1">
            <a:spLocks noGrp="1"/>
          </p:cNvSpPr>
          <p:nvPr>
            <p:ph type="title"/>
          </p:nvPr>
        </p:nvSpPr>
        <p:spPr>
          <a:prstGeom prst="rect">
            <a:avLst/>
          </a:prstGeom>
        </p:spPr>
        <p:txBody>
          <a:bodyPr/>
          <a:lstStyle/>
          <a:p>
            <a:r>
              <a:rPr lang="en-US" dirty="0"/>
              <a:t>Task 1  - </a:t>
            </a:r>
            <a:r>
              <a:rPr lang="en-CA" dirty="0"/>
              <a:t>Single task</a:t>
            </a:r>
            <a:r>
              <a:rPr lang="en-US" dirty="0"/>
              <a:t> comparison </a:t>
            </a:r>
            <a:r>
              <a:rPr dirty="0"/>
              <a:t>- </a:t>
            </a:r>
            <a:r>
              <a:rPr i="1" dirty="0"/>
              <a:t>cont.</a:t>
            </a:r>
          </a:p>
        </p:txBody>
      </p:sp>
      <p:sp>
        <p:nvSpPr>
          <p:cNvPr id="237" name="Average time on task"/>
          <p:cNvSpPr txBox="1">
            <a:spLocks noGrp="1"/>
          </p:cNvSpPr>
          <p:nvPr>
            <p:ph type="body" idx="21"/>
          </p:nvPr>
        </p:nvSpPr>
        <p:spPr>
          <a:xfrm>
            <a:off x="1320800" y="2629633"/>
            <a:ext cx="21574076" cy="551372"/>
          </a:xfrm>
          <a:prstGeom prst="rect">
            <a:avLst/>
          </a:prstGeom>
        </p:spPr>
        <p:txBody>
          <a:bodyPr/>
          <a:lstStyle/>
          <a:p>
            <a:r>
              <a:rPr>
                <a:latin typeface="Arial" panose="020B0604020202020204" pitchFamily="34" charset="0"/>
                <a:cs typeface="Arial" panose="020B0604020202020204" pitchFamily="34" charset="0"/>
              </a:rPr>
              <a:t>Average time on task</a:t>
            </a:r>
          </a:p>
        </p:txBody>
      </p:sp>
      <p:sp>
        <p:nvSpPr>
          <p:cNvPr id="238" name="Average task usability"/>
          <p:cNvSpPr txBox="1">
            <a:spLocks noGrp="1"/>
          </p:cNvSpPr>
          <p:nvPr>
            <p:ph type="body" idx="23"/>
          </p:nvPr>
        </p:nvSpPr>
        <p:spPr>
          <a:xfrm>
            <a:off x="12547600" y="2626291"/>
            <a:ext cx="10299452" cy="551372"/>
          </a:xfrm>
          <a:prstGeom prst="rect">
            <a:avLst/>
          </a:prstGeom>
        </p:spPr>
        <p:txBody>
          <a:bodyPr/>
          <a:lstStyle/>
          <a:p>
            <a:r>
              <a:rPr dirty="0">
                <a:latin typeface="Arial" panose="020B0604020202020204" pitchFamily="34" charset="0"/>
                <a:cs typeface="Arial" panose="020B0604020202020204" pitchFamily="34" charset="0"/>
              </a:rPr>
              <a:t>Average task usability</a:t>
            </a:r>
          </a:p>
        </p:txBody>
      </p:sp>
      <p:sp>
        <p:nvSpPr>
          <p:cNvPr id="239" name="28%…"/>
          <p:cNvSpPr txBox="1"/>
          <p:nvPr/>
        </p:nvSpPr>
        <p:spPr>
          <a:xfrm>
            <a:off x="1301672" y="3097030"/>
            <a:ext cx="7367153" cy="4406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28%</a:t>
            </a:r>
          </a:p>
          <a:p>
            <a:pPr defTabSz="457200">
              <a:lnSpc>
                <a:spcPct val="80000"/>
              </a:lnSpc>
              <a:spcBef>
                <a:spcPts val="0"/>
              </a:spcBef>
              <a:defRPr sz="7000">
                <a:solidFill>
                  <a:srgbClr val="767676"/>
                </a:solidFill>
              </a:defRPr>
            </a:pPr>
            <a:r>
              <a:rPr lang="en-US" dirty="0">
                <a:latin typeface="Arial" panose="020B0604020202020204" pitchFamily="34" charset="0"/>
                <a:cs typeface="Arial" panose="020B0604020202020204" pitchFamily="34" charset="0"/>
              </a:rPr>
              <a:t>Reduction in</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time on task</a:t>
            </a:r>
            <a:endParaRPr dirty="0">
              <a:latin typeface="Arial" panose="020B0604020202020204" pitchFamily="34" charset="0"/>
              <a:cs typeface="Arial" panose="020B0604020202020204" pitchFamily="34" charset="0"/>
            </a:endParaRPr>
          </a:p>
        </p:txBody>
      </p:sp>
      <p:sp>
        <p:nvSpPr>
          <p:cNvPr id="240" name="Arrow"/>
          <p:cNvSpPr/>
          <p:nvPr/>
        </p:nvSpPr>
        <p:spPr>
          <a:xfrm rot="-5400000" flipH="1">
            <a:off x="5685360" y="3689595"/>
            <a:ext cx="1774872" cy="1248804"/>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41" name="35%…"/>
          <p:cNvSpPr txBox="1"/>
          <p:nvPr/>
        </p:nvSpPr>
        <p:spPr>
          <a:xfrm>
            <a:off x="12515772" y="3097030"/>
            <a:ext cx="7367153" cy="4406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defTabSz="457200">
              <a:spcBef>
                <a:spcPts val="0"/>
              </a:spcBef>
              <a:defRPr sz="17000">
                <a:solidFill>
                  <a:srgbClr val="6DBAE6"/>
                </a:solidFill>
                <a:latin typeface="Helvetica Neue Medium"/>
                <a:ea typeface="Helvetica Neue Medium"/>
                <a:cs typeface="Helvetica Neue Medium"/>
                <a:sym typeface="Helvetica Neue Medium"/>
              </a:defRPr>
            </a:pPr>
            <a:r>
              <a:rPr lang="en-US" dirty="0">
                <a:latin typeface="Arial" panose="020B0604020202020204" pitchFamily="34" charset="0"/>
                <a:cs typeface="Arial" panose="020B0604020202020204" pitchFamily="34" charset="0"/>
              </a:rPr>
              <a:t>17</a:t>
            </a:r>
            <a:r>
              <a:rPr dirty="0">
                <a:latin typeface="Arial" panose="020B0604020202020204" pitchFamily="34" charset="0"/>
                <a:cs typeface="Arial" panose="020B0604020202020204" pitchFamily="34" charset="0"/>
              </a:rPr>
              <a:t>%</a:t>
            </a:r>
          </a:p>
          <a:p>
            <a:pPr defTabSz="457200">
              <a:lnSpc>
                <a:spcPct val="80000"/>
              </a:lnSpc>
              <a:spcBef>
                <a:spcPts val="0"/>
              </a:spcBef>
              <a:defRPr sz="7000">
                <a:solidFill>
                  <a:srgbClr val="767676"/>
                </a:solidFill>
              </a:defRPr>
            </a:pPr>
            <a:r>
              <a:rPr lang="en-US" dirty="0">
                <a:latin typeface="Arial" panose="020B0604020202020204" pitchFamily="34" charset="0"/>
                <a:cs typeface="Arial" panose="020B0604020202020204" pitchFamily="34" charset="0"/>
              </a:rPr>
              <a:t>Increase</a:t>
            </a:r>
            <a:r>
              <a:rPr dirty="0">
                <a:latin typeface="Arial" panose="020B0604020202020204" pitchFamily="34" charset="0"/>
                <a:cs typeface="Arial" panose="020B0604020202020204" pitchFamily="34" charset="0"/>
              </a:rPr>
              <a:t> in </a:t>
            </a:r>
            <a:br>
              <a:rPr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ease of use</a:t>
            </a:r>
            <a:endParaRPr dirty="0">
              <a:latin typeface="Arial" panose="020B0604020202020204" pitchFamily="34" charset="0"/>
              <a:cs typeface="Arial" panose="020B0604020202020204" pitchFamily="34" charset="0"/>
            </a:endParaRPr>
          </a:p>
        </p:txBody>
      </p:sp>
      <p:sp>
        <p:nvSpPr>
          <p:cNvPr id="242" name="Arrow"/>
          <p:cNvSpPr/>
          <p:nvPr/>
        </p:nvSpPr>
        <p:spPr>
          <a:xfrm rot="5397711" flipH="1">
            <a:off x="16898906" y="3702849"/>
            <a:ext cx="1774872" cy="1248804"/>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aphicFrame>
        <p:nvGraphicFramePr>
          <p:cNvPr id="248" name="2D Bar Chart"/>
          <p:cNvGraphicFramePr/>
          <p:nvPr>
            <p:extLst>
              <p:ext uri="{D42A27DB-BD31-4B8C-83A1-F6EECF244321}">
                <p14:modId xmlns:p14="http://schemas.microsoft.com/office/powerpoint/2010/main" val="2649562063"/>
              </p:ext>
            </p:extLst>
          </p:nvPr>
        </p:nvGraphicFramePr>
        <p:xfrm>
          <a:off x="12596818" y="8284931"/>
          <a:ext cx="10414597" cy="441081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4" name="2D Column Chart"/>
          <p:cNvGraphicFramePr/>
          <p:nvPr>
            <p:extLst>
              <p:ext uri="{D42A27DB-BD31-4B8C-83A1-F6EECF244321}">
                <p14:modId xmlns:p14="http://schemas.microsoft.com/office/powerpoint/2010/main" val="4002468584"/>
              </p:ext>
            </p:extLst>
          </p:nvPr>
        </p:nvGraphicFramePr>
        <p:xfrm>
          <a:off x="1371005" y="8281022"/>
          <a:ext cx="10460634" cy="4543673"/>
        </p:xfrm>
        <a:graphic>
          <a:graphicData uri="http://schemas.openxmlformats.org/drawingml/2006/chart">
            <c:chart xmlns:c="http://schemas.openxmlformats.org/drawingml/2006/chart" xmlns:r="http://schemas.openxmlformats.org/officeDocument/2006/relationships" r:id="rId3"/>
          </a:graphicData>
        </a:graphic>
      </p:graphicFrame>
      <p:sp>
        <p:nvSpPr>
          <p:cNvPr id="255" name="Very easy"/>
          <p:cNvSpPr txBox="1"/>
          <p:nvPr/>
        </p:nvSpPr>
        <p:spPr>
          <a:xfrm>
            <a:off x="22295166" y="12472746"/>
            <a:ext cx="1242328"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easy</a:t>
            </a:r>
          </a:p>
        </p:txBody>
      </p:sp>
      <p:sp>
        <p:nvSpPr>
          <p:cNvPr id="256" name="Very difficult"/>
          <p:cNvSpPr txBox="1"/>
          <p:nvPr/>
        </p:nvSpPr>
        <p:spPr>
          <a:xfrm>
            <a:off x="12788047" y="12472746"/>
            <a:ext cx="1498808"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difficult</a:t>
            </a:r>
          </a:p>
        </p:txBody>
      </p:sp>
      <p:sp>
        <p:nvSpPr>
          <p:cNvPr id="47" name="Very difficult">
            <a:extLst>
              <a:ext uri="{FF2B5EF4-FFF2-40B4-BE49-F238E27FC236}">
                <a16:creationId xmlns:a16="http://schemas.microsoft.com/office/drawing/2014/main" id="{A9A4CEF3-C8FE-CE4A-B27E-93ECC2D6EF61}"/>
              </a:ext>
            </a:extLst>
          </p:cNvPr>
          <p:cNvSpPr txBox="1"/>
          <p:nvPr/>
        </p:nvSpPr>
        <p:spPr>
          <a:xfrm>
            <a:off x="17751849" y="12501614"/>
            <a:ext cx="929742"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lang="en-US" sz="2000" dirty="0">
                <a:latin typeface="Arial" panose="020B0604020202020204" pitchFamily="34" charset="0"/>
                <a:cs typeface="Arial" panose="020B0604020202020204" pitchFamily="34" charset="0"/>
              </a:rPr>
              <a:t>Neutral</a:t>
            </a:r>
            <a:endParaRPr sz="2000" dirty="0">
              <a:latin typeface="Arial" panose="020B0604020202020204" pitchFamily="34" charset="0"/>
              <a:cs typeface="Arial" panose="020B0604020202020204" pitchFamily="34" charset="0"/>
            </a:endParaRPr>
          </a:p>
        </p:txBody>
      </p:sp>
      <p:sp>
        <p:nvSpPr>
          <p:cNvPr id="24"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25"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6"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7"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35909282"/>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Task 1 - Second period, more than $1000"/>
          <p:cNvSpPr txBox="1">
            <a:spLocks noGrp="1"/>
          </p:cNvSpPr>
          <p:nvPr>
            <p:ph type="title"/>
          </p:nvPr>
        </p:nvSpPr>
        <p:spPr>
          <a:prstGeom prst="rect">
            <a:avLst/>
          </a:prstGeom>
        </p:spPr>
        <p:txBody>
          <a:bodyPr/>
          <a:lstStyle/>
          <a:p>
            <a:r>
              <a:rPr dirty="0"/>
              <a:t>Task 1 - </a:t>
            </a:r>
            <a:r>
              <a:rPr lang="en-CA" dirty="0"/>
              <a:t>Lorem ipsum dolor sit </a:t>
            </a:r>
            <a:r>
              <a:rPr lang="en-CA" dirty="0" err="1"/>
              <a:t>amet</a:t>
            </a:r>
            <a:r>
              <a:rPr lang="en-CA" dirty="0"/>
              <a:t> - 6 Users</a:t>
            </a:r>
            <a:endParaRPr dirty="0"/>
          </a:p>
        </p:txBody>
      </p:sp>
      <p:sp>
        <p:nvSpPr>
          <p:cNvPr id="284" name="Time on task"/>
          <p:cNvSpPr txBox="1">
            <a:spLocks noGrp="1"/>
          </p:cNvSpPr>
          <p:nvPr>
            <p:ph type="body" idx="22"/>
          </p:nvPr>
        </p:nvSpPr>
        <p:spPr>
          <a:xfrm>
            <a:off x="1323660" y="7440433"/>
            <a:ext cx="10507978" cy="551372"/>
          </a:xfrm>
          <a:prstGeom prst="rect">
            <a:avLst/>
          </a:prstGeom>
        </p:spPr>
        <p:txBody>
          <a:bodyPr/>
          <a:lstStyle/>
          <a:p>
            <a:r>
              <a:rPr dirty="0">
                <a:latin typeface="Arial" panose="020B0604020202020204" pitchFamily="34" charset="0"/>
                <a:cs typeface="Arial" panose="020B0604020202020204" pitchFamily="34" charset="0"/>
              </a:rPr>
              <a:t>Time on task</a:t>
            </a:r>
          </a:p>
        </p:txBody>
      </p:sp>
      <p:sp>
        <p:nvSpPr>
          <p:cNvPr id="285" name="Perceived ease of use"/>
          <p:cNvSpPr txBox="1">
            <a:spLocks noGrp="1"/>
          </p:cNvSpPr>
          <p:nvPr>
            <p:ph type="body" idx="23"/>
          </p:nvPr>
        </p:nvSpPr>
        <p:spPr>
          <a:xfrm>
            <a:off x="12547600" y="7440433"/>
            <a:ext cx="10299452" cy="551372"/>
          </a:xfrm>
          <a:prstGeom prst="rect">
            <a:avLst/>
          </a:prstGeom>
        </p:spPr>
        <p:txBody>
          <a:bodyPr/>
          <a:lstStyle/>
          <a:p>
            <a:r>
              <a:rPr dirty="0">
                <a:latin typeface="Arial" panose="020B0604020202020204" pitchFamily="34" charset="0"/>
                <a:cs typeface="Arial" panose="020B0604020202020204" pitchFamily="34" charset="0"/>
              </a:rPr>
              <a:t>Perceived ease of use</a:t>
            </a:r>
          </a:p>
        </p:txBody>
      </p:sp>
      <p:sp>
        <p:nvSpPr>
          <p:cNvPr id="286" name="4/8…"/>
          <p:cNvSpPr txBox="1"/>
          <p:nvPr/>
        </p:nvSpPr>
        <p:spPr>
          <a:xfrm>
            <a:off x="17417972" y="2323310"/>
            <a:ext cx="5518708"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r" defTabSz="457200">
              <a:spcBef>
                <a:spcPts val="0"/>
              </a:spcBef>
              <a:defRPr sz="17000">
                <a:solidFill>
                  <a:srgbClr val="6DBAE6"/>
                </a:solidFill>
                <a:latin typeface="Helvetica Neue Medium"/>
                <a:ea typeface="Helvetica Neue Medium"/>
                <a:cs typeface="Helvetica Neue Medium"/>
                <a:sym typeface="Helvetica Neue Medium"/>
              </a:defRPr>
            </a:pPr>
            <a:r>
              <a:rPr lang="en-CA" dirty="0">
                <a:latin typeface="Arial" panose="020B0604020202020204" pitchFamily="34" charset="0"/>
                <a:cs typeface="Arial" panose="020B0604020202020204" pitchFamily="34" charset="0"/>
              </a:rPr>
              <a:t>2</a:t>
            </a:r>
            <a:r>
              <a:rPr dirty="0">
                <a:latin typeface="Arial" panose="020B0604020202020204" pitchFamily="34" charset="0"/>
                <a:cs typeface="Arial" panose="020B0604020202020204" pitchFamily="34" charset="0"/>
              </a:rPr>
              <a:t>/</a:t>
            </a:r>
            <a:r>
              <a:rPr lang="en-CA" dirty="0">
                <a:latin typeface="Arial" panose="020B0604020202020204" pitchFamily="34" charset="0"/>
                <a:cs typeface="Arial" panose="020B0604020202020204" pitchFamily="34" charset="0"/>
              </a:rPr>
              <a:t>6</a:t>
            </a:r>
            <a:endParaRPr dirty="0">
              <a:latin typeface="Arial" panose="020B0604020202020204" pitchFamily="34" charset="0"/>
              <a:cs typeface="Arial" panose="020B0604020202020204" pitchFamily="34" charset="0"/>
            </a:endParaRPr>
          </a:p>
          <a:p>
            <a:pPr algn="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Users were Successful</a:t>
            </a:r>
          </a:p>
        </p:txBody>
      </p:sp>
      <p:sp>
        <p:nvSpPr>
          <p:cNvPr id="287" name="Darren received the Canada Emergency Response Benefit for the first period, and applied again for the second period on April 13. He was rehired on April 21 and makes $500 a week. Does Darren need to do anything about his CERB payment?"/>
          <p:cNvSpPr txBox="1"/>
          <p:nvPr/>
        </p:nvSpPr>
        <p:spPr>
          <a:xfrm>
            <a:off x="1358042" y="2600379"/>
            <a:ext cx="10375946" cy="47383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4100" i="1"/>
            </a:lvl1pPr>
          </a:lstStyle>
          <a:p>
            <a:r>
              <a:rPr lang="en-CA" i="0" dirty="0"/>
              <a:t>Lorem ipsum dolor sit </a:t>
            </a:r>
            <a:r>
              <a:rPr lang="en-CA" i="0" dirty="0" err="1"/>
              <a:t>amet</a:t>
            </a:r>
            <a:r>
              <a:rPr lang="en-CA" i="0" dirty="0"/>
              <a:t>, </a:t>
            </a:r>
            <a:r>
              <a:rPr lang="en-CA" i="0" dirty="0" err="1"/>
              <a:t>consectetur</a:t>
            </a:r>
            <a:r>
              <a:rPr lang="en-CA" i="0" dirty="0"/>
              <a:t> </a:t>
            </a:r>
            <a:r>
              <a:rPr lang="en-CA" i="0" dirty="0" err="1"/>
              <a:t>adipiscing</a:t>
            </a:r>
            <a:r>
              <a:rPr lang="en-CA" i="0" dirty="0"/>
              <a:t> </a:t>
            </a:r>
            <a:r>
              <a:rPr lang="en-CA" i="0" dirty="0" err="1"/>
              <a:t>elit</a:t>
            </a:r>
            <a:r>
              <a:rPr lang="en-CA" i="0" dirty="0"/>
              <a:t>, sed do </a:t>
            </a:r>
            <a:r>
              <a:rPr lang="en-CA" i="0" dirty="0" err="1"/>
              <a:t>eiusmod</a:t>
            </a:r>
            <a:r>
              <a:rPr lang="en-CA" i="0" dirty="0"/>
              <a:t> </a:t>
            </a:r>
            <a:r>
              <a:rPr lang="en-CA" i="0" dirty="0" err="1"/>
              <a:t>tempor</a:t>
            </a:r>
            <a:r>
              <a:rPr lang="en-CA" i="0" dirty="0"/>
              <a:t> </a:t>
            </a:r>
            <a:r>
              <a:rPr lang="en-CA" i="0" dirty="0" err="1"/>
              <a:t>Incididunt</a:t>
            </a:r>
            <a:r>
              <a:rPr lang="en-CA" i="0" dirty="0"/>
              <a:t> </a:t>
            </a:r>
            <a:r>
              <a:rPr lang="en-CA" i="0" dirty="0" err="1"/>
              <a:t>ut</a:t>
            </a:r>
            <a:r>
              <a:rPr lang="en-CA" i="0" dirty="0"/>
              <a:t> </a:t>
            </a:r>
            <a:r>
              <a:rPr lang="en-CA" i="0" dirty="0" err="1"/>
              <a:t>labore</a:t>
            </a:r>
            <a:r>
              <a:rPr lang="en-CA" i="0" dirty="0"/>
              <a:t> et dolore magna </a:t>
            </a:r>
            <a:r>
              <a:rPr lang="en-CA" i="0" dirty="0" err="1"/>
              <a:t>aliqua</a:t>
            </a:r>
            <a:r>
              <a:rPr lang="en-CA" i="0" dirty="0"/>
              <a:t>. Ut </a:t>
            </a:r>
            <a:r>
              <a:rPr lang="en-CA" i="0" dirty="0" err="1"/>
              <a:t>enim</a:t>
            </a:r>
            <a:r>
              <a:rPr lang="en-CA" i="0" dirty="0"/>
              <a:t> ad minim </a:t>
            </a:r>
            <a:r>
              <a:rPr lang="en-CA" i="0" dirty="0" err="1"/>
              <a:t>veniam</a:t>
            </a:r>
            <a:r>
              <a:rPr lang="en-CA" i="0" dirty="0"/>
              <a:t>, </a:t>
            </a:r>
            <a:r>
              <a:rPr lang="en-CA" i="0" dirty="0" err="1"/>
              <a:t>quis</a:t>
            </a:r>
            <a:r>
              <a:rPr lang="en-CA" i="0" dirty="0"/>
              <a:t> </a:t>
            </a:r>
            <a:r>
              <a:rPr lang="en-CA" i="0" dirty="0" err="1"/>
              <a:t>nostrud</a:t>
            </a:r>
            <a:r>
              <a:rPr lang="en-CA" i="0" dirty="0"/>
              <a:t> exercitation </a:t>
            </a:r>
            <a:r>
              <a:rPr lang="en-CA" i="0" dirty="0" err="1"/>
              <a:t>ullamco</a:t>
            </a:r>
            <a:r>
              <a:rPr lang="en-CA" i="0" dirty="0"/>
              <a:t> </a:t>
            </a:r>
            <a:r>
              <a:rPr lang="en-CA" i="0" dirty="0" err="1"/>
              <a:t>laboris</a:t>
            </a:r>
            <a:r>
              <a:rPr lang="en-CA" i="0" dirty="0"/>
              <a:t>.</a:t>
            </a:r>
            <a:r>
              <a:rPr i="0" dirty="0"/>
              <a:t> </a:t>
            </a:r>
          </a:p>
        </p:txBody>
      </p:sp>
      <p:graphicFrame>
        <p:nvGraphicFramePr>
          <p:cNvPr id="288" name="2D Stacked Bar Chart"/>
          <p:cNvGraphicFramePr/>
          <p:nvPr>
            <p:extLst>
              <p:ext uri="{D42A27DB-BD31-4B8C-83A1-F6EECF244321}">
                <p14:modId xmlns:p14="http://schemas.microsoft.com/office/powerpoint/2010/main" val="4285161671"/>
              </p:ext>
            </p:extLst>
          </p:nvPr>
        </p:nvGraphicFramePr>
        <p:xfrm>
          <a:off x="12580896" y="8280595"/>
          <a:ext cx="10414597" cy="441081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89" name="2D Stacked Column Chart"/>
          <p:cNvGraphicFramePr/>
          <p:nvPr>
            <p:extLst>
              <p:ext uri="{D42A27DB-BD31-4B8C-83A1-F6EECF244321}">
                <p14:modId xmlns:p14="http://schemas.microsoft.com/office/powerpoint/2010/main" val="4091458353"/>
              </p:ext>
            </p:extLst>
          </p:nvPr>
        </p:nvGraphicFramePr>
        <p:xfrm>
          <a:off x="1425027" y="8300294"/>
          <a:ext cx="10371049" cy="4524401"/>
        </p:xfrm>
        <a:graphic>
          <a:graphicData uri="http://schemas.openxmlformats.org/drawingml/2006/chart">
            <c:chart xmlns:c="http://schemas.openxmlformats.org/drawingml/2006/chart" xmlns:r="http://schemas.openxmlformats.org/officeDocument/2006/relationships" r:id="rId3"/>
          </a:graphicData>
        </a:graphic>
      </p:graphicFrame>
      <p:sp>
        <p:nvSpPr>
          <p:cNvPr id="304" name="Very easy"/>
          <p:cNvSpPr txBox="1"/>
          <p:nvPr/>
        </p:nvSpPr>
        <p:spPr>
          <a:xfrm>
            <a:off x="22295166" y="12472746"/>
            <a:ext cx="124232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easy</a:t>
            </a:r>
          </a:p>
        </p:txBody>
      </p:sp>
      <p:sp>
        <p:nvSpPr>
          <p:cNvPr id="305" name="Very difficult"/>
          <p:cNvSpPr txBox="1"/>
          <p:nvPr/>
        </p:nvSpPr>
        <p:spPr>
          <a:xfrm>
            <a:off x="12788047" y="12472746"/>
            <a:ext cx="149880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difficult</a:t>
            </a:r>
          </a:p>
        </p:txBody>
      </p:sp>
      <p:grpSp>
        <p:nvGrpSpPr>
          <p:cNvPr id="18" name="Group 17"/>
          <p:cNvGrpSpPr/>
          <p:nvPr/>
        </p:nvGrpSpPr>
        <p:grpSpPr>
          <a:xfrm>
            <a:off x="1382420" y="2165424"/>
            <a:ext cx="4988582" cy="288000"/>
            <a:chOff x="1382420" y="2165424"/>
            <a:chExt cx="4988582" cy="288000"/>
          </a:xfrm>
        </p:grpSpPr>
        <p:sp>
          <p:nvSpPr>
            <p:cNvPr id="19"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0"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1"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2"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23"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24"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Task 1 - Second period, more than $1000"/>
          <p:cNvSpPr txBox="1">
            <a:spLocks noGrp="1"/>
          </p:cNvSpPr>
          <p:nvPr>
            <p:ph type="title"/>
          </p:nvPr>
        </p:nvSpPr>
        <p:spPr>
          <a:prstGeom prst="rect">
            <a:avLst/>
          </a:prstGeom>
        </p:spPr>
        <p:txBody>
          <a:bodyPr/>
          <a:lstStyle/>
          <a:p>
            <a:r>
              <a:rPr dirty="0"/>
              <a:t>Task 1 - </a:t>
            </a:r>
            <a:r>
              <a:rPr lang="en-CA" dirty="0"/>
              <a:t>Lorem ipsum dolor sit </a:t>
            </a:r>
            <a:r>
              <a:rPr lang="en-CA" dirty="0" err="1"/>
              <a:t>amet</a:t>
            </a:r>
            <a:r>
              <a:rPr lang="en-CA" dirty="0"/>
              <a:t> - 8 Users</a:t>
            </a:r>
            <a:endParaRPr dirty="0"/>
          </a:p>
        </p:txBody>
      </p:sp>
      <p:sp>
        <p:nvSpPr>
          <p:cNvPr id="284" name="Time on task"/>
          <p:cNvSpPr txBox="1">
            <a:spLocks noGrp="1"/>
          </p:cNvSpPr>
          <p:nvPr>
            <p:ph type="body" idx="22"/>
          </p:nvPr>
        </p:nvSpPr>
        <p:spPr>
          <a:xfrm>
            <a:off x="1323660" y="7440433"/>
            <a:ext cx="10507978" cy="551372"/>
          </a:xfrm>
          <a:prstGeom prst="rect">
            <a:avLst/>
          </a:prstGeom>
        </p:spPr>
        <p:txBody>
          <a:bodyPr/>
          <a:lstStyle/>
          <a:p>
            <a:r>
              <a:rPr dirty="0">
                <a:latin typeface="Arial" panose="020B0604020202020204" pitchFamily="34" charset="0"/>
                <a:cs typeface="Arial" panose="020B0604020202020204" pitchFamily="34" charset="0"/>
              </a:rPr>
              <a:t>Time on task</a:t>
            </a:r>
          </a:p>
        </p:txBody>
      </p:sp>
      <p:sp>
        <p:nvSpPr>
          <p:cNvPr id="285" name="Perceived ease of use"/>
          <p:cNvSpPr txBox="1">
            <a:spLocks noGrp="1"/>
          </p:cNvSpPr>
          <p:nvPr>
            <p:ph type="body" idx="23"/>
          </p:nvPr>
        </p:nvSpPr>
        <p:spPr>
          <a:xfrm>
            <a:off x="12547600" y="7440433"/>
            <a:ext cx="10299452" cy="551372"/>
          </a:xfrm>
          <a:prstGeom prst="rect">
            <a:avLst/>
          </a:prstGeom>
        </p:spPr>
        <p:txBody>
          <a:bodyPr/>
          <a:lstStyle/>
          <a:p>
            <a:r>
              <a:rPr dirty="0">
                <a:latin typeface="Arial" panose="020B0604020202020204" pitchFamily="34" charset="0"/>
                <a:cs typeface="Arial" panose="020B0604020202020204" pitchFamily="34" charset="0"/>
              </a:rPr>
              <a:t>Perceived ease of use</a:t>
            </a:r>
          </a:p>
        </p:txBody>
      </p:sp>
      <p:sp>
        <p:nvSpPr>
          <p:cNvPr id="286" name="4/8…"/>
          <p:cNvSpPr txBox="1"/>
          <p:nvPr/>
        </p:nvSpPr>
        <p:spPr>
          <a:xfrm>
            <a:off x="17417972" y="2323310"/>
            <a:ext cx="5518708"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r" defTabSz="457200">
              <a:spcBef>
                <a:spcPts val="0"/>
              </a:spcBef>
              <a:defRPr sz="17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4/8</a:t>
            </a:r>
          </a:p>
          <a:p>
            <a:pPr algn="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Users were Successful</a:t>
            </a:r>
          </a:p>
        </p:txBody>
      </p:sp>
      <p:sp>
        <p:nvSpPr>
          <p:cNvPr id="287" name="Darren received the Canada Emergency Response Benefit for the first period, and applied again for the second period on April 13. He was rehired on April 21 and makes $500 a week. Does Darren need to do anything about his CERB payment?"/>
          <p:cNvSpPr txBox="1"/>
          <p:nvPr/>
        </p:nvSpPr>
        <p:spPr>
          <a:xfrm>
            <a:off x="1358042" y="2600379"/>
            <a:ext cx="10375946" cy="47383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4100" i="1"/>
            </a:lvl1pPr>
          </a:lstStyle>
          <a:p>
            <a:r>
              <a:rPr lang="en-CA" i="0" dirty="0"/>
              <a:t>Lorem ipsum dolor sit </a:t>
            </a:r>
            <a:r>
              <a:rPr lang="en-CA" i="0" dirty="0" err="1"/>
              <a:t>amet</a:t>
            </a:r>
            <a:r>
              <a:rPr lang="en-CA" i="0" dirty="0"/>
              <a:t>, </a:t>
            </a:r>
            <a:r>
              <a:rPr lang="en-CA" i="0" dirty="0" err="1"/>
              <a:t>consectetur</a:t>
            </a:r>
            <a:r>
              <a:rPr lang="en-CA" i="0" dirty="0"/>
              <a:t> </a:t>
            </a:r>
            <a:r>
              <a:rPr lang="en-CA" i="0" dirty="0" err="1"/>
              <a:t>adipiscing</a:t>
            </a:r>
            <a:r>
              <a:rPr lang="en-CA" i="0" dirty="0"/>
              <a:t> </a:t>
            </a:r>
            <a:r>
              <a:rPr lang="en-CA" i="0" dirty="0" err="1"/>
              <a:t>elit</a:t>
            </a:r>
            <a:r>
              <a:rPr lang="en-CA" i="0" dirty="0"/>
              <a:t>, sed do </a:t>
            </a:r>
            <a:r>
              <a:rPr lang="en-CA" i="0" dirty="0" err="1"/>
              <a:t>eiusmod</a:t>
            </a:r>
            <a:r>
              <a:rPr lang="en-CA" i="0" dirty="0"/>
              <a:t> </a:t>
            </a:r>
            <a:r>
              <a:rPr lang="en-CA" i="0" dirty="0" err="1"/>
              <a:t>tempor</a:t>
            </a:r>
            <a:r>
              <a:rPr lang="en-CA" i="0" dirty="0"/>
              <a:t> </a:t>
            </a:r>
            <a:r>
              <a:rPr lang="en-CA" i="0" dirty="0" err="1"/>
              <a:t>Incididunt</a:t>
            </a:r>
            <a:r>
              <a:rPr lang="en-CA" i="0" dirty="0"/>
              <a:t> </a:t>
            </a:r>
            <a:r>
              <a:rPr lang="en-CA" i="0" dirty="0" err="1"/>
              <a:t>ut</a:t>
            </a:r>
            <a:r>
              <a:rPr lang="en-CA" i="0" dirty="0"/>
              <a:t> </a:t>
            </a:r>
            <a:r>
              <a:rPr lang="en-CA" i="0" dirty="0" err="1"/>
              <a:t>labore</a:t>
            </a:r>
            <a:r>
              <a:rPr lang="en-CA" i="0" dirty="0"/>
              <a:t> et dolore magna </a:t>
            </a:r>
            <a:r>
              <a:rPr lang="en-CA" i="0" dirty="0" err="1"/>
              <a:t>aliqua</a:t>
            </a:r>
            <a:r>
              <a:rPr lang="en-CA" i="0" dirty="0"/>
              <a:t>. Ut </a:t>
            </a:r>
            <a:r>
              <a:rPr lang="en-CA" i="0" dirty="0" err="1"/>
              <a:t>enim</a:t>
            </a:r>
            <a:r>
              <a:rPr lang="en-CA" i="0" dirty="0"/>
              <a:t> ad minim </a:t>
            </a:r>
            <a:r>
              <a:rPr lang="en-CA" i="0" dirty="0" err="1"/>
              <a:t>veniam</a:t>
            </a:r>
            <a:r>
              <a:rPr lang="en-CA" i="0" dirty="0"/>
              <a:t>, </a:t>
            </a:r>
            <a:r>
              <a:rPr lang="en-CA" i="0" dirty="0" err="1"/>
              <a:t>quis</a:t>
            </a:r>
            <a:r>
              <a:rPr lang="en-CA" i="0" dirty="0"/>
              <a:t> </a:t>
            </a:r>
            <a:r>
              <a:rPr lang="en-CA" i="0" dirty="0" err="1"/>
              <a:t>nostrud</a:t>
            </a:r>
            <a:r>
              <a:rPr lang="en-CA" i="0" dirty="0"/>
              <a:t> exercitation </a:t>
            </a:r>
            <a:r>
              <a:rPr lang="en-CA" i="0" dirty="0" err="1"/>
              <a:t>ullamco</a:t>
            </a:r>
            <a:r>
              <a:rPr lang="en-CA" i="0" dirty="0"/>
              <a:t> </a:t>
            </a:r>
            <a:r>
              <a:rPr lang="en-CA" i="0" dirty="0" err="1"/>
              <a:t>laboris</a:t>
            </a:r>
            <a:r>
              <a:rPr lang="en-CA" i="0" dirty="0"/>
              <a:t>.</a:t>
            </a:r>
            <a:r>
              <a:rPr i="0" dirty="0"/>
              <a:t> </a:t>
            </a:r>
          </a:p>
        </p:txBody>
      </p:sp>
      <p:graphicFrame>
        <p:nvGraphicFramePr>
          <p:cNvPr id="288" name="2D Stacked Bar Chart"/>
          <p:cNvGraphicFramePr/>
          <p:nvPr>
            <p:extLst>
              <p:ext uri="{D42A27DB-BD31-4B8C-83A1-F6EECF244321}">
                <p14:modId xmlns:p14="http://schemas.microsoft.com/office/powerpoint/2010/main" val="209938463"/>
              </p:ext>
            </p:extLst>
          </p:nvPr>
        </p:nvGraphicFramePr>
        <p:xfrm>
          <a:off x="12580896" y="8280595"/>
          <a:ext cx="10414597" cy="441081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89" name="2D Stacked Column Chart"/>
          <p:cNvGraphicFramePr/>
          <p:nvPr>
            <p:extLst>
              <p:ext uri="{D42A27DB-BD31-4B8C-83A1-F6EECF244321}">
                <p14:modId xmlns:p14="http://schemas.microsoft.com/office/powerpoint/2010/main" val="3326455504"/>
              </p:ext>
            </p:extLst>
          </p:nvPr>
        </p:nvGraphicFramePr>
        <p:xfrm>
          <a:off x="1425027" y="8300294"/>
          <a:ext cx="10371049" cy="4524401"/>
        </p:xfrm>
        <a:graphic>
          <a:graphicData uri="http://schemas.openxmlformats.org/drawingml/2006/chart">
            <c:chart xmlns:c="http://schemas.openxmlformats.org/drawingml/2006/chart" xmlns:r="http://schemas.openxmlformats.org/officeDocument/2006/relationships" r:id="rId3"/>
          </a:graphicData>
        </a:graphic>
      </p:graphicFrame>
      <p:sp>
        <p:nvSpPr>
          <p:cNvPr id="304" name="Very easy"/>
          <p:cNvSpPr txBox="1"/>
          <p:nvPr/>
        </p:nvSpPr>
        <p:spPr>
          <a:xfrm>
            <a:off x="22295166" y="12472746"/>
            <a:ext cx="124232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easy</a:t>
            </a:r>
          </a:p>
        </p:txBody>
      </p:sp>
      <p:sp>
        <p:nvSpPr>
          <p:cNvPr id="305" name="Very difficult"/>
          <p:cNvSpPr txBox="1"/>
          <p:nvPr/>
        </p:nvSpPr>
        <p:spPr>
          <a:xfrm>
            <a:off x="12788047" y="12472746"/>
            <a:ext cx="149880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difficult</a:t>
            </a:r>
          </a:p>
        </p:txBody>
      </p:sp>
      <p:grpSp>
        <p:nvGrpSpPr>
          <p:cNvPr id="18" name="Group 17"/>
          <p:cNvGrpSpPr/>
          <p:nvPr/>
        </p:nvGrpSpPr>
        <p:grpSpPr>
          <a:xfrm>
            <a:off x="1382420" y="2165424"/>
            <a:ext cx="4988582" cy="288000"/>
            <a:chOff x="1382420" y="2165424"/>
            <a:chExt cx="4988582" cy="288000"/>
          </a:xfrm>
        </p:grpSpPr>
        <p:sp>
          <p:nvSpPr>
            <p:cNvPr id="19"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0"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1"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2"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23"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24"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3187788681"/>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Task 1 - Second period, more than $1000"/>
          <p:cNvSpPr txBox="1">
            <a:spLocks noGrp="1"/>
          </p:cNvSpPr>
          <p:nvPr>
            <p:ph type="title"/>
          </p:nvPr>
        </p:nvSpPr>
        <p:spPr>
          <a:prstGeom prst="rect">
            <a:avLst/>
          </a:prstGeom>
        </p:spPr>
        <p:txBody>
          <a:bodyPr/>
          <a:lstStyle/>
          <a:p>
            <a:r>
              <a:rPr dirty="0"/>
              <a:t>Task 1 - </a:t>
            </a:r>
            <a:r>
              <a:rPr lang="en-CA" dirty="0"/>
              <a:t>Lorem ipsum dolor sit </a:t>
            </a:r>
            <a:r>
              <a:rPr lang="en-CA" dirty="0" err="1"/>
              <a:t>amet</a:t>
            </a:r>
            <a:r>
              <a:rPr lang="en-CA" dirty="0"/>
              <a:t> - 10 Users</a:t>
            </a:r>
            <a:endParaRPr dirty="0"/>
          </a:p>
        </p:txBody>
      </p:sp>
      <p:sp>
        <p:nvSpPr>
          <p:cNvPr id="284" name="Time on task"/>
          <p:cNvSpPr txBox="1">
            <a:spLocks noGrp="1"/>
          </p:cNvSpPr>
          <p:nvPr>
            <p:ph type="body" idx="22"/>
          </p:nvPr>
        </p:nvSpPr>
        <p:spPr>
          <a:xfrm>
            <a:off x="1323660" y="7440433"/>
            <a:ext cx="10507978" cy="551372"/>
          </a:xfrm>
          <a:prstGeom prst="rect">
            <a:avLst/>
          </a:prstGeom>
        </p:spPr>
        <p:txBody>
          <a:bodyPr/>
          <a:lstStyle/>
          <a:p>
            <a:r>
              <a:rPr dirty="0">
                <a:latin typeface="Arial" panose="020B0604020202020204" pitchFamily="34" charset="0"/>
                <a:cs typeface="Arial" panose="020B0604020202020204" pitchFamily="34" charset="0"/>
              </a:rPr>
              <a:t>Time on task</a:t>
            </a:r>
          </a:p>
        </p:txBody>
      </p:sp>
      <p:sp>
        <p:nvSpPr>
          <p:cNvPr id="285" name="Perceived ease of use"/>
          <p:cNvSpPr txBox="1">
            <a:spLocks noGrp="1"/>
          </p:cNvSpPr>
          <p:nvPr>
            <p:ph type="body" idx="23"/>
          </p:nvPr>
        </p:nvSpPr>
        <p:spPr>
          <a:xfrm>
            <a:off x="12547600" y="7440433"/>
            <a:ext cx="10299452" cy="551372"/>
          </a:xfrm>
          <a:prstGeom prst="rect">
            <a:avLst/>
          </a:prstGeom>
        </p:spPr>
        <p:txBody>
          <a:bodyPr/>
          <a:lstStyle/>
          <a:p>
            <a:r>
              <a:rPr dirty="0">
                <a:latin typeface="Arial" panose="020B0604020202020204" pitchFamily="34" charset="0"/>
                <a:cs typeface="Arial" panose="020B0604020202020204" pitchFamily="34" charset="0"/>
              </a:rPr>
              <a:t>Perceived ease of use</a:t>
            </a:r>
          </a:p>
        </p:txBody>
      </p:sp>
      <p:sp>
        <p:nvSpPr>
          <p:cNvPr id="286" name="4/8…"/>
          <p:cNvSpPr txBox="1"/>
          <p:nvPr/>
        </p:nvSpPr>
        <p:spPr>
          <a:xfrm>
            <a:off x="17417972" y="2323310"/>
            <a:ext cx="5518708" cy="4406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algn="r" defTabSz="457200">
              <a:spcBef>
                <a:spcPts val="0"/>
              </a:spcBef>
              <a:defRPr sz="17000">
                <a:solidFill>
                  <a:srgbClr val="6DBAE6"/>
                </a:solidFill>
                <a:latin typeface="Helvetica Neue Medium"/>
                <a:ea typeface="Helvetica Neue Medium"/>
                <a:cs typeface="Helvetica Neue Medium"/>
                <a:sym typeface="Helvetica Neue Medium"/>
              </a:defRPr>
            </a:pPr>
            <a:r>
              <a:rPr lang="en-US" dirty="0">
                <a:latin typeface="Arial" panose="020B0604020202020204" pitchFamily="34" charset="0"/>
                <a:cs typeface="Arial" panose="020B0604020202020204" pitchFamily="34" charset="0"/>
              </a:rPr>
              <a:t>6</a:t>
            </a:r>
            <a:r>
              <a:rPr dirty="0">
                <a:latin typeface="Arial" panose="020B0604020202020204" pitchFamily="34" charset="0"/>
                <a:cs typeface="Arial" panose="020B0604020202020204" pitchFamily="34" charset="0"/>
              </a:rPr>
              <a:t>/</a:t>
            </a:r>
            <a:r>
              <a:rPr lang="en-US" dirty="0">
                <a:latin typeface="Arial" panose="020B0604020202020204" pitchFamily="34" charset="0"/>
                <a:cs typeface="Arial" panose="020B0604020202020204" pitchFamily="34" charset="0"/>
              </a:rPr>
              <a:t>10</a:t>
            </a:r>
            <a:endParaRPr dirty="0">
              <a:latin typeface="Arial" panose="020B0604020202020204" pitchFamily="34" charset="0"/>
              <a:cs typeface="Arial" panose="020B0604020202020204" pitchFamily="34" charset="0"/>
            </a:endParaRPr>
          </a:p>
          <a:p>
            <a:pPr algn="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Users were Successful</a:t>
            </a:r>
          </a:p>
        </p:txBody>
      </p:sp>
      <p:sp>
        <p:nvSpPr>
          <p:cNvPr id="287" name="Darren received the Canada Emergency Response Benefit for the first period, and applied again for the second period on April 13. He was rehired on April 21 and makes $500 a week. Does Darren need to do anything about his CERB payment?"/>
          <p:cNvSpPr txBox="1"/>
          <p:nvPr/>
        </p:nvSpPr>
        <p:spPr>
          <a:xfrm>
            <a:off x="1358042" y="2600379"/>
            <a:ext cx="10375946" cy="47383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defTabSz="457200">
              <a:lnSpc>
                <a:spcPct val="100000"/>
              </a:lnSpc>
              <a:spcBef>
                <a:spcPts val="0"/>
              </a:spcBef>
              <a:defRPr sz="4100" i="1"/>
            </a:lvl1pPr>
          </a:lstStyle>
          <a:p>
            <a:r>
              <a:rPr lang="en-CA" i="0" dirty="0"/>
              <a:t>Lorem ipsum dolor sit </a:t>
            </a:r>
            <a:r>
              <a:rPr lang="en-CA" i="0" dirty="0" err="1"/>
              <a:t>amet</a:t>
            </a:r>
            <a:r>
              <a:rPr lang="en-CA" i="0" dirty="0"/>
              <a:t>, </a:t>
            </a:r>
            <a:r>
              <a:rPr lang="en-CA" i="0" dirty="0" err="1"/>
              <a:t>consectetur</a:t>
            </a:r>
            <a:r>
              <a:rPr lang="en-CA" i="0" dirty="0"/>
              <a:t> </a:t>
            </a:r>
            <a:r>
              <a:rPr lang="en-CA" i="0" dirty="0" err="1"/>
              <a:t>adipiscing</a:t>
            </a:r>
            <a:r>
              <a:rPr lang="en-CA" i="0" dirty="0"/>
              <a:t> </a:t>
            </a:r>
            <a:r>
              <a:rPr lang="en-CA" i="0" dirty="0" err="1"/>
              <a:t>elit</a:t>
            </a:r>
            <a:r>
              <a:rPr lang="en-CA" i="0" dirty="0"/>
              <a:t>, sed do </a:t>
            </a:r>
            <a:r>
              <a:rPr lang="en-CA" i="0" dirty="0" err="1"/>
              <a:t>eiusmod</a:t>
            </a:r>
            <a:r>
              <a:rPr lang="en-CA" i="0" dirty="0"/>
              <a:t> </a:t>
            </a:r>
            <a:r>
              <a:rPr lang="en-CA" i="0" dirty="0" err="1"/>
              <a:t>tempor</a:t>
            </a:r>
            <a:r>
              <a:rPr lang="en-CA" i="0" dirty="0"/>
              <a:t> </a:t>
            </a:r>
            <a:r>
              <a:rPr lang="en-CA" i="0" dirty="0" err="1"/>
              <a:t>Incididunt</a:t>
            </a:r>
            <a:r>
              <a:rPr lang="en-CA" i="0" dirty="0"/>
              <a:t> </a:t>
            </a:r>
            <a:r>
              <a:rPr lang="en-CA" i="0" dirty="0" err="1"/>
              <a:t>ut</a:t>
            </a:r>
            <a:r>
              <a:rPr lang="en-CA" i="0" dirty="0"/>
              <a:t> </a:t>
            </a:r>
            <a:r>
              <a:rPr lang="en-CA" i="0" dirty="0" err="1"/>
              <a:t>labore</a:t>
            </a:r>
            <a:r>
              <a:rPr lang="en-CA" i="0" dirty="0"/>
              <a:t> et dolore magna </a:t>
            </a:r>
            <a:r>
              <a:rPr lang="en-CA" i="0" dirty="0" err="1"/>
              <a:t>aliqua</a:t>
            </a:r>
            <a:r>
              <a:rPr lang="en-CA" i="0" dirty="0"/>
              <a:t>. Ut </a:t>
            </a:r>
            <a:r>
              <a:rPr lang="en-CA" i="0" dirty="0" err="1"/>
              <a:t>enim</a:t>
            </a:r>
            <a:r>
              <a:rPr lang="en-CA" i="0" dirty="0"/>
              <a:t> ad minim </a:t>
            </a:r>
            <a:r>
              <a:rPr lang="en-CA" i="0" dirty="0" err="1"/>
              <a:t>veniam</a:t>
            </a:r>
            <a:r>
              <a:rPr lang="en-CA" i="0" dirty="0"/>
              <a:t>, </a:t>
            </a:r>
            <a:r>
              <a:rPr lang="en-CA" i="0" dirty="0" err="1"/>
              <a:t>quis</a:t>
            </a:r>
            <a:r>
              <a:rPr lang="en-CA" i="0" dirty="0"/>
              <a:t> </a:t>
            </a:r>
            <a:r>
              <a:rPr lang="en-CA" i="0" dirty="0" err="1"/>
              <a:t>nostrud</a:t>
            </a:r>
            <a:r>
              <a:rPr lang="en-CA" i="0" dirty="0"/>
              <a:t> exercitation </a:t>
            </a:r>
            <a:r>
              <a:rPr lang="en-CA" i="0" dirty="0" err="1"/>
              <a:t>ullamco</a:t>
            </a:r>
            <a:r>
              <a:rPr lang="en-CA" i="0" dirty="0"/>
              <a:t> </a:t>
            </a:r>
            <a:r>
              <a:rPr lang="en-CA" i="0" dirty="0" err="1"/>
              <a:t>laboris</a:t>
            </a:r>
            <a:r>
              <a:rPr lang="en-CA" i="0" dirty="0"/>
              <a:t>.</a:t>
            </a:r>
            <a:r>
              <a:rPr i="0" dirty="0"/>
              <a:t> </a:t>
            </a:r>
          </a:p>
        </p:txBody>
      </p:sp>
      <p:graphicFrame>
        <p:nvGraphicFramePr>
          <p:cNvPr id="288" name="2D Stacked Bar Chart"/>
          <p:cNvGraphicFramePr/>
          <p:nvPr>
            <p:extLst>
              <p:ext uri="{D42A27DB-BD31-4B8C-83A1-F6EECF244321}">
                <p14:modId xmlns:p14="http://schemas.microsoft.com/office/powerpoint/2010/main" val="4090569934"/>
              </p:ext>
            </p:extLst>
          </p:nvPr>
        </p:nvGraphicFramePr>
        <p:xfrm>
          <a:off x="12580896" y="8280595"/>
          <a:ext cx="10414597" cy="441081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89" name="2D Stacked Column Chart"/>
          <p:cNvGraphicFramePr/>
          <p:nvPr>
            <p:extLst>
              <p:ext uri="{D42A27DB-BD31-4B8C-83A1-F6EECF244321}">
                <p14:modId xmlns:p14="http://schemas.microsoft.com/office/powerpoint/2010/main" val="1321500087"/>
              </p:ext>
            </p:extLst>
          </p:nvPr>
        </p:nvGraphicFramePr>
        <p:xfrm>
          <a:off x="1425027" y="8300294"/>
          <a:ext cx="10371049" cy="4524401"/>
        </p:xfrm>
        <a:graphic>
          <a:graphicData uri="http://schemas.openxmlformats.org/drawingml/2006/chart">
            <c:chart xmlns:c="http://schemas.openxmlformats.org/drawingml/2006/chart" xmlns:r="http://schemas.openxmlformats.org/officeDocument/2006/relationships" r:id="rId3"/>
          </a:graphicData>
        </a:graphic>
      </p:graphicFrame>
      <p:sp>
        <p:nvSpPr>
          <p:cNvPr id="304" name="Very easy"/>
          <p:cNvSpPr txBox="1"/>
          <p:nvPr/>
        </p:nvSpPr>
        <p:spPr>
          <a:xfrm>
            <a:off x="22295166" y="12472746"/>
            <a:ext cx="1242328"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easy</a:t>
            </a:r>
          </a:p>
        </p:txBody>
      </p:sp>
      <p:sp>
        <p:nvSpPr>
          <p:cNvPr id="305" name="Very difficult"/>
          <p:cNvSpPr txBox="1"/>
          <p:nvPr/>
        </p:nvSpPr>
        <p:spPr>
          <a:xfrm>
            <a:off x="12788047" y="12472746"/>
            <a:ext cx="1498808"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difficult</a:t>
            </a:r>
          </a:p>
        </p:txBody>
      </p:sp>
      <p:grpSp>
        <p:nvGrpSpPr>
          <p:cNvPr id="18" name="Group 17"/>
          <p:cNvGrpSpPr/>
          <p:nvPr/>
        </p:nvGrpSpPr>
        <p:grpSpPr>
          <a:xfrm>
            <a:off x="1382420" y="2165424"/>
            <a:ext cx="4988582" cy="288000"/>
            <a:chOff x="1382420" y="2165424"/>
            <a:chExt cx="4988582" cy="288000"/>
          </a:xfrm>
        </p:grpSpPr>
        <p:sp>
          <p:nvSpPr>
            <p:cNvPr id="19"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0"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1"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2"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23"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24"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2268892659"/>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Task 1 - Second period, more than $1000"/>
          <p:cNvSpPr txBox="1">
            <a:spLocks noGrp="1"/>
          </p:cNvSpPr>
          <p:nvPr>
            <p:ph type="title"/>
          </p:nvPr>
        </p:nvSpPr>
        <p:spPr>
          <a:prstGeom prst="rect">
            <a:avLst/>
          </a:prstGeom>
        </p:spPr>
        <p:txBody>
          <a:bodyPr/>
          <a:lstStyle/>
          <a:p>
            <a:r>
              <a:rPr dirty="0"/>
              <a:t>Task 1 - </a:t>
            </a:r>
            <a:r>
              <a:rPr lang="en-CA" dirty="0"/>
              <a:t>Lorem ipsum dolor sit </a:t>
            </a:r>
            <a:r>
              <a:rPr lang="en-CA" dirty="0" err="1"/>
              <a:t>amet</a:t>
            </a:r>
            <a:r>
              <a:rPr lang="en-CA" dirty="0"/>
              <a:t> - 12 Users</a:t>
            </a:r>
            <a:endParaRPr dirty="0"/>
          </a:p>
        </p:txBody>
      </p:sp>
      <p:sp>
        <p:nvSpPr>
          <p:cNvPr id="284" name="Time on task"/>
          <p:cNvSpPr txBox="1">
            <a:spLocks noGrp="1"/>
          </p:cNvSpPr>
          <p:nvPr>
            <p:ph type="body" idx="22"/>
          </p:nvPr>
        </p:nvSpPr>
        <p:spPr>
          <a:xfrm>
            <a:off x="1323660" y="7440433"/>
            <a:ext cx="10507978" cy="551372"/>
          </a:xfrm>
          <a:prstGeom prst="rect">
            <a:avLst/>
          </a:prstGeom>
        </p:spPr>
        <p:txBody>
          <a:bodyPr/>
          <a:lstStyle/>
          <a:p>
            <a:r>
              <a:rPr dirty="0">
                <a:latin typeface="Arial" panose="020B0604020202020204" pitchFamily="34" charset="0"/>
                <a:cs typeface="Arial" panose="020B0604020202020204" pitchFamily="34" charset="0"/>
              </a:rPr>
              <a:t>Time on task</a:t>
            </a:r>
          </a:p>
        </p:txBody>
      </p:sp>
      <p:sp>
        <p:nvSpPr>
          <p:cNvPr id="285" name="Perceived ease of use"/>
          <p:cNvSpPr txBox="1">
            <a:spLocks noGrp="1"/>
          </p:cNvSpPr>
          <p:nvPr>
            <p:ph type="body" idx="23"/>
          </p:nvPr>
        </p:nvSpPr>
        <p:spPr>
          <a:xfrm>
            <a:off x="12547600" y="7440433"/>
            <a:ext cx="10299452" cy="551372"/>
          </a:xfrm>
          <a:prstGeom prst="rect">
            <a:avLst/>
          </a:prstGeom>
        </p:spPr>
        <p:txBody>
          <a:bodyPr/>
          <a:lstStyle/>
          <a:p>
            <a:r>
              <a:rPr dirty="0">
                <a:latin typeface="Arial" panose="020B0604020202020204" pitchFamily="34" charset="0"/>
                <a:cs typeface="Arial" panose="020B0604020202020204" pitchFamily="34" charset="0"/>
              </a:rPr>
              <a:t>Perceived ease of use</a:t>
            </a:r>
          </a:p>
        </p:txBody>
      </p:sp>
      <p:sp>
        <p:nvSpPr>
          <p:cNvPr id="286" name="4/8…"/>
          <p:cNvSpPr txBox="1"/>
          <p:nvPr/>
        </p:nvSpPr>
        <p:spPr>
          <a:xfrm>
            <a:off x="17417972" y="2323310"/>
            <a:ext cx="5518708" cy="4406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algn="r" defTabSz="457200">
              <a:spcBef>
                <a:spcPts val="0"/>
              </a:spcBef>
              <a:defRPr sz="17000">
                <a:solidFill>
                  <a:srgbClr val="6DBAE6"/>
                </a:solidFill>
                <a:latin typeface="Helvetica Neue Medium"/>
                <a:ea typeface="Helvetica Neue Medium"/>
                <a:cs typeface="Helvetica Neue Medium"/>
                <a:sym typeface="Helvetica Neue Medium"/>
              </a:defRPr>
            </a:pPr>
            <a:r>
              <a:rPr lang="en-US" dirty="0">
                <a:latin typeface="Arial" panose="020B0604020202020204" pitchFamily="34" charset="0"/>
                <a:cs typeface="Arial" panose="020B0604020202020204" pitchFamily="34" charset="0"/>
              </a:rPr>
              <a:t>5</a:t>
            </a:r>
            <a:r>
              <a:rPr lang="en-CA" dirty="0">
                <a:latin typeface="Arial" panose="020B0604020202020204" pitchFamily="34" charset="0"/>
                <a:cs typeface="Arial" panose="020B0604020202020204" pitchFamily="34" charset="0"/>
              </a:rPr>
              <a:t>/12</a:t>
            </a:r>
            <a:endParaRPr dirty="0">
              <a:latin typeface="Arial" panose="020B0604020202020204" pitchFamily="34" charset="0"/>
              <a:cs typeface="Arial" panose="020B0604020202020204" pitchFamily="34" charset="0"/>
            </a:endParaRPr>
          </a:p>
          <a:p>
            <a:pPr algn="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Users were Successful</a:t>
            </a:r>
          </a:p>
        </p:txBody>
      </p:sp>
      <p:sp>
        <p:nvSpPr>
          <p:cNvPr id="287" name="Darren received the Canada Emergency Response Benefit for the first period, and applied again for the second period on April 13. He was rehired on April 21 and makes $500 a week. Does Darren need to do anything about his CERB payment?"/>
          <p:cNvSpPr txBox="1"/>
          <p:nvPr/>
        </p:nvSpPr>
        <p:spPr>
          <a:xfrm>
            <a:off x="1358042" y="2600379"/>
            <a:ext cx="10375946" cy="47383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defTabSz="457200">
              <a:lnSpc>
                <a:spcPct val="100000"/>
              </a:lnSpc>
              <a:spcBef>
                <a:spcPts val="0"/>
              </a:spcBef>
              <a:defRPr sz="4100" i="1"/>
            </a:lvl1pPr>
          </a:lstStyle>
          <a:p>
            <a:r>
              <a:rPr lang="en-CA" i="0" dirty="0"/>
              <a:t>Lorem ipsum dolor sit </a:t>
            </a:r>
            <a:r>
              <a:rPr lang="en-CA" i="0" dirty="0" err="1"/>
              <a:t>amet</a:t>
            </a:r>
            <a:r>
              <a:rPr lang="en-CA" i="0" dirty="0"/>
              <a:t>, </a:t>
            </a:r>
            <a:r>
              <a:rPr lang="en-CA" i="0" dirty="0" err="1"/>
              <a:t>consectetur</a:t>
            </a:r>
            <a:r>
              <a:rPr lang="en-CA" i="0" dirty="0"/>
              <a:t> </a:t>
            </a:r>
            <a:r>
              <a:rPr lang="en-CA" i="0" dirty="0" err="1"/>
              <a:t>adipiscing</a:t>
            </a:r>
            <a:r>
              <a:rPr lang="en-CA" i="0" dirty="0"/>
              <a:t> </a:t>
            </a:r>
            <a:r>
              <a:rPr lang="en-CA" i="0" dirty="0" err="1"/>
              <a:t>elit</a:t>
            </a:r>
            <a:r>
              <a:rPr lang="en-CA" i="0" dirty="0"/>
              <a:t>, sed do </a:t>
            </a:r>
            <a:r>
              <a:rPr lang="en-CA" i="0" dirty="0" err="1"/>
              <a:t>eiusmod</a:t>
            </a:r>
            <a:r>
              <a:rPr lang="en-CA" i="0" dirty="0"/>
              <a:t> </a:t>
            </a:r>
            <a:r>
              <a:rPr lang="en-CA" i="0" dirty="0" err="1"/>
              <a:t>tempor</a:t>
            </a:r>
            <a:r>
              <a:rPr lang="en-CA" i="0" dirty="0"/>
              <a:t> </a:t>
            </a:r>
            <a:r>
              <a:rPr lang="en-CA" i="0" dirty="0" err="1"/>
              <a:t>Incididunt</a:t>
            </a:r>
            <a:r>
              <a:rPr lang="en-CA" i="0" dirty="0"/>
              <a:t> </a:t>
            </a:r>
            <a:r>
              <a:rPr lang="en-CA" i="0" dirty="0" err="1"/>
              <a:t>ut</a:t>
            </a:r>
            <a:r>
              <a:rPr lang="en-CA" i="0" dirty="0"/>
              <a:t> </a:t>
            </a:r>
            <a:r>
              <a:rPr lang="en-CA" i="0" dirty="0" err="1"/>
              <a:t>labore</a:t>
            </a:r>
            <a:r>
              <a:rPr lang="en-CA" i="0" dirty="0"/>
              <a:t> et dolore magna </a:t>
            </a:r>
            <a:r>
              <a:rPr lang="en-CA" i="0" dirty="0" err="1"/>
              <a:t>aliqua</a:t>
            </a:r>
            <a:r>
              <a:rPr lang="en-CA" i="0" dirty="0"/>
              <a:t>. Ut </a:t>
            </a:r>
            <a:r>
              <a:rPr lang="en-CA" i="0" dirty="0" err="1"/>
              <a:t>enim</a:t>
            </a:r>
            <a:r>
              <a:rPr lang="en-CA" i="0" dirty="0"/>
              <a:t> ad minim </a:t>
            </a:r>
            <a:r>
              <a:rPr lang="en-CA" i="0" dirty="0" err="1"/>
              <a:t>veniam</a:t>
            </a:r>
            <a:r>
              <a:rPr lang="en-CA" i="0" dirty="0"/>
              <a:t>, </a:t>
            </a:r>
            <a:r>
              <a:rPr lang="en-CA" i="0" dirty="0" err="1"/>
              <a:t>quis</a:t>
            </a:r>
            <a:r>
              <a:rPr lang="en-CA" i="0" dirty="0"/>
              <a:t> </a:t>
            </a:r>
            <a:r>
              <a:rPr lang="en-CA" i="0" dirty="0" err="1"/>
              <a:t>nostrud</a:t>
            </a:r>
            <a:r>
              <a:rPr lang="en-CA" i="0" dirty="0"/>
              <a:t> exercitation </a:t>
            </a:r>
            <a:r>
              <a:rPr lang="en-CA" i="0" dirty="0" err="1"/>
              <a:t>ullamco</a:t>
            </a:r>
            <a:r>
              <a:rPr lang="en-CA" i="0" dirty="0"/>
              <a:t> </a:t>
            </a:r>
            <a:r>
              <a:rPr lang="en-CA" i="0" dirty="0" err="1"/>
              <a:t>laboris</a:t>
            </a:r>
            <a:r>
              <a:rPr lang="en-CA" i="0" dirty="0"/>
              <a:t>.</a:t>
            </a:r>
            <a:r>
              <a:rPr i="0" dirty="0"/>
              <a:t> </a:t>
            </a:r>
          </a:p>
        </p:txBody>
      </p:sp>
      <p:graphicFrame>
        <p:nvGraphicFramePr>
          <p:cNvPr id="288" name="2D Stacked Bar Chart"/>
          <p:cNvGraphicFramePr/>
          <p:nvPr>
            <p:extLst>
              <p:ext uri="{D42A27DB-BD31-4B8C-83A1-F6EECF244321}">
                <p14:modId xmlns:p14="http://schemas.microsoft.com/office/powerpoint/2010/main" val="940024276"/>
              </p:ext>
            </p:extLst>
          </p:nvPr>
        </p:nvGraphicFramePr>
        <p:xfrm>
          <a:off x="12580896" y="8280595"/>
          <a:ext cx="10414597" cy="441081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9" name="2D Stacked Column Chart"/>
          <p:cNvGraphicFramePr/>
          <p:nvPr>
            <p:extLst>
              <p:ext uri="{D42A27DB-BD31-4B8C-83A1-F6EECF244321}">
                <p14:modId xmlns:p14="http://schemas.microsoft.com/office/powerpoint/2010/main" val="1698369785"/>
              </p:ext>
            </p:extLst>
          </p:nvPr>
        </p:nvGraphicFramePr>
        <p:xfrm>
          <a:off x="1425027" y="8300294"/>
          <a:ext cx="10371049" cy="4524401"/>
        </p:xfrm>
        <a:graphic>
          <a:graphicData uri="http://schemas.openxmlformats.org/drawingml/2006/chart">
            <c:chart xmlns:c="http://schemas.openxmlformats.org/drawingml/2006/chart" xmlns:r="http://schemas.openxmlformats.org/officeDocument/2006/relationships" r:id="rId4"/>
          </a:graphicData>
        </a:graphic>
      </p:graphicFrame>
      <p:sp>
        <p:nvSpPr>
          <p:cNvPr id="304" name="Very easy"/>
          <p:cNvSpPr txBox="1"/>
          <p:nvPr/>
        </p:nvSpPr>
        <p:spPr>
          <a:xfrm>
            <a:off x="22295166" y="12472746"/>
            <a:ext cx="1242328"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easy</a:t>
            </a:r>
          </a:p>
        </p:txBody>
      </p:sp>
      <p:sp>
        <p:nvSpPr>
          <p:cNvPr id="305" name="Very difficult"/>
          <p:cNvSpPr txBox="1"/>
          <p:nvPr/>
        </p:nvSpPr>
        <p:spPr>
          <a:xfrm>
            <a:off x="12788047" y="12472746"/>
            <a:ext cx="1498808"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a:latin typeface="Arial" panose="020B0604020202020204" pitchFamily="34" charset="0"/>
                <a:cs typeface="Arial" panose="020B0604020202020204" pitchFamily="34" charset="0"/>
              </a:rPr>
              <a:t>Very difficult</a:t>
            </a:r>
          </a:p>
        </p:txBody>
      </p:sp>
      <p:grpSp>
        <p:nvGrpSpPr>
          <p:cNvPr id="18" name="Group 17"/>
          <p:cNvGrpSpPr/>
          <p:nvPr/>
        </p:nvGrpSpPr>
        <p:grpSpPr>
          <a:xfrm>
            <a:off x="1382420" y="2165424"/>
            <a:ext cx="4988582" cy="288000"/>
            <a:chOff x="1382420" y="2165424"/>
            <a:chExt cx="4988582" cy="288000"/>
          </a:xfrm>
        </p:grpSpPr>
        <p:sp>
          <p:nvSpPr>
            <p:cNvPr id="19"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0"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1"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2"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23"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24"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1385436920"/>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Task 1 - Second period, more than $1000"/>
          <p:cNvSpPr txBox="1">
            <a:spLocks noGrp="1"/>
          </p:cNvSpPr>
          <p:nvPr>
            <p:ph type="title"/>
          </p:nvPr>
        </p:nvSpPr>
        <p:spPr>
          <a:prstGeom prst="rect">
            <a:avLst/>
          </a:prstGeom>
        </p:spPr>
        <p:txBody>
          <a:bodyPr/>
          <a:lstStyle/>
          <a:p>
            <a:r>
              <a:rPr dirty="0"/>
              <a:t>Task 1 - </a:t>
            </a:r>
            <a:r>
              <a:rPr lang="en-CA" dirty="0"/>
              <a:t>Create a CRA account (Desktop)</a:t>
            </a:r>
            <a:endParaRPr dirty="0"/>
          </a:p>
        </p:txBody>
      </p:sp>
      <p:sp>
        <p:nvSpPr>
          <p:cNvPr id="284" name="Time on task"/>
          <p:cNvSpPr txBox="1">
            <a:spLocks noGrp="1"/>
          </p:cNvSpPr>
          <p:nvPr>
            <p:ph type="body" idx="22"/>
          </p:nvPr>
        </p:nvSpPr>
        <p:spPr>
          <a:xfrm>
            <a:off x="1323660" y="7440433"/>
            <a:ext cx="10507978" cy="551372"/>
          </a:xfrm>
          <a:prstGeom prst="rect">
            <a:avLst/>
          </a:prstGeom>
        </p:spPr>
        <p:txBody>
          <a:bodyPr/>
          <a:lstStyle/>
          <a:p>
            <a:r>
              <a:rPr dirty="0">
                <a:latin typeface="Arial" panose="020B0604020202020204" pitchFamily="34" charset="0"/>
                <a:cs typeface="Arial" panose="020B0604020202020204" pitchFamily="34" charset="0"/>
              </a:rPr>
              <a:t>Time on task</a:t>
            </a:r>
          </a:p>
        </p:txBody>
      </p:sp>
      <p:sp>
        <p:nvSpPr>
          <p:cNvPr id="285" name="Perceived ease of use"/>
          <p:cNvSpPr txBox="1">
            <a:spLocks noGrp="1"/>
          </p:cNvSpPr>
          <p:nvPr>
            <p:ph type="body" idx="23"/>
          </p:nvPr>
        </p:nvSpPr>
        <p:spPr>
          <a:xfrm>
            <a:off x="12547600" y="7440433"/>
            <a:ext cx="10299452" cy="551372"/>
          </a:xfrm>
          <a:prstGeom prst="rect">
            <a:avLst/>
          </a:prstGeom>
        </p:spPr>
        <p:txBody>
          <a:bodyPr/>
          <a:lstStyle/>
          <a:p>
            <a:r>
              <a:rPr dirty="0">
                <a:latin typeface="Arial" panose="020B0604020202020204" pitchFamily="34" charset="0"/>
                <a:cs typeface="Arial" panose="020B0604020202020204" pitchFamily="34" charset="0"/>
              </a:rPr>
              <a:t>Perceived ease of use</a:t>
            </a:r>
          </a:p>
        </p:txBody>
      </p:sp>
      <p:sp>
        <p:nvSpPr>
          <p:cNvPr id="286" name="4/8…"/>
          <p:cNvSpPr txBox="1"/>
          <p:nvPr/>
        </p:nvSpPr>
        <p:spPr>
          <a:xfrm>
            <a:off x="17417972" y="2323310"/>
            <a:ext cx="5518708"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r" defTabSz="457200">
              <a:spcBef>
                <a:spcPts val="0"/>
              </a:spcBef>
              <a:defRPr sz="17000">
                <a:solidFill>
                  <a:srgbClr val="6DBAE6"/>
                </a:solidFill>
                <a:latin typeface="Helvetica Neue Medium"/>
                <a:ea typeface="Helvetica Neue Medium"/>
                <a:cs typeface="Helvetica Neue Medium"/>
                <a:sym typeface="Helvetica Neue Medium"/>
              </a:defRPr>
            </a:pPr>
            <a:r>
              <a:rPr lang="en-US" dirty="0">
                <a:latin typeface="Arial" panose="020B0604020202020204" pitchFamily="34" charset="0"/>
                <a:cs typeface="Arial" panose="020B0604020202020204" pitchFamily="34" charset="0"/>
              </a:rPr>
              <a:t>8</a:t>
            </a:r>
            <a:r>
              <a:rPr lang="en-CA" dirty="0">
                <a:latin typeface="Arial" panose="020B0604020202020204" pitchFamily="34" charset="0"/>
                <a:cs typeface="Arial" panose="020B0604020202020204" pitchFamily="34" charset="0"/>
              </a:rPr>
              <a:t>/18</a:t>
            </a:r>
            <a:endParaRPr dirty="0">
              <a:latin typeface="Arial" panose="020B0604020202020204" pitchFamily="34" charset="0"/>
              <a:cs typeface="Arial" panose="020B0604020202020204" pitchFamily="34" charset="0"/>
            </a:endParaRPr>
          </a:p>
          <a:p>
            <a:pPr algn="r" defTabSz="457200">
              <a:lnSpc>
                <a:spcPct val="80000"/>
              </a:lnSpc>
              <a:spcBef>
                <a:spcPts val="0"/>
              </a:spcBef>
              <a:defRPr sz="7000">
                <a:solidFill>
                  <a:srgbClr val="767676"/>
                </a:solidFill>
              </a:defRPr>
            </a:pPr>
            <a:r>
              <a:rPr dirty="0">
                <a:latin typeface="Arial" panose="020B0604020202020204" pitchFamily="34" charset="0"/>
                <a:cs typeface="Arial" panose="020B0604020202020204" pitchFamily="34" charset="0"/>
              </a:rPr>
              <a:t>Users were Successful</a:t>
            </a:r>
          </a:p>
        </p:txBody>
      </p:sp>
      <p:sp>
        <p:nvSpPr>
          <p:cNvPr id="287" name="Darren received the Canada Emergency Response Benefit for the first period, and applied again for the second period on April 13. He was rehired on April 21 and makes $500 a week. Does Darren need to do anything about his CERB payment?"/>
          <p:cNvSpPr txBox="1"/>
          <p:nvPr/>
        </p:nvSpPr>
        <p:spPr>
          <a:xfrm>
            <a:off x="1358042" y="2600379"/>
            <a:ext cx="10375946" cy="47383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4100" i="1"/>
            </a:lvl1pPr>
          </a:lstStyle>
          <a:p>
            <a:r>
              <a:rPr lang="en-CA" sz="4400" i="0" dirty="0"/>
              <a:t>You're a recent graduate and find a CRA job that you want to apply for. Go through the process to create a CRA account which is required to start the application process. </a:t>
            </a:r>
          </a:p>
        </p:txBody>
      </p:sp>
      <p:graphicFrame>
        <p:nvGraphicFramePr>
          <p:cNvPr id="288" name="2D Stacked Bar Chart"/>
          <p:cNvGraphicFramePr/>
          <p:nvPr>
            <p:extLst>
              <p:ext uri="{D42A27DB-BD31-4B8C-83A1-F6EECF244321}">
                <p14:modId xmlns:p14="http://schemas.microsoft.com/office/powerpoint/2010/main" val="3601847824"/>
              </p:ext>
            </p:extLst>
          </p:nvPr>
        </p:nvGraphicFramePr>
        <p:xfrm>
          <a:off x="12580896" y="8045451"/>
          <a:ext cx="10414597" cy="48068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89" name="2D Stacked Column Chart"/>
          <p:cNvGraphicFramePr/>
          <p:nvPr/>
        </p:nvGraphicFramePr>
        <p:xfrm>
          <a:off x="1425027" y="8300294"/>
          <a:ext cx="10371049" cy="4524401"/>
        </p:xfrm>
        <a:graphic>
          <a:graphicData uri="http://schemas.openxmlformats.org/drawingml/2006/chart">
            <c:chart xmlns:c="http://schemas.openxmlformats.org/drawingml/2006/chart" xmlns:r="http://schemas.openxmlformats.org/officeDocument/2006/relationships" r:id="rId4"/>
          </a:graphicData>
        </a:graphic>
      </p:graphicFrame>
      <p:sp>
        <p:nvSpPr>
          <p:cNvPr id="304" name="Very easy"/>
          <p:cNvSpPr txBox="1"/>
          <p:nvPr/>
        </p:nvSpPr>
        <p:spPr>
          <a:xfrm>
            <a:off x="22295166" y="12472746"/>
            <a:ext cx="124232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easy</a:t>
            </a:r>
          </a:p>
        </p:txBody>
      </p:sp>
      <p:sp>
        <p:nvSpPr>
          <p:cNvPr id="305" name="Very difficult"/>
          <p:cNvSpPr txBox="1"/>
          <p:nvPr/>
        </p:nvSpPr>
        <p:spPr>
          <a:xfrm>
            <a:off x="12788047" y="12472746"/>
            <a:ext cx="1498808"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600">
                <a:latin typeface="Helvetica Neue Light"/>
                <a:ea typeface="Helvetica Neue Light"/>
                <a:cs typeface="Helvetica Neue Light"/>
                <a:sym typeface="Helvetica Neue Light"/>
              </a:defRPr>
            </a:lvl1pPr>
          </a:lstStyle>
          <a:p>
            <a:r>
              <a:rPr sz="2000" dirty="0">
                <a:latin typeface="Arial" panose="020B0604020202020204" pitchFamily="34" charset="0"/>
                <a:cs typeface="Arial" panose="020B0604020202020204" pitchFamily="34" charset="0"/>
              </a:rPr>
              <a:t>Very difficult</a:t>
            </a:r>
          </a:p>
        </p:txBody>
      </p:sp>
      <p:grpSp>
        <p:nvGrpSpPr>
          <p:cNvPr id="18" name="Group 17"/>
          <p:cNvGrpSpPr/>
          <p:nvPr/>
        </p:nvGrpSpPr>
        <p:grpSpPr>
          <a:xfrm>
            <a:off x="1382420" y="2165424"/>
            <a:ext cx="4988582" cy="288000"/>
            <a:chOff x="1382420" y="2165424"/>
            <a:chExt cx="4988582" cy="288000"/>
          </a:xfrm>
        </p:grpSpPr>
        <p:sp>
          <p:nvSpPr>
            <p:cNvPr id="19"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0"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1"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2"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23"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24"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3303961934"/>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latin typeface="Arial" panose="020B0604020202020204" pitchFamily="34" charset="0"/>
                <a:cs typeface="Arial" panose="020B0604020202020204" pitchFamily="34" charset="0"/>
              </a:rPr>
              <a:t>- 2 </a:t>
            </a:r>
            <a:r>
              <a:rPr lang="en-US" dirty="0" smtClean="0">
                <a:latin typeface="Arial" panose="020B0604020202020204" pitchFamily="34" charset="0"/>
                <a:cs typeface="Arial" panose="020B0604020202020204" pitchFamily="34" charset="0"/>
              </a:rPr>
              <a:t>Tasks, 8 Users </a:t>
            </a:r>
            <a:r>
              <a:rPr lang="en-US" dirty="0">
                <a:latin typeface="Arial" panose="020B0604020202020204" pitchFamily="34" charset="0"/>
                <a:cs typeface="Arial" panose="020B0604020202020204" pitchFamily="34" charset="0"/>
              </a:rPr>
              <a:t>Option</a:t>
            </a:r>
            <a:endParaRPr dirty="0">
              <a:latin typeface="Arial" panose="020B0604020202020204" pitchFamily="34" charset="0"/>
              <a:cs typeface="Arial" panose="020B0604020202020204" pitchFamily="34" charset="0"/>
            </a:endParaRPr>
          </a:p>
        </p:txBody>
      </p:sp>
      <p:sp>
        <p:nvSpPr>
          <p:cNvPr id="177" name="Task outcome summary"/>
          <p:cNvSpPr txBox="1">
            <a:spLocks noGrp="1"/>
          </p:cNvSpPr>
          <p:nvPr>
            <p:ph type="body" idx="21"/>
          </p:nvPr>
        </p:nvSpPr>
        <p:spPr>
          <a:xfrm>
            <a:off x="1320800" y="2877283"/>
            <a:ext cx="5960543"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79" name="Completion percentage"/>
          <p:cNvSpPr txBox="1">
            <a:spLocks noGrp="1"/>
          </p:cNvSpPr>
          <p:nvPr>
            <p:ph type="body" idx="23"/>
          </p:nvPr>
        </p:nvSpPr>
        <p:spPr>
          <a:xfrm>
            <a:off x="8056881" y="287729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182" name="2D Stacked Bar Chart"/>
          <p:cNvGraphicFramePr/>
          <p:nvPr>
            <p:extLst>
              <p:ext uri="{D42A27DB-BD31-4B8C-83A1-F6EECF244321}">
                <p14:modId xmlns:p14="http://schemas.microsoft.com/office/powerpoint/2010/main" val="808038724"/>
              </p:ext>
            </p:extLst>
          </p:nvPr>
        </p:nvGraphicFramePr>
        <p:xfrm>
          <a:off x="7048500" y="3111670"/>
          <a:ext cx="14937393" cy="4423654"/>
        </p:xfrm>
        <a:graphic>
          <a:graphicData uri="http://schemas.openxmlformats.org/drawingml/2006/chart">
            <c:chart xmlns:c="http://schemas.openxmlformats.org/drawingml/2006/chart" xmlns:r="http://schemas.openxmlformats.org/officeDocument/2006/relationships" r:id="rId3"/>
          </a:graphicData>
        </a:graphic>
      </p:graphicFrame>
      <p:sp>
        <p:nvSpPr>
          <p:cNvPr id="62" name="Time on task">
            <a:extLst>
              <a:ext uri="{FF2B5EF4-FFF2-40B4-BE49-F238E27FC236}">
                <a16:creationId xmlns:a16="http://schemas.microsoft.com/office/drawing/2014/main" id="{E8299778-62E9-3945-AB52-9F0F63A17050}"/>
              </a:ext>
            </a:extLst>
          </p:cNvPr>
          <p:cNvSpPr txBox="1">
            <a:spLocks noGrp="1"/>
          </p:cNvSpPr>
          <p:nvPr>
            <p:ph type="body" idx="22"/>
          </p:nvPr>
        </p:nvSpPr>
        <p:spPr>
          <a:xfrm>
            <a:off x="1323660" y="8036679"/>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sp>
        <p:nvSpPr>
          <p:cNvPr id="52" name="Time on task">
            <a:extLst>
              <a:ext uri="{FF2B5EF4-FFF2-40B4-BE49-F238E27FC236}">
                <a16:creationId xmlns:a16="http://schemas.microsoft.com/office/drawing/2014/main" id="{E4BB4B92-659F-A545-BA31-D22DB03DCF6E}"/>
              </a:ext>
            </a:extLst>
          </p:cNvPr>
          <p:cNvSpPr txBox="1">
            <a:spLocks/>
          </p:cNvSpPr>
          <p:nvPr/>
        </p:nvSpPr>
        <p:spPr>
          <a:xfrm>
            <a:off x="8060236" y="8036679"/>
            <a:ext cx="6733960" cy="551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aphicFrame>
        <p:nvGraphicFramePr>
          <p:cNvPr id="53" name="Table">
            <a:extLst>
              <a:ext uri="{FF2B5EF4-FFF2-40B4-BE49-F238E27FC236}">
                <a16:creationId xmlns:a16="http://schemas.microsoft.com/office/drawing/2014/main" id="{A807E016-A614-944B-AB4E-C06DE741BF81}"/>
              </a:ext>
            </a:extLst>
          </p:cNvPr>
          <p:cNvGraphicFramePr/>
          <p:nvPr>
            <p:extLst>
              <p:ext uri="{D42A27DB-BD31-4B8C-83A1-F6EECF244321}">
                <p14:modId xmlns:p14="http://schemas.microsoft.com/office/powerpoint/2010/main" val="481958439"/>
              </p:ext>
            </p:extLst>
          </p:nvPr>
        </p:nvGraphicFramePr>
        <p:xfrm>
          <a:off x="7083224" y="8598710"/>
          <a:ext cx="15802172" cy="4152172"/>
        </p:xfrm>
        <a:graphic>
          <a:graphicData uri="http://schemas.openxmlformats.org/drawingml/2006/table">
            <a:tbl>
              <a:tblPr firstRow="1">
                <a:tableStyleId>{4C3C2611-4C71-4FC5-86AE-919BDF0F9419}</a:tableStyleId>
              </a:tblPr>
              <a:tblGrid>
                <a:gridCol w="978378">
                  <a:extLst>
                    <a:ext uri="{9D8B030D-6E8A-4147-A177-3AD203B41FA5}">
                      <a16:colId xmlns:a16="http://schemas.microsoft.com/office/drawing/2014/main" val="20000"/>
                    </a:ext>
                  </a:extLst>
                </a:gridCol>
                <a:gridCol w="1719695">
                  <a:extLst>
                    <a:ext uri="{9D8B030D-6E8A-4147-A177-3AD203B41FA5}">
                      <a16:colId xmlns:a16="http://schemas.microsoft.com/office/drawing/2014/main" val="20001"/>
                    </a:ext>
                  </a:extLst>
                </a:gridCol>
                <a:gridCol w="1719695">
                  <a:extLst>
                    <a:ext uri="{9D8B030D-6E8A-4147-A177-3AD203B41FA5}">
                      <a16:colId xmlns:a16="http://schemas.microsoft.com/office/drawing/2014/main" val="20002"/>
                    </a:ext>
                  </a:extLst>
                </a:gridCol>
                <a:gridCol w="1719695">
                  <a:extLst>
                    <a:ext uri="{9D8B030D-6E8A-4147-A177-3AD203B41FA5}">
                      <a16:colId xmlns:a16="http://schemas.microsoft.com/office/drawing/2014/main" val="20003"/>
                    </a:ext>
                  </a:extLst>
                </a:gridCol>
                <a:gridCol w="1719695">
                  <a:extLst>
                    <a:ext uri="{9D8B030D-6E8A-4147-A177-3AD203B41FA5}">
                      <a16:colId xmlns:a16="http://schemas.microsoft.com/office/drawing/2014/main" val="20004"/>
                    </a:ext>
                  </a:extLst>
                </a:gridCol>
                <a:gridCol w="1719695">
                  <a:extLst>
                    <a:ext uri="{9D8B030D-6E8A-4147-A177-3AD203B41FA5}">
                      <a16:colId xmlns:a16="http://schemas.microsoft.com/office/drawing/2014/main" val="20005"/>
                    </a:ext>
                  </a:extLst>
                </a:gridCol>
                <a:gridCol w="1719695">
                  <a:extLst>
                    <a:ext uri="{9D8B030D-6E8A-4147-A177-3AD203B41FA5}">
                      <a16:colId xmlns:a16="http://schemas.microsoft.com/office/drawing/2014/main" val="20006"/>
                    </a:ext>
                  </a:extLst>
                </a:gridCol>
                <a:gridCol w="1719695">
                  <a:extLst>
                    <a:ext uri="{9D8B030D-6E8A-4147-A177-3AD203B41FA5}">
                      <a16:colId xmlns:a16="http://schemas.microsoft.com/office/drawing/2014/main" val="20007"/>
                    </a:ext>
                  </a:extLst>
                </a:gridCol>
                <a:gridCol w="1719695">
                  <a:extLst>
                    <a:ext uri="{9D8B030D-6E8A-4147-A177-3AD203B41FA5}">
                      <a16:colId xmlns:a16="http://schemas.microsoft.com/office/drawing/2014/main" val="20008"/>
                    </a:ext>
                  </a:extLst>
                </a:gridCol>
                <a:gridCol w="1066234">
                  <a:extLst>
                    <a:ext uri="{9D8B030D-6E8A-4147-A177-3AD203B41FA5}">
                      <a16:colId xmlns:a16="http://schemas.microsoft.com/office/drawing/2014/main" val="20009"/>
                    </a:ext>
                  </a:extLst>
                </a:gridCol>
              </a:tblGrid>
              <a:tr h="511826">
                <a:tc>
                  <a:txBody>
                    <a:bodyPr/>
                    <a:lstStyle/>
                    <a:p>
                      <a:pPr algn="l" defTabSz="457200">
                        <a:defRPr b="0"/>
                      </a:pPr>
                      <a:endParaRPr sz="100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US" sz="2000" b="0" dirty="0">
                          <a:latin typeface="Arial" panose="020B0604020202020204" pitchFamily="34" charset="0"/>
                          <a:ea typeface="Helvetica Neue Medium"/>
                          <a:cs typeface="Arial" panose="020B0604020202020204" pitchFamily="34" charset="0"/>
                          <a:sym typeface="Helvetica Neue Medium"/>
                        </a:rPr>
                        <a:t>Avg.</a:t>
                      </a: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1820173">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1</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r>
                        <a:rPr lang="en-CA" sz="2000" dirty="0">
                          <a:solidFill>
                            <a:schemeClr val="bg1"/>
                          </a:solidFill>
                          <a:effectLst/>
                          <a:latin typeface="Arial" panose="020B0604020202020204" pitchFamily="34" charset="0"/>
                          <a:cs typeface="Arial" panose="020B0604020202020204" pitchFamily="34" charset="0"/>
                        </a:rPr>
                        <a:t>1m 19s</a:t>
                      </a: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1m 40s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5m 51s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3m 24s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1m 58s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13m 39s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2m 3s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2m 38s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1"/>
                  </a:ext>
                </a:extLst>
              </a:tr>
              <a:tr h="1820173">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2</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a:solidFill>
                            <a:schemeClr val="bg1"/>
                          </a:solidFill>
                          <a:effectLst/>
                          <a:latin typeface="Arial" panose="020B0604020202020204" pitchFamily="34" charset="0"/>
                          <a:cs typeface="Arial" panose="020B0604020202020204" pitchFamily="34" charset="0"/>
                        </a:rPr>
                        <a:t>1m 19s</a:t>
                      </a: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a:solidFill>
                            <a:schemeClr val="bg1"/>
                          </a:solidFill>
                          <a:effectLst/>
                          <a:latin typeface="Arial" panose="020B0604020202020204" pitchFamily="34" charset="0"/>
                          <a:cs typeface="Arial" panose="020B0604020202020204" pitchFamily="34" charset="0"/>
                        </a:rPr>
                        <a:t>1m 40s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a:solidFill>
                            <a:schemeClr val="bg1"/>
                          </a:solidFill>
                          <a:effectLst/>
                          <a:latin typeface="Arial" panose="020B0604020202020204" pitchFamily="34" charset="0"/>
                          <a:cs typeface="Arial" panose="020B0604020202020204" pitchFamily="34" charset="0"/>
                        </a:rPr>
                        <a:t>5m 51s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a:solidFill>
                            <a:schemeClr val="bg1"/>
                          </a:solidFill>
                          <a:effectLst/>
                          <a:latin typeface="Arial" panose="020B0604020202020204" pitchFamily="34" charset="0"/>
                          <a:cs typeface="Arial" panose="020B0604020202020204" pitchFamily="34" charset="0"/>
                        </a:rPr>
                        <a:t>3m 24s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r>
                        <a:rPr lang="en-CA" sz="2000">
                          <a:solidFill>
                            <a:schemeClr val="bg1"/>
                          </a:solidFill>
                          <a:effectLst/>
                          <a:latin typeface="Arial" panose="020B0604020202020204" pitchFamily="34" charset="0"/>
                          <a:cs typeface="Arial" panose="020B0604020202020204" pitchFamily="34" charset="0"/>
                        </a:rPr>
                        <a:t>1m 58s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a:solidFill>
                            <a:schemeClr val="bg1"/>
                          </a:solidFill>
                          <a:effectLst/>
                          <a:latin typeface="Arial" panose="020B0604020202020204" pitchFamily="34" charset="0"/>
                          <a:cs typeface="Arial" panose="020B0604020202020204" pitchFamily="34" charset="0"/>
                        </a:rPr>
                        <a:t>13m 39s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2m 3s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2m 38s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b="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2"/>
                  </a:ext>
                </a:extLst>
              </a:tr>
            </a:tbl>
          </a:graphicData>
        </a:graphic>
      </p:graphicFrame>
      <p:graphicFrame>
        <p:nvGraphicFramePr>
          <p:cNvPr id="54"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3051504826"/>
              </p:ext>
            </p:extLst>
          </p:nvPr>
        </p:nvGraphicFramePr>
        <p:xfrm>
          <a:off x="21829919" y="3447932"/>
          <a:ext cx="1039557" cy="3878844"/>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1484761">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5</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45684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1484761">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452473">
                <a:tc>
                  <a:txBody>
                    <a:bodyPr/>
                    <a:lstStyle/>
                    <a:p>
                      <a:pPr defTabSz="457200"/>
                      <a:endParaRPr sz="200" b="1"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bl>
          </a:graphicData>
        </a:graphic>
      </p:graphicFrame>
      <p:graphicFrame>
        <p:nvGraphicFramePr>
          <p:cNvPr id="56" name="Table">
            <a:extLst>
              <a:ext uri="{FF2B5EF4-FFF2-40B4-BE49-F238E27FC236}">
                <a16:creationId xmlns:a16="http://schemas.microsoft.com/office/drawing/2014/main" id="{9B4EA903-9466-F145-86A2-EB648767C0FB}"/>
              </a:ext>
            </a:extLst>
          </p:cNvPr>
          <p:cNvGraphicFramePr/>
          <p:nvPr>
            <p:extLst>
              <p:ext uri="{D42A27DB-BD31-4B8C-83A1-F6EECF244321}">
                <p14:modId xmlns:p14="http://schemas.microsoft.com/office/powerpoint/2010/main" val="1320836676"/>
              </p:ext>
            </p:extLst>
          </p:nvPr>
        </p:nvGraphicFramePr>
        <p:xfrm>
          <a:off x="1256413" y="3457996"/>
          <a:ext cx="4844235" cy="3868780"/>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14809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45566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14809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45130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bl>
          </a:graphicData>
        </a:graphic>
      </p:graphicFrame>
      <p:graphicFrame>
        <p:nvGraphicFramePr>
          <p:cNvPr id="45" name="2D Pie Chart">
            <a:extLst>
              <a:ext uri="{FF2B5EF4-FFF2-40B4-BE49-F238E27FC236}">
                <a16:creationId xmlns:a16="http://schemas.microsoft.com/office/drawing/2014/main" id="{E696E896-D04A-0E43-B076-9E4675F7E7AF}"/>
              </a:ext>
            </a:extLst>
          </p:cNvPr>
          <p:cNvGraphicFramePr/>
          <p:nvPr>
            <p:extLst>
              <p:ext uri="{D42A27DB-BD31-4B8C-83A1-F6EECF244321}">
                <p14:modId xmlns:p14="http://schemas.microsoft.com/office/powerpoint/2010/main" val="2239046565"/>
              </p:ext>
            </p:extLst>
          </p:nvPr>
        </p:nvGraphicFramePr>
        <p:xfrm>
          <a:off x="1389575" y="8610682"/>
          <a:ext cx="4265267" cy="4140200"/>
        </p:xfrm>
        <a:graphic>
          <a:graphicData uri="http://schemas.openxmlformats.org/drawingml/2006/chart">
            <c:chart xmlns:c="http://schemas.openxmlformats.org/drawingml/2006/chart" xmlns:r="http://schemas.openxmlformats.org/officeDocument/2006/relationships" r:id="rId4"/>
          </a:graphicData>
        </a:graphic>
      </p:graphicFrame>
      <p:grpSp>
        <p:nvGrpSpPr>
          <p:cNvPr id="2" name="Group 1"/>
          <p:cNvGrpSpPr/>
          <p:nvPr/>
        </p:nvGrpSpPr>
        <p:grpSpPr>
          <a:xfrm>
            <a:off x="1382420" y="2165424"/>
            <a:ext cx="4988582" cy="288000"/>
            <a:chOff x="1382420" y="2165424"/>
            <a:chExt cx="4988582" cy="288000"/>
          </a:xfrm>
        </p:grpSpPr>
        <p:sp>
          <p:nvSpPr>
            <p:cNvPr id="21"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2"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3"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4"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25"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26"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924407369"/>
      </p:ext>
    </p:extLst>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Task 1 - Second period, more than $1000 - cont."/>
          <p:cNvSpPr txBox="1">
            <a:spLocks noGrp="1"/>
          </p:cNvSpPr>
          <p:nvPr>
            <p:ph type="title"/>
          </p:nvPr>
        </p:nvSpPr>
        <p:spPr>
          <a:prstGeom prst="rect">
            <a:avLst/>
          </a:prstGeom>
        </p:spPr>
        <p:txBody>
          <a:bodyPr/>
          <a:lstStyle/>
          <a:p>
            <a:r>
              <a:rPr dirty="0"/>
              <a:t>Task 1 - </a:t>
            </a:r>
            <a:r>
              <a:rPr lang="en-CA" dirty="0"/>
              <a:t>Create a CRA account (Desktop)</a:t>
            </a:r>
            <a:endParaRPr dirty="0"/>
          </a:p>
        </p:txBody>
      </p:sp>
      <p:sp>
        <p:nvSpPr>
          <p:cNvPr id="308" name="Lorem ipsum dolor sit amet, consectetur adipiscing elit, sed do eiusmod tempor…"/>
          <p:cNvSpPr txBox="1">
            <a:spLocks noGrp="1"/>
          </p:cNvSpPr>
          <p:nvPr>
            <p:ph type="body" sz="half" idx="1"/>
          </p:nvPr>
        </p:nvSpPr>
        <p:spPr>
          <a:xfrm>
            <a:off x="1270000" y="3753060"/>
            <a:ext cx="10499825" cy="9293840"/>
          </a:xfrm>
          <a:prstGeom prst="rect">
            <a:avLst/>
          </a:prstGeom>
        </p:spPr>
        <p:txBody>
          <a:bodyPr>
            <a:normAutofit/>
          </a:bodyPr>
          <a:lstStyle/>
          <a:p>
            <a:r>
              <a:rPr lang="en-CA" sz="4000" dirty="0">
                <a:latin typeface="Arial" panose="020B0604020202020204" pitchFamily="34" charset="0"/>
              </a:rPr>
              <a:t>Most users found the process to be relatively easy, almost every user found the process very lengthy and labour intensive.</a:t>
            </a:r>
          </a:p>
          <a:p>
            <a:r>
              <a:rPr lang="en-CA" sz="4000" b="1" dirty="0">
                <a:latin typeface="Arial" panose="020B0604020202020204" pitchFamily="34" charset="0"/>
                <a:ea typeface="Helvetica Neue" panose="02000503000000020004" pitchFamily="2" charset="0"/>
                <a:sym typeface="Helvetica Neue"/>
              </a:rPr>
              <a:t>3/8 </a:t>
            </a:r>
            <a:r>
              <a:rPr lang="en-CA" sz="4000" dirty="0">
                <a:latin typeface="Arial" panose="020B0604020202020204" pitchFamily="34" charset="0"/>
              </a:rPr>
              <a:t>users looked for a “Register/Sign-in” button at the top of the page (as most sites do this).</a:t>
            </a:r>
            <a:endParaRPr lang="en-CA" sz="4000" b="1" dirty="0">
              <a:latin typeface="Arial" panose="020B0604020202020204" pitchFamily="34" charset="0"/>
              <a:ea typeface="Helvetica Neue" panose="02000503000000020004" pitchFamily="2" charset="0"/>
            </a:endParaRPr>
          </a:p>
          <a:p>
            <a:r>
              <a:rPr lang="en-CA" sz="4000" b="1" dirty="0">
                <a:latin typeface="Arial" panose="020B0604020202020204" pitchFamily="34" charset="0"/>
                <a:sym typeface="Helvetica Neue"/>
              </a:rPr>
              <a:t>5/8</a:t>
            </a:r>
            <a:r>
              <a:rPr lang="en-CA" sz="4000" dirty="0">
                <a:latin typeface="Arial" panose="020B0604020202020204" pitchFamily="34" charset="0"/>
              </a:rPr>
              <a:t> users commented on the length of the process to create an account. Specifically, the </a:t>
            </a:r>
            <a:br>
              <a:rPr lang="en-CA" sz="4000" dirty="0">
                <a:latin typeface="Arial" panose="020B0604020202020204" pitchFamily="34" charset="0"/>
              </a:rPr>
            </a:br>
            <a:r>
              <a:rPr lang="en-CA" sz="4000" dirty="0">
                <a:latin typeface="Arial" panose="020B0604020202020204" pitchFamily="34" charset="0"/>
              </a:rPr>
              <a:t>5-step security questions were too long.</a:t>
            </a:r>
          </a:p>
        </p:txBody>
      </p:sp>
      <p:sp>
        <p:nvSpPr>
          <p:cNvPr id="309" name="Observations"/>
          <p:cNvSpPr txBox="1">
            <a:spLocks noGrp="1"/>
          </p:cNvSpPr>
          <p:nvPr>
            <p:ph type="body" idx="21"/>
          </p:nvPr>
        </p:nvSpPr>
        <p:spPr>
          <a:xfrm>
            <a:off x="1330945" y="2583686"/>
            <a:ext cx="10377935" cy="82782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sz="4400" b="1" dirty="0">
                <a:latin typeface="Arial" panose="020B0604020202020204" pitchFamily="34" charset="0"/>
                <a:cs typeface="Arial" panose="020B0604020202020204" pitchFamily="34" charset="0"/>
              </a:rPr>
              <a:t>Observations</a:t>
            </a:r>
          </a:p>
        </p:txBody>
      </p:sp>
      <p:sp>
        <p:nvSpPr>
          <p:cNvPr id="310" name="Lorem ipsum dolor sit amet, consectetur adipiscing elit, sed do eiusmod tempor…"/>
          <p:cNvSpPr txBox="1">
            <a:spLocks noGrp="1"/>
          </p:cNvSpPr>
          <p:nvPr>
            <p:ph type="body" idx="22"/>
          </p:nvPr>
        </p:nvSpPr>
        <p:spPr>
          <a:xfrm>
            <a:off x="12471400" y="3753060"/>
            <a:ext cx="10499825" cy="9293840"/>
          </a:xfrm>
          <a:prstGeom prst="rect">
            <a:avLst/>
          </a:prstGeom>
        </p:spPr>
        <p:txBody>
          <a:bodyPr>
            <a:normAutofit/>
          </a:bodyPr>
          <a:lstStyle/>
          <a:p>
            <a:r>
              <a:rPr lang="en-CA" sz="4000" dirty="0">
                <a:latin typeface="Arial" panose="020B0604020202020204" pitchFamily="34" charset="0"/>
              </a:rPr>
              <a:t>Condense the number of steps in the process.</a:t>
            </a:r>
          </a:p>
          <a:p>
            <a:r>
              <a:rPr lang="en-CA" sz="4000" dirty="0">
                <a:latin typeface="Arial" panose="020B0604020202020204" pitchFamily="34" charset="0"/>
              </a:rPr>
              <a:t>Reduce the number of security questions.</a:t>
            </a:r>
          </a:p>
          <a:p>
            <a:r>
              <a:rPr lang="en-CA" sz="4000" dirty="0">
                <a:latin typeface="Arial" panose="020B0604020202020204" pitchFamily="34" charset="0"/>
              </a:rPr>
              <a:t>Consider including a progress bar or some indication of total steps involved in the process as users are completing their profile. This makes it clear where the user currently is in the process and what remains to be done.</a:t>
            </a:r>
          </a:p>
          <a:p>
            <a:r>
              <a:rPr lang="en-CA" sz="4000" dirty="0">
                <a:latin typeface="Arial" panose="020B0604020202020204" pitchFamily="34" charset="0"/>
              </a:rPr>
              <a:t>Although the “Student and graduate hiring” page isn't being tested, it might be worthwhile to include some information about “Registering for a Candidate profile” on the “Student and graduate hiring” page. </a:t>
            </a:r>
          </a:p>
        </p:txBody>
      </p:sp>
      <p:sp>
        <p:nvSpPr>
          <p:cNvPr id="311" name="Recommendations"/>
          <p:cNvSpPr txBox="1">
            <a:spLocks noGrp="1"/>
          </p:cNvSpPr>
          <p:nvPr>
            <p:ph type="body" idx="23"/>
          </p:nvPr>
        </p:nvSpPr>
        <p:spPr>
          <a:xfrm>
            <a:off x="12532345" y="2579737"/>
            <a:ext cx="10377935" cy="827825"/>
          </a:xfrm>
          <a:prstGeom prst="rect">
            <a:avLst/>
          </a:prstGeom>
        </p:spPr>
        <p:txBody>
          <a:bodyPr>
            <a:normAutofit/>
          </a:bodyPr>
          <a:lstStyle/>
          <a:p>
            <a:r>
              <a:rPr sz="4400" b="1" dirty="0">
                <a:latin typeface="Arial" panose="020B0604020202020204" pitchFamily="34" charset="0"/>
                <a:cs typeface="Arial" panose="020B0604020202020204" pitchFamily="34" charset="0"/>
              </a:rPr>
              <a:t>Recommendations </a:t>
            </a:r>
          </a:p>
        </p:txBody>
      </p:sp>
      <p:sp>
        <p:nvSpPr>
          <p:cNvPr id="7" name="Rounded Rectangle 6">
            <a:extLst>
              <a:ext uri="{FF2B5EF4-FFF2-40B4-BE49-F238E27FC236}">
                <a16:creationId xmlns:a16="http://schemas.microsoft.com/office/drawing/2014/main" id="{12976BE6-F38B-0C48-A90F-E614B917824E}"/>
              </a:ext>
            </a:extLst>
          </p:cNvPr>
          <p:cNvSpPr/>
          <p:nvPr/>
        </p:nvSpPr>
        <p:spPr>
          <a:xfrm>
            <a:off x="1793584" y="10865773"/>
            <a:ext cx="9915296" cy="1203166"/>
          </a:xfrm>
          <a:prstGeom prst="roundRect">
            <a:avLst/>
          </a:prstGeom>
          <a:solidFill>
            <a:schemeClr val="bg1"/>
          </a:solidFill>
          <a:ln w="50800" cap="flat">
            <a:solidFill>
              <a:srgbClr val="4EBDE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lnSpc>
                <a:spcPct val="100000"/>
              </a:lnSpc>
              <a:spcBef>
                <a:spcPts val="0"/>
              </a:spcBef>
            </a:pPr>
            <a:r>
              <a:rPr lang="en-CA" sz="3200" b="1" dirty="0" smtClean="0">
                <a:latin typeface="Helvetica Neue" panose="02000503000000020004" pitchFamily="2" charset="0"/>
                <a:ea typeface="Helvetica Neue" panose="02000503000000020004" pitchFamily="2" charset="0"/>
                <a:cs typeface="Helvetica Neue" panose="02000503000000020004" pitchFamily="2" charset="0"/>
              </a:rPr>
              <a:t>U5</a:t>
            </a:r>
            <a:r>
              <a:rPr lang="en-CA" sz="3200" b="1" dirty="0">
                <a:latin typeface="Helvetica Neue" panose="02000503000000020004" pitchFamily="2" charset="0"/>
                <a:ea typeface="Helvetica Neue" panose="02000503000000020004" pitchFamily="2" charset="0"/>
                <a:cs typeface="Helvetica Neue" panose="02000503000000020004" pitchFamily="2" charset="0"/>
              </a:rPr>
              <a:t>: </a:t>
            </a:r>
            <a:r>
              <a:rPr lang="en-CA" sz="3200" dirty="0"/>
              <a:t>“</a:t>
            </a:r>
            <a:r>
              <a:rPr lang="en-CA" sz="3200" dirty="0">
                <a:solidFill>
                  <a:srgbClr val="222222"/>
                </a:solidFill>
                <a:latin typeface="Arial" panose="020B0604020202020204" pitchFamily="34" charset="0"/>
              </a:rPr>
              <a:t>Oh my goodness! This is a lot </a:t>
            </a:r>
            <a:r>
              <a:rPr lang="en-CA" sz="3200" dirty="0" smtClean="0">
                <a:solidFill>
                  <a:srgbClr val="222222"/>
                </a:solidFill>
                <a:latin typeface="Arial" panose="020B0604020202020204" pitchFamily="34" charset="0"/>
              </a:rPr>
              <a:t>of questions… 	goodness </a:t>
            </a:r>
            <a:r>
              <a:rPr lang="en-CA" sz="3200" dirty="0">
                <a:solidFill>
                  <a:srgbClr val="222222"/>
                </a:solidFill>
                <a:latin typeface="Arial" panose="020B0604020202020204" pitchFamily="34" charset="0"/>
              </a:rPr>
              <a:t>gracious this is frustrating!”</a:t>
            </a:r>
          </a:p>
        </p:txBody>
      </p:sp>
    </p:spTree>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lide Title"/>
          <p:cNvSpPr txBox="1">
            <a:spLocks noGrp="1"/>
          </p:cNvSpPr>
          <p:nvPr>
            <p:ph type="title"/>
          </p:nvPr>
        </p:nvSpPr>
        <p:spPr>
          <a:prstGeom prst="rect">
            <a:avLst/>
          </a:prstGeom>
        </p:spPr>
        <p:txBody>
          <a:bodyPr/>
          <a:lstStyle/>
          <a:p>
            <a:r>
              <a:rPr lang="en-CA" dirty="0"/>
              <a:t>Task 1 - Lorem ipsum dolor sit </a:t>
            </a:r>
            <a:r>
              <a:rPr lang="en-CA" dirty="0" err="1"/>
              <a:t>amet</a:t>
            </a:r>
            <a:r>
              <a:rPr lang="en-CA" dirty="0"/>
              <a:t> - </a:t>
            </a:r>
            <a:r>
              <a:rPr lang="en-CA" i="1" dirty="0"/>
              <a:t>cont</a:t>
            </a:r>
            <a:r>
              <a:rPr lang="en-CA" dirty="0"/>
              <a:t>.</a:t>
            </a:r>
            <a:endParaRPr dirty="0"/>
          </a:p>
        </p:txBody>
      </p:sp>
      <p:sp>
        <p:nvSpPr>
          <p:cNvPr id="172" name="Subheading 1"/>
          <p:cNvSpPr txBox="1">
            <a:spLocks noGrp="1"/>
          </p:cNvSpPr>
          <p:nvPr>
            <p:ph type="body" idx="21"/>
          </p:nvPr>
        </p:nvSpPr>
        <p:spPr>
          <a:xfrm>
            <a:off x="1330945" y="2583686"/>
            <a:ext cx="10500692" cy="827824"/>
          </a:xfrm>
          <a:prstGeom prst="rect">
            <a:avLst/>
          </a:prstGeom>
        </p:spPr>
        <p:txBody>
          <a:bodyPr>
            <a:normAutofit/>
          </a:bodyPr>
          <a:lstStyle/>
          <a:p>
            <a:r>
              <a:rPr lang="en-CA" sz="4000" b="1" dirty="0">
                <a:latin typeface="Arial" panose="020B0604020202020204" pitchFamily="34" charset="0"/>
                <a:cs typeface="Arial" panose="020B0604020202020204" pitchFamily="34" charset="0"/>
              </a:rPr>
              <a:t>Issues </a:t>
            </a:r>
            <a:r>
              <a:rPr lang="en-CA" sz="4000" b="1" dirty="0" smtClean="0">
                <a:latin typeface="Arial" panose="020B0604020202020204" pitchFamily="34" charset="0"/>
                <a:cs typeface="Arial" panose="020B0604020202020204" pitchFamily="34" charset="0"/>
              </a:rPr>
              <a:t>identified:</a:t>
            </a:r>
            <a:endParaRPr lang="en-CA" sz="4000" b="1" dirty="0">
              <a:latin typeface="Arial" panose="020B0604020202020204" pitchFamily="34" charset="0"/>
              <a:cs typeface="Arial" panose="020B0604020202020204" pitchFamily="34" charset="0"/>
            </a:endParaRPr>
          </a:p>
        </p:txBody>
      </p:sp>
      <p:sp>
        <p:nvSpPr>
          <p:cNvPr id="14" name="Sub-scores">
            <a:extLst>
              <a:ext uri="{FF2B5EF4-FFF2-40B4-BE49-F238E27FC236}">
                <a16:creationId xmlns:a16="http://schemas.microsoft.com/office/drawing/2014/main" id="{5CC71BBB-86F0-AB48-9CBA-CBCE6174F2AE}"/>
              </a:ext>
            </a:extLst>
          </p:cNvPr>
          <p:cNvSpPr txBox="1">
            <a:spLocks/>
          </p:cNvSpPr>
          <p:nvPr/>
        </p:nvSpPr>
        <p:spPr>
          <a:xfrm>
            <a:off x="12057985" y="2737954"/>
            <a:ext cx="10299452" cy="5513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rmAutofit fontScale="92500" lnSpcReduction="20000"/>
          </a:bodyPr>
          <a:lstStyle>
            <a:lvl1pPr marL="0" marR="0" indent="0" algn="l" defTabSz="825500" latinLnBrk="0">
              <a:lnSpc>
                <a:spcPct val="100000"/>
              </a:lnSpc>
              <a:spcBef>
                <a:spcPts val="0"/>
              </a:spcBef>
              <a:spcAft>
                <a:spcPts val="0"/>
              </a:spcAft>
              <a:buClrTx/>
              <a:buSzTx/>
              <a:buFontTx/>
              <a:buNone/>
              <a:tabLst/>
              <a:defRPr sz="3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endParaRPr lang="en-CA" dirty="0"/>
          </a:p>
        </p:txBody>
      </p:sp>
      <p:sp>
        <p:nvSpPr>
          <p:cNvPr id="2" name="Text Placeholder 1"/>
          <p:cNvSpPr>
            <a:spLocks noGrp="1"/>
          </p:cNvSpPr>
          <p:nvPr>
            <p:ph type="body" sz="half" idx="1"/>
          </p:nvPr>
        </p:nvSpPr>
        <p:spPr>
          <a:xfrm>
            <a:off x="1269999" y="4529525"/>
            <a:ext cx="9926322" cy="6978174"/>
          </a:xfrm>
        </p:spPr>
        <p:txBody>
          <a:bodyPr>
            <a:normAutofit/>
          </a:bodyPr>
          <a:lstStyle/>
          <a:p>
            <a:pPr lvl="0"/>
            <a:r>
              <a:rPr lang="en-CA" sz="4000" dirty="0">
                <a:solidFill>
                  <a:schemeClr val="tx1"/>
                </a:solidFill>
                <a:latin typeface="Arial" panose="020B0604020202020204" pitchFamily="34" charset="0"/>
                <a:cs typeface="Arial" panose="020B0604020202020204" pitchFamily="34" charset="0"/>
              </a:rPr>
              <a:t>Benefit reviews link name did not resonate with </a:t>
            </a:r>
            <a:r>
              <a:rPr lang="en-CA" sz="4000" b="1" dirty="0">
                <a:solidFill>
                  <a:schemeClr val="tx1"/>
                </a:solidFill>
                <a:latin typeface="Arial" panose="020B0604020202020204" pitchFamily="34" charset="0"/>
                <a:ea typeface="Helvetica Neue" panose="02000503000000020004" pitchFamily="2" charset="0"/>
                <a:cs typeface="Arial" panose="020B0604020202020204" pitchFamily="34" charset="0"/>
              </a:rPr>
              <a:t>3/8</a:t>
            </a:r>
            <a:r>
              <a:rPr lang="en-CA" sz="4000" dirty="0">
                <a:solidFill>
                  <a:schemeClr val="tx1"/>
                </a:solidFill>
                <a:latin typeface="Arial" panose="020B0604020202020204" pitchFamily="34" charset="0"/>
                <a:cs typeface="Arial" panose="020B0604020202020204" pitchFamily="34" charset="0"/>
              </a:rPr>
              <a:t> </a:t>
            </a:r>
            <a:r>
              <a:rPr lang="en-CA" sz="4000" dirty="0" smtClean="0">
                <a:solidFill>
                  <a:schemeClr val="tx1"/>
                </a:solidFill>
                <a:latin typeface="Arial" panose="020B0604020202020204" pitchFamily="34" charset="0"/>
                <a:cs typeface="Arial" panose="020B0604020202020204" pitchFamily="34" charset="0"/>
              </a:rPr>
              <a:t>users</a:t>
            </a:r>
            <a:endParaRPr lang="en-CA" sz="4000" dirty="0">
              <a:solidFill>
                <a:schemeClr val="tx1"/>
              </a:solidFill>
              <a:latin typeface="Arial" panose="020B0604020202020204" pitchFamily="34" charset="0"/>
              <a:cs typeface="Arial" panose="020B0604020202020204" pitchFamily="34" charset="0"/>
            </a:endParaRPr>
          </a:p>
          <a:p>
            <a:r>
              <a:rPr lang="en-CA" sz="4000" b="1" dirty="0">
                <a:solidFill>
                  <a:schemeClr val="tx1"/>
                </a:solidFill>
                <a:latin typeface="Arial" panose="020B0604020202020204" pitchFamily="34" charset="0"/>
                <a:ea typeface="Helvetica Neue" panose="02000503000000020004" pitchFamily="2" charset="0"/>
                <a:cs typeface="Arial" panose="020B0604020202020204" pitchFamily="34" charset="0"/>
              </a:rPr>
              <a:t>4/8</a:t>
            </a:r>
            <a:r>
              <a:rPr lang="en-CA" sz="4000" dirty="0">
                <a:solidFill>
                  <a:schemeClr val="tx1"/>
                </a:solidFill>
                <a:latin typeface="Arial" panose="020B0604020202020204" pitchFamily="34" charset="0"/>
                <a:cs typeface="Arial" panose="020B0604020202020204" pitchFamily="34" charset="0"/>
              </a:rPr>
              <a:t> </a:t>
            </a:r>
            <a:r>
              <a:rPr lang="en-CA" sz="4000" dirty="0" smtClean="0">
                <a:solidFill>
                  <a:schemeClr val="tx1"/>
                </a:solidFill>
                <a:latin typeface="Arial" panose="020B0604020202020204" pitchFamily="34" charset="0"/>
                <a:cs typeface="Arial" panose="020B0604020202020204" pitchFamily="34" charset="0"/>
              </a:rPr>
              <a:t>users </a:t>
            </a:r>
            <a:r>
              <a:rPr lang="en-CA" sz="4000" dirty="0">
                <a:solidFill>
                  <a:schemeClr val="tx1"/>
                </a:solidFill>
                <a:latin typeface="Arial" panose="020B0604020202020204" pitchFamily="34" charset="0"/>
                <a:cs typeface="Arial" panose="020B0604020202020204" pitchFamily="34" charset="0"/>
              </a:rPr>
              <a:t>didn’t read the doormat text (which had the correct answer). 3 of them failed this task. </a:t>
            </a:r>
          </a:p>
          <a:p>
            <a:pPr lvl="0"/>
            <a:r>
              <a:rPr lang="en-CA" sz="4000" dirty="0" smtClean="0">
                <a:solidFill>
                  <a:schemeClr val="tx1"/>
                </a:solidFill>
                <a:latin typeface="Arial" panose="020B0604020202020204" pitchFamily="34" charset="0"/>
                <a:cs typeface="Arial" panose="020B0604020202020204" pitchFamily="34" charset="0"/>
              </a:rPr>
              <a:t>Users </a:t>
            </a:r>
            <a:r>
              <a:rPr lang="en-CA" sz="4000" dirty="0">
                <a:solidFill>
                  <a:schemeClr val="tx1"/>
                </a:solidFill>
                <a:latin typeface="Arial" panose="020B0604020202020204" pitchFamily="34" charset="0"/>
                <a:cs typeface="Arial" panose="020B0604020202020204" pitchFamily="34" charset="0"/>
              </a:rPr>
              <a:t>had a better chance of success when they read the doormat.</a:t>
            </a:r>
          </a:p>
        </p:txBody>
      </p:sp>
      <p:sp>
        <p:nvSpPr>
          <p:cNvPr id="21" name="Lorem ipsum dolor sit amet, consectetur adipiscing elit, sed do eiusmod tempor…"/>
          <p:cNvSpPr txBox="1">
            <a:spLocks noGrp="1"/>
          </p:cNvSpPr>
          <p:nvPr>
            <p:ph type="body" idx="22"/>
          </p:nvPr>
        </p:nvSpPr>
        <p:spPr>
          <a:xfrm>
            <a:off x="1436823" y="10757608"/>
            <a:ext cx="10499825" cy="2622196"/>
          </a:xfrm>
          <a:prstGeom prst="rect">
            <a:avLst/>
          </a:prstGeom>
        </p:spPr>
        <p:txBody>
          <a:bodyPr/>
          <a:lstStyle/>
          <a:p>
            <a:r>
              <a:rPr lang="en-CA" sz="4000" dirty="0">
                <a:solidFill>
                  <a:schemeClr val="tx1"/>
                </a:solidFill>
                <a:latin typeface="Arial" panose="020B0604020202020204" pitchFamily="34" charset="0"/>
                <a:cs typeface="Arial" panose="020B0604020202020204" pitchFamily="34" charset="0"/>
              </a:rPr>
              <a:t>Rename Benefit Reviews link name to something that resonates with users more to increase scent of information</a:t>
            </a:r>
          </a:p>
          <a:p>
            <a:endParaRPr dirty="0">
              <a:latin typeface="Arial" panose="020B0604020202020204" pitchFamily="34" charset="0"/>
              <a:cs typeface="Arial" panose="020B0604020202020204" pitchFamily="34" charset="0"/>
            </a:endParaRPr>
          </a:p>
        </p:txBody>
      </p:sp>
      <p:sp>
        <p:nvSpPr>
          <p:cNvPr id="22" name="Recommendations"/>
          <p:cNvSpPr txBox="1">
            <a:spLocks noGrp="1"/>
          </p:cNvSpPr>
          <p:nvPr>
            <p:ph type="body" idx="23"/>
          </p:nvPr>
        </p:nvSpPr>
        <p:spPr>
          <a:xfrm>
            <a:off x="1497768" y="9879583"/>
            <a:ext cx="10377935" cy="827825"/>
          </a:xfrm>
          <a:prstGeom prst="rect">
            <a:avLst/>
          </a:prstGeom>
        </p:spPr>
        <p:txBody>
          <a:bodyPr>
            <a:normAutofit/>
          </a:bodyPr>
          <a:lstStyle/>
          <a:p>
            <a:r>
              <a:rPr sz="4000" b="1" dirty="0" smtClean="0">
                <a:latin typeface="Arial" panose="020B0604020202020204" pitchFamily="34" charset="0"/>
                <a:cs typeface="Arial" panose="020B0604020202020204" pitchFamily="34" charset="0"/>
              </a:rPr>
              <a:t>Recommendations</a:t>
            </a:r>
            <a:r>
              <a:rPr lang="en-CA" sz="4000" dirty="0">
                <a:latin typeface="Arial" panose="020B0604020202020204" pitchFamily="34" charset="0"/>
              </a:rPr>
              <a:t>:</a:t>
            </a:r>
            <a:endParaRPr sz="4000" dirty="0">
              <a:latin typeface="Arial" panose="020B0604020202020204" pitchFamily="34" charset="0"/>
              <a:cs typeface="Arial" panose="020B0604020202020204" pitchFamily="34" charset="0"/>
            </a:endParaRPr>
          </a:p>
        </p:txBody>
      </p:sp>
      <p:pic>
        <p:nvPicPr>
          <p:cNvPr id="23" name="Picture 22"/>
          <p:cNvPicPr>
            <a:picLocks noChangeAspect="1"/>
          </p:cNvPicPr>
          <p:nvPr/>
        </p:nvPicPr>
        <p:blipFill rotWithShape="1">
          <a:blip r:embed="rId3"/>
          <a:srcRect l="3336" r="1682"/>
          <a:stretch/>
        </p:blipFill>
        <p:spPr>
          <a:xfrm>
            <a:off x="12552365" y="3289326"/>
            <a:ext cx="10317113" cy="5350480"/>
          </a:xfrm>
          <a:prstGeom prst="rect">
            <a:avLst/>
          </a:prstGeom>
        </p:spPr>
      </p:pic>
      <p:sp>
        <p:nvSpPr>
          <p:cNvPr id="24" name="Rounded Rectangle 23">
            <a:extLst>
              <a:ext uri="{FF2B5EF4-FFF2-40B4-BE49-F238E27FC236}">
                <a16:creationId xmlns:a16="http://schemas.microsoft.com/office/drawing/2014/main" id="{3919B3E5-614A-1544-A01E-69A70F481A15}"/>
              </a:ext>
            </a:extLst>
          </p:cNvPr>
          <p:cNvSpPr/>
          <p:nvPr/>
        </p:nvSpPr>
        <p:spPr>
          <a:xfrm>
            <a:off x="12753273" y="9971879"/>
            <a:ext cx="9915296" cy="1203166"/>
          </a:xfrm>
          <a:prstGeom prst="roundRect">
            <a:avLst/>
          </a:prstGeom>
          <a:solidFill>
            <a:schemeClr val="bg1"/>
          </a:solidFill>
          <a:ln w="50800" cap="flat">
            <a:solidFill>
              <a:srgbClr val="4EBDE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lnSpc>
                <a:spcPct val="100000"/>
              </a:lnSpc>
              <a:spcBef>
                <a:spcPts val="0"/>
              </a:spcBef>
            </a:pPr>
            <a:r>
              <a:rPr lang="en-CA" sz="3200" b="1" dirty="0" smtClean="0">
                <a:latin typeface="Arial" panose="020B0604020202020204" pitchFamily="34" charset="0"/>
                <a:ea typeface="Helvetica Neue" panose="02000503000000020004" pitchFamily="2" charset="0"/>
                <a:cs typeface="Arial" panose="020B0604020202020204" pitchFamily="34" charset="0"/>
              </a:rPr>
              <a:t>U4</a:t>
            </a:r>
            <a:r>
              <a:rPr lang="en-CA" sz="3200" b="1" dirty="0">
                <a:latin typeface="Arial" panose="020B0604020202020204" pitchFamily="34" charset="0"/>
                <a:ea typeface="Helvetica Neue" panose="02000503000000020004" pitchFamily="2" charset="0"/>
                <a:cs typeface="Arial" panose="020B0604020202020204" pitchFamily="34" charset="0"/>
              </a:rPr>
              <a:t>: </a:t>
            </a:r>
            <a:r>
              <a:rPr lang="en-CA" sz="3200" dirty="0">
                <a:latin typeface="Arial" panose="020B0604020202020204" pitchFamily="34" charset="0"/>
                <a:cs typeface="Arial" panose="020B0604020202020204" pitchFamily="34" charset="0"/>
              </a:rPr>
              <a:t>“</a:t>
            </a:r>
            <a:r>
              <a:rPr lang="en-CA" sz="3200" dirty="0">
                <a:solidFill>
                  <a:srgbClr val="222222"/>
                </a:solidFill>
                <a:latin typeface="Arial" panose="020B0604020202020204" pitchFamily="34" charset="0"/>
                <a:cs typeface="Arial" panose="020B0604020202020204" pitchFamily="34" charset="0"/>
              </a:rPr>
              <a:t>No, I’m pretty sure that wouldn’t be what I’d be </a:t>
            </a:r>
            <a:r>
              <a:rPr lang="en-CA" sz="3200" dirty="0" smtClean="0">
                <a:solidFill>
                  <a:srgbClr val="222222"/>
                </a:solidFill>
                <a:latin typeface="Arial" panose="020B0604020202020204" pitchFamily="34" charset="0"/>
                <a:cs typeface="Arial" panose="020B0604020202020204" pitchFamily="34" charset="0"/>
              </a:rPr>
              <a:t>	looking </a:t>
            </a:r>
            <a:r>
              <a:rPr lang="en-CA" sz="3200" dirty="0">
                <a:solidFill>
                  <a:srgbClr val="222222"/>
                </a:solidFill>
                <a:latin typeface="Arial" panose="020B0604020202020204" pitchFamily="34" charset="0"/>
                <a:cs typeface="Arial" panose="020B0604020202020204" pitchFamily="34" charset="0"/>
              </a:rPr>
              <a:t>for...”</a:t>
            </a:r>
            <a:endParaRPr kumimoji="0" lang="en-US" sz="3200" b="0" i="0" u="none" strike="noStrike" cap="none" spc="0" normalizeH="0" baseline="0" dirty="0">
              <a:ln>
                <a:noFill/>
              </a:ln>
              <a:solidFill>
                <a:srgbClr val="FFFFFF"/>
              </a:solidFill>
              <a:effectLst/>
              <a:uFillTx/>
              <a:latin typeface="Arial" panose="020B0604020202020204" pitchFamily="34" charset="0"/>
              <a:ea typeface="Helvetica Neue Medium"/>
              <a:cs typeface="Arial" panose="020B0604020202020204" pitchFamily="34" charset="0"/>
              <a:sym typeface="Helvetica Neue Medium"/>
            </a:endParaRPr>
          </a:p>
        </p:txBody>
      </p:sp>
      <p:sp>
        <p:nvSpPr>
          <p:cNvPr id="20" name="TextBox 19">
            <a:extLst>
              <a:ext uri="{FF2B5EF4-FFF2-40B4-BE49-F238E27FC236}">
                <a16:creationId xmlns:a16="http://schemas.microsoft.com/office/drawing/2014/main" id="{16821821-4820-B340-B13C-F78099A0D6D5}"/>
              </a:ext>
            </a:extLst>
          </p:cNvPr>
          <p:cNvSpPr txBox="1"/>
          <p:nvPr/>
        </p:nvSpPr>
        <p:spPr>
          <a:xfrm>
            <a:off x="12753273" y="8502368"/>
            <a:ext cx="4768881" cy="646331"/>
          </a:xfrm>
          <a:prstGeom prst="rect">
            <a:avLst/>
          </a:prstGeom>
          <a:solidFill>
            <a:schemeClr val="accent4">
              <a:lumMod val="60000"/>
              <a:lumOff val="40000"/>
            </a:schemeClr>
          </a:solidFill>
          <a:ln>
            <a:solidFill>
              <a:schemeClr val="tx2"/>
            </a:solidFill>
          </a:ln>
          <a:effectLst>
            <a:outerShdw blurRad="50800" dist="63500" dir="2700000" algn="tl" rotWithShape="0">
              <a:prstClr val="black">
                <a:alpha val="40000"/>
              </a:prstClr>
            </a:outerShdw>
          </a:effectLst>
        </p:spPr>
        <p:txBody>
          <a:bodyPr wrap="square" rtlCol="0">
            <a:spAutoFit/>
          </a:bodyPr>
          <a:lstStyle/>
          <a:p>
            <a:r>
              <a:rPr lang="en-CA" sz="2000" b="1" dirty="0" smtClean="0"/>
              <a:t>U4 </a:t>
            </a:r>
            <a:r>
              <a:rPr lang="en-CA" sz="2000" dirty="0" smtClean="0"/>
              <a:t>Doesn’t </a:t>
            </a:r>
            <a:r>
              <a:rPr lang="en-CA" sz="2000" dirty="0"/>
              <a:t>click the </a:t>
            </a:r>
            <a:r>
              <a:rPr lang="en-CA" sz="2000" dirty="0" smtClean="0"/>
              <a:t>“Benefit Reviews” </a:t>
            </a:r>
            <a:r>
              <a:rPr lang="en-CA" sz="2000" dirty="0"/>
              <a:t>link due to unclear link name.</a:t>
            </a:r>
          </a:p>
        </p:txBody>
      </p:sp>
      <p:grpSp>
        <p:nvGrpSpPr>
          <p:cNvPr id="11" name="Group 10">
            <a:extLst>
              <a:ext uri="{FF2B5EF4-FFF2-40B4-BE49-F238E27FC236}">
                <a16:creationId xmlns:a16="http://schemas.microsoft.com/office/drawing/2014/main" id="{C8DE1612-1B7B-DD43-A40F-4C9BA38ABD52}"/>
              </a:ext>
            </a:extLst>
          </p:cNvPr>
          <p:cNvGrpSpPr/>
          <p:nvPr/>
        </p:nvGrpSpPr>
        <p:grpSpPr>
          <a:xfrm>
            <a:off x="21277437" y="3013640"/>
            <a:ext cx="2160000" cy="2160903"/>
            <a:chOff x="17801583" y="3770939"/>
            <a:chExt cx="2160000" cy="2160903"/>
          </a:xfrm>
        </p:grpSpPr>
        <p:sp>
          <p:nvSpPr>
            <p:cNvPr id="12" name="Oval 11">
              <a:extLst>
                <a:ext uri="{FF2B5EF4-FFF2-40B4-BE49-F238E27FC236}">
                  <a16:creationId xmlns:a16="http://schemas.microsoft.com/office/drawing/2014/main" id="{3105697D-DEF2-FB43-9D3C-33B5CB1BA74C}"/>
                </a:ext>
              </a:extLst>
            </p:cNvPr>
            <p:cNvSpPr>
              <a:spLocks noChangeAspect="1"/>
            </p:cNvSpPr>
            <p:nvPr/>
          </p:nvSpPr>
          <p:spPr>
            <a:xfrm>
              <a:off x="17801583" y="3770939"/>
              <a:ext cx="2160000" cy="2160903"/>
            </a:xfrm>
            <a:prstGeom prst="ellipse">
              <a:avLst/>
            </a:prstGeom>
            <a:solidFill>
              <a:schemeClr val="bg1"/>
            </a:solidFill>
            <a:ln w="50800" cap="flat">
              <a:solidFill>
                <a:srgbClr val="ED7E2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3" name="4/8…">
              <a:extLst>
                <a:ext uri="{FF2B5EF4-FFF2-40B4-BE49-F238E27FC236}">
                  <a16:creationId xmlns:a16="http://schemas.microsoft.com/office/drawing/2014/main" id="{0B71DEA9-69B1-7A4F-A8AF-04BE80A316D7}"/>
                </a:ext>
              </a:extLst>
            </p:cNvPr>
            <p:cNvSpPr txBox="1"/>
            <p:nvPr/>
          </p:nvSpPr>
          <p:spPr>
            <a:xfrm>
              <a:off x="17988797" y="4294109"/>
              <a:ext cx="1809673" cy="1476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ctr" defTabSz="457200">
                <a:spcBef>
                  <a:spcPts val="0"/>
                </a:spcBef>
                <a:defRPr sz="17000">
                  <a:solidFill>
                    <a:srgbClr val="6DBAE6"/>
                  </a:solidFill>
                  <a:latin typeface="Helvetica Neue Medium"/>
                  <a:ea typeface="Helvetica Neue Medium"/>
                  <a:cs typeface="Helvetica Neue Medium"/>
                  <a:sym typeface="Helvetica Neue Medium"/>
                </a:defRPr>
              </a:pPr>
              <a:r>
                <a:rPr lang="en-CA" sz="6600" dirty="0">
                  <a:solidFill>
                    <a:srgbClr val="ED7E2B"/>
                  </a:solidFill>
                  <a:latin typeface="Arial" panose="020B0604020202020204" pitchFamily="34" charset="0"/>
                  <a:cs typeface="Arial" panose="020B0604020202020204" pitchFamily="34" charset="0"/>
                </a:rPr>
                <a:t>3</a:t>
              </a:r>
              <a:r>
                <a:rPr sz="6600" dirty="0">
                  <a:solidFill>
                    <a:srgbClr val="ED7E2B"/>
                  </a:solidFill>
                  <a:latin typeface="Arial" panose="020B0604020202020204" pitchFamily="34" charset="0"/>
                  <a:cs typeface="Arial" panose="020B0604020202020204" pitchFamily="34" charset="0"/>
                </a:rPr>
                <a:t>/</a:t>
              </a:r>
              <a:r>
                <a:rPr lang="en-CA" sz="6600" dirty="0">
                  <a:solidFill>
                    <a:srgbClr val="ED7E2B"/>
                  </a:solidFill>
                  <a:latin typeface="Arial" panose="020B0604020202020204" pitchFamily="34" charset="0"/>
                  <a:cs typeface="Arial" panose="020B0604020202020204" pitchFamily="34" charset="0"/>
                </a:rPr>
                <a:t>8</a:t>
              </a:r>
            </a:p>
            <a:p>
              <a:pPr algn="ctr" defTabSz="457200">
                <a:lnSpc>
                  <a:spcPct val="80000"/>
                </a:lnSpc>
                <a:spcBef>
                  <a:spcPts val="0"/>
                </a:spcBef>
                <a:defRPr sz="7000">
                  <a:solidFill>
                    <a:srgbClr val="767676"/>
                  </a:solidFill>
                </a:defRPr>
              </a:pPr>
              <a:r>
                <a:rPr lang="en-CA" sz="2000" dirty="0">
                  <a:latin typeface="Arial" panose="020B0604020202020204" pitchFamily="34" charset="0"/>
                  <a:cs typeface="Arial" panose="020B0604020202020204" pitchFamily="34" charset="0"/>
                </a:rPr>
                <a:t>Wrong answer</a:t>
              </a:r>
            </a:p>
          </p:txBody>
        </p:sp>
      </p:grpSp>
      <p:sp>
        <p:nvSpPr>
          <p:cNvPr id="15" name="Subheading 1"/>
          <p:cNvSpPr txBox="1">
            <a:spLocks/>
          </p:cNvSpPr>
          <p:nvPr/>
        </p:nvSpPr>
        <p:spPr>
          <a:xfrm>
            <a:off x="1316501" y="3371232"/>
            <a:ext cx="10500692" cy="8278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Autofit/>
          </a:bodyPr>
          <a:lstStyle>
            <a:lvl1pPr marL="0" marR="0" indent="0" algn="l" defTabSz="825500" latinLnBrk="0">
              <a:lnSpc>
                <a:spcPct val="100000"/>
              </a:lnSpc>
              <a:spcBef>
                <a:spcPts val="0"/>
              </a:spcBef>
              <a:spcAft>
                <a:spcPts val="0"/>
              </a:spcAft>
              <a:buClrTx/>
              <a:buSzTx/>
              <a:buFontTx/>
              <a:buNone/>
              <a:tabLst/>
              <a:defRPr sz="3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sz="4000" b="1" dirty="0">
                <a:solidFill>
                  <a:schemeClr val="tx1"/>
                </a:solidFill>
                <a:latin typeface="Arial" panose="020B0604020202020204" pitchFamily="34" charset="0"/>
                <a:cs typeface="Arial" panose="020B0604020202020204" pitchFamily="34" charset="0"/>
              </a:rPr>
              <a:t>Unclear link name impacts performance</a:t>
            </a:r>
          </a:p>
        </p:txBody>
      </p:sp>
    </p:spTree>
    <p:extLst>
      <p:ext uri="{BB962C8B-B14F-4D97-AF65-F5344CB8AC3E}">
        <p14:creationId xmlns:p14="http://schemas.microsoft.com/office/powerpoint/2010/main" val="2483884605"/>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53CBAE-DB2F-4062-BB8A-A12717B78FD9}"/>
              </a:ext>
            </a:extLst>
          </p:cNvPr>
          <p:cNvSpPr>
            <a:spLocks noGrp="1"/>
          </p:cNvSpPr>
          <p:nvPr>
            <p:ph type="title"/>
          </p:nvPr>
        </p:nvSpPr>
        <p:spPr/>
        <p:txBody>
          <a:bodyPr/>
          <a:lstStyle/>
          <a:p>
            <a:r>
              <a:rPr lang="en-CA" dirty="0"/>
              <a:t>Task 1 - Lorem ipsum dolor sit </a:t>
            </a:r>
            <a:r>
              <a:rPr lang="en-US" dirty="0"/>
              <a:t>-</a:t>
            </a:r>
            <a:r>
              <a:rPr lang="en-CA" dirty="0"/>
              <a:t> highlight</a:t>
            </a:r>
          </a:p>
        </p:txBody>
      </p:sp>
      <p:sp>
        <p:nvSpPr>
          <p:cNvPr id="5" name="Text Placeholder 4">
            <a:extLst>
              <a:ext uri="{FF2B5EF4-FFF2-40B4-BE49-F238E27FC236}">
                <a16:creationId xmlns:a16="http://schemas.microsoft.com/office/drawing/2014/main" id="{B5C0312A-ABFA-4C3B-AAFA-541CC4AC7077}"/>
              </a:ext>
            </a:extLst>
          </p:cNvPr>
          <p:cNvSpPr>
            <a:spLocks noGrp="1"/>
          </p:cNvSpPr>
          <p:nvPr>
            <p:ph type="body" sz="half" idx="22"/>
          </p:nvPr>
        </p:nvSpPr>
        <p:spPr>
          <a:xfrm>
            <a:off x="12471401" y="3473803"/>
            <a:ext cx="10438880" cy="8166515"/>
          </a:xfrm>
        </p:spPr>
        <p:txBody>
          <a:bodyPr>
            <a:normAutofit/>
          </a:bodyPr>
          <a:lstStyle/>
          <a:p>
            <a:r>
              <a:rPr lang="en-CA" sz="2800" dirty="0">
                <a:latin typeface="Arial" panose="020B0604020202020204" pitchFamily="34" charset="0"/>
                <a:cs typeface="Arial" panose="020B0604020202020204" pitchFamily="34" charset="0"/>
              </a:rPr>
              <a:t>This highlight shows how unique the scanning patterns of </a:t>
            </a:r>
            <a:r>
              <a:rPr lang="en-CA" sz="2800" dirty="0" smtClean="0">
                <a:latin typeface="Arial" panose="020B0604020202020204" pitchFamily="34" charset="0"/>
                <a:cs typeface="Arial" panose="020B0604020202020204" pitchFamily="34" charset="0"/>
              </a:rPr>
              <a:t>users </a:t>
            </a:r>
            <a:r>
              <a:rPr lang="en-CA" sz="2800" dirty="0">
                <a:latin typeface="Arial" panose="020B0604020202020204" pitchFamily="34" charset="0"/>
                <a:cs typeface="Arial" panose="020B0604020202020204" pitchFamily="34" charset="0"/>
              </a:rPr>
              <a:t>can be at times. </a:t>
            </a:r>
          </a:p>
          <a:p>
            <a:r>
              <a:rPr lang="en-US" sz="2800" dirty="0" smtClean="0">
                <a:latin typeface="Arial" panose="020B0604020202020204" pitchFamily="34" charset="0"/>
                <a:cs typeface="Arial" panose="020B0604020202020204" pitchFamily="34" charset="0"/>
              </a:rPr>
              <a:t>User </a:t>
            </a:r>
            <a:r>
              <a:rPr lang="en-US" sz="2800" dirty="0">
                <a:latin typeface="Arial" panose="020B0604020202020204" pitchFamily="34" charset="0"/>
                <a:cs typeface="Arial" panose="020B0604020202020204" pitchFamily="34" charset="0"/>
              </a:rPr>
              <a:t>8 clicks the menu button after mentioning My Account.</a:t>
            </a:r>
            <a:endParaRPr lang="en-CA"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When </a:t>
            </a:r>
            <a:r>
              <a:rPr lang="en-US" sz="2800" dirty="0" smtClean="0">
                <a:latin typeface="Arial" panose="020B0604020202020204" pitchFamily="34" charset="0"/>
              </a:rPr>
              <a:t>User 7 </a:t>
            </a:r>
            <a:r>
              <a:rPr lang="en-US" sz="2800" dirty="0" smtClean="0">
                <a:latin typeface="Arial" panose="020B0604020202020204" pitchFamily="34" charset="0"/>
                <a:cs typeface="Arial" panose="020B0604020202020204" pitchFamily="34" charset="0"/>
              </a:rPr>
              <a:t>scans </a:t>
            </a:r>
            <a:r>
              <a:rPr lang="en-US" sz="2800" dirty="0">
                <a:latin typeface="Arial" panose="020B0604020202020204" pitchFamily="34" charset="0"/>
                <a:cs typeface="Arial" panose="020B0604020202020204" pitchFamily="34" charset="0"/>
              </a:rPr>
              <a:t>to the DD block, she reads the header but </a:t>
            </a:r>
            <a:r>
              <a:rPr lang="en-US" sz="2800" b="1" dirty="0">
                <a:latin typeface="Arial" panose="020B0604020202020204" pitchFamily="34" charset="0"/>
                <a:ea typeface="Helvetica Neue" panose="02000503000000020004" pitchFamily="2" charset="0"/>
                <a:cs typeface="Arial" panose="020B0604020202020204" pitchFamily="34" charset="0"/>
              </a:rPr>
              <a:t>not the doormat</a:t>
            </a:r>
            <a:r>
              <a:rPr lang="en-US" sz="2800" dirty="0">
                <a:latin typeface="Arial" panose="020B0604020202020204" pitchFamily="34" charset="0"/>
                <a:cs typeface="Arial" panose="020B0604020202020204" pitchFamily="34" charset="0"/>
              </a:rPr>
              <a:t>.</a:t>
            </a:r>
          </a:p>
          <a:p>
            <a:r>
              <a:rPr lang="en-US" sz="2800" dirty="0">
                <a:latin typeface="Arial" panose="020B0604020202020204" pitchFamily="34" charset="0"/>
                <a:cs typeface="Arial" panose="020B0604020202020204" pitchFamily="34" charset="0"/>
              </a:rPr>
              <a:t>She scans the 3 C’s benefits then the intro paragraphs before making her way back down the page.</a:t>
            </a:r>
          </a:p>
          <a:p>
            <a:r>
              <a:rPr lang="en-US" sz="2800" dirty="0">
                <a:latin typeface="Arial" panose="020B0604020202020204" pitchFamily="34" charset="0"/>
                <a:cs typeface="Arial" panose="020B0604020202020204" pitchFamily="34" charset="0"/>
              </a:rPr>
              <a:t>She then reads the doormat on the DD block and arrives at the correct answer.</a:t>
            </a:r>
          </a:p>
        </p:txBody>
      </p:sp>
      <p:grpSp>
        <p:nvGrpSpPr>
          <p:cNvPr id="7" name="Group 6">
            <a:extLst>
              <a:ext uri="{FF2B5EF4-FFF2-40B4-BE49-F238E27FC236}">
                <a16:creationId xmlns:a16="http://schemas.microsoft.com/office/drawing/2014/main" id="{D9AFCB00-2B4E-CF4C-B34B-629F44B50E63}"/>
              </a:ext>
            </a:extLst>
          </p:cNvPr>
          <p:cNvGrpSpPr/>
          <p:nvPr/>
        </p:nvGrpSpPr>
        <p:grpSpPr>
          <a:xfrm>
            <a:off x="1295400" y="3473803"/>
            <a:ext cx="10504307" cy="7475551"/>
            <a:chOff x="4482685" y="8674472"/>
            <a:chExt cx="4066531" cy="2894009"/>
          </a:xfrm>
        </p:grpSpPr>
        <p:pic>
          <p:nvPicPr>
            <p:cNvPr id="9" name="Picture 8">
              <a:extLst>
                <a:ext uri="{FF2B5EF4-FFF2-40B4-BE49-F238E27FC236}">
                  <a16:creationId xmlns:a16="http://schemas.microsoft.com/office/drawing/2014/main" id="{48BD271F-EEC9-8742-AA21-5BDE89EB371A}"/>
                </a:ext>
                <a:ext uri="{C183D7F6-B498-43B3-948B-1728B52AA6E4}">
                  <adec:decorative xmlns:adec="http://schemas.microsoft.com/office/drawing/2017/decorative" xmlns="" val="1"/>
                </a:ext>
              </a:extLst>
            </p:cNvPr>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4482685" y="8674472"/>
              <a:ext cx="4066531" cy="2894009"/>
            </a:xfrm>
            <a:prstGeom prst="rect">
              <a:avLst/>
            </a:prstGeom>
            <a:noFill/>
            <a:ln>
              <a:solidFill>
                <a:schemeClr val="tx2">
                  <a:lumMod val="60000"/>
                  <a:lumOff val="40000"/>
                </a:schemeClr>
              </a:solidFill>
            </a:ln>
            <a:effectLst>
              <a:outerShdw blurRad="50800" dist="63500" dir="2700000" algn="tl" rotWithShape="0">
                <a:prstClr val="black">
                  <a:alpha val="40000"/>
                </a:prstClr>
              </a:outerShdw>
            </a:effectLst>
          </p:spPr>
        </p:pic>
        <p:sp>
          <p:nvSpPr>
            <p:cNvPr id="10" name="Rectangle 9">
              <a:extLst>
                <a:ext uri="{FF2B5EF4-FFF2-40B4-BE49-F238E27FC236}">
                  <a16:creationId xmlns:a16="http://schemas.microsoft.com/office/drawing/2014/main" id="{581ABF80-4A15-BB46-B113-93EDF09C017F}"/>
                </a:ext>
              </a:extLst>
            </p:cNvPr>
            <p:cNvSpPr/>
            <p:nvPr/>
          </p:nvSpPr>
          <p:spPr>
            <a:xfrm>
              <a:off x="4482685" y="8674472"/>
              <a:ext cx="4066531" cy="2894009"/>
            </a:xfrm>
            <a:prstGeom prst="rect">
              <a:avLst/>
            </a:prstGeom>
            <a:solidFill>
              <a:srgbClr val="000000">
                <a:alpha val="4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grpSp>
          <p:nvGrpSpPr>
            <p:cNvPr id="11" name="Group 10">
              <a:extLst>
                <a:ext uri="{FF2B5EF4-FFF2-40B4-BE49-F238E27FC236}">
                  <a16:creationId xmlns:a16="http://schemas.microsoft.com/office/drawing/2014/main" id="{EF5CC02D-C1C4-0D4E-A3F0-48167ACF5679}"/>
                </a:ext>
              </a:extLst>
            </p:cNvPr>
            <p:cNvGrpSpPr/>
            <p:nvPr/>
          </p:nvGrpSpPr>
          <p:grpSpPr>
            <a:xfrm>
              <a:off x="5813585" y="9465483"/>
              <a:ext cx="1408850" cy="1408850"/>
              <a:chOff x="5685183" y="9104243"/>
              <a:chExt cx="2279374" cy="2279374"/>
            </a:xfrm>
          </p:grpSpPr>
          <p:sp>
            <p:nvSpPr>
              <p:cNvPr id="12" name="Oval 11">
                <a:extLst>
                  <a:ext uri="{FF2B5EF4-FFF2-40B4-BE49-F238E27FC236}">
                    <a16:creationId xmlns:a16="http://schemas.microsoft.com/office/drawing/2014/main" id="{F0875DC1-3A01-1A4E-8EB1-61DC8220B659}"/>
                  </a:ext>
                </a:extLst>
              </p:cNvPr>
              <p:cNvSpPr/>
              <p:nvPr/>
            </p:nvSpPr>
            <p:spPr>
              <a:xfrm>
                <a:off x="5685183" y="9104243"/>
                <a:ext cx="2279374" cy="2279374"/>
              </a:xfrm>
              <a:prstGeom prst="ellipse">
                <a:avLst/>
              </a:prstGeom>
              <a:noFill/>
              <a:ln w="508000" cap="flat">
                <a:solidFill>
                  <a:schemeClr val="bg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3" name="Triangle 12">
                <a:hlinkClick r:id="rId3"/>
                <a:extLst>
                  <a:ext uri="{FF2B5EF4-FFF2-40B4-BE49-F238E27FC236}">
                    <a16:creationId xmlns:a16="http://schemas.microsoft.com/office/drawing/2014/main" id="{EFEFD81E-2540-0B4C-95B3-FE2F9ABA5992}"/>
                  </a:ext>
                </a:extLst>
              </p:cNvPr>
              <p:cNvSpPr/>
              <p:nvPr/>
            </p:nvSpPr>
            <p:spPr>
              <a:xfrm rot="19800000">
                <a:off x="6087245" y="9492563"/>
                <a:ext cx="1339221" cy="1154502"/>
              </a:xfrm>
              <a:prstGeom prst="triangl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grpSp>
      </p:grpSp>
      <p:sp>
        <p:nvSpPr>
          <p:cNvPr id="14" name="The System Usability Scale is a 10-item questionnaire for quantifying user experience.">
            <a:extLst>
              <a:ext uri="{FF2B5EF4-FFF2-40B4-BE49-F238E27FC236}">
                <a16:creationId xmlns:a16="http://schemas.microsoft.com/office/drawing/2014/main" id="{E0423B6E-2FF6-EC42-A3B5-27D66126DC6F}"/>
              </a:ext>
            </a:extLst>
          </p:cNvPr>
          <p:cNvSpPr txBox="1"/>
          <p:nvPr/>
        </p:nvSpPr>
        <p:spPr>
          <a:xfrm>
            <a:off x="2589624" y="11313414"/>
            <a:ext cx="7709315" cy="10869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3900" i="1"/>
            </a:lvl1pPr>
          </a:lstStyle>
          <a:p>
            <a:pPr algn="ctr"/>
            <a:r>
              <a:rPr lang="en-US" i="0" dirty="0">
                <a:solidFill>
                  <a:srgbClr val="00527F"/>
                </a:solidFill>
                <a:hlinkClick r:id="rId3">
                  <a:extLst>
                    <a:ext uri="{A12FA001-AC4F-418D-AE19-62706E023703}">
                      <ahyp:hlinkClr xmlns:ahyp="http://schemas.microsoft.com/office/drawing/2018/hyperlinkcolor" xmlns="" val="tx"/>
                    </a:ext>
                  </a:extLst>
                </a:hlinkClick>
              </a:rPr>
              <a:t>Play – clip length 1 minute 49 seconds</a:t>
            </a:r>
            <a:endParaRPr lang="en-CA" i="0" dirty="0">
              <a:solidFill>
                <a:srgbClr val="00527F"/>
              </a:solidFill>
            </a:endParaRPr>
          </a:p>
        </p:txBody>
      </p:sp>
      <p:sp>
        <p:nvSpPr>
          <p:cNvPr id="15" name="Observations">
            <a:extLst>
              <a:ext uri="{FF2B5EF4-FFF2-40B4-BE49-F238E27FC236}">
                <a16:creationId xmlns:a16="http://schemas.microsoft.com/office/drawing/2014/main" id="{BB3DA149-4CAE-1144-AB65-51FD94CA8CAA}"/>
              </a:ext>
            </a:extLst>
          </p:cNvPr>
          <p:cNvSpPr txBox="1">
            <a:spLocks/>
          </p:cNvSpPr>
          <p:nvPr/>
        </p:nvSpPr>
        <p:spPr>
          <a:xfrm>
            <a:off x="1330945" y="2583686"/>
            <a:ext cx="10377935" cy="8278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3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b="1" dirty="0">
                <a:latin typeface="Arial" panose="020B0604020202020204" pitchFamily="34" charset="0"/>
                <a:cs typeface="Arial" panose="020B0604020202020204" pitchFamily="34" charset="0"/>
              </a:rPr>
              <a:t>Highlight video</a:t>
            </a:r>
          </a:p>
        </p:txBody>
      </p:sp>
      <p:sp>
        <p:nvSpPr>
          <p:cNvPr id="16" name="Recommendations">
            <a:extLst>
              <a:ext uri="{FF2B5EF4-FFF2-40B4-BE49-F238E27FC236}">
                <a16:creationId xmlns:a16="http://schemas.microsoft.com/office/drawing/2014/main" id="{42A8FF7C-75E3-5140-85AB-9B4DC953B193}"/>
              </a:ext>
            </a:extLst>
          </p:cNvPr>
          <p:cNvSpPr txBox="1">
            <a:spLocks/>
          </p:cNvSpPr>
          <p:nvPr/>
        </p:nvSpPr>
        <p:spPr>
          <a:xfrm>
            <a:off x="12532345" y="2579737"/>
            <a:ext cx="10377935" cy="8278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3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b="1" dirty="0">
                <a:latin typeface="Arial" panose="020B0604020202020204" pitchFamily="34" charset="0"/>
                <a:cs typeface="Arial" panose="020B0604020202020204" pitchFamily="34" charset="0"/>
              </a:rPr>
              <a:t>Observations</a:t>
            </a:r>
          </a:p>
        </p:txBody>
      </p:sp>
      <p:sp>
        <p:nvSpPr>
          <p:cNvPr id="17" name="Rounded Rectangle 16">
            <a:extLst>
              <a:ext uri="{FF2B5EF4-FFF2-40B4-BE49-F238E27FC236}">
                <a16:creationId xmlns:a16="http://schemas.microsoft.com/office/drawing/2014/main" id="{CD048827-92BC-E047-B311-D1C7D51AC330}"/>
              </a:ext>
            </a:extLst>
          </p:cNvPr>
          <p:cNvSpPr/>
          <p:nvPr/>
        </p:nvSpPr>
        <p:spPr>
          <a:xfrm>
            <a:off x="13127064" y="8939073"/>
            <a:ext cx="9905974" cy="1747996"/>
          </a:xfrm>
          <a:prstGeom prst="roundRect">
            <a:avLst/>
          </a:prstGeom>
          <a:solidFill>
            <a:schemeClr val="bg1"/>
          </a:solidFill>
          <a:ln w="50800" cap="flat">
            <a:solidFill>
              <a:srgbClr val="4EBDE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lnSpc>
                <a:spcPct val="100000"/>
              </a:lnSpc>
              <a:spcBef>
                <a:spcPts val="0"/>
              </a:spcBef>
            </a:pPr>
            <a:r>
              <a:rPr lang="en-CA" sz="3200" b="1" dirty="0" smtClean="0">
                <a:latin typeface="Arial" panose="020B0604020202020204" pitchFamily="34" charset="0"/>
                <a:ea typeface="Helvetica Neue" panose="02000503000000020004" pitchFamily="2" charset="0"/>
                <a:cs typeface="Arial" panose="020B0604020202020204" pitchFamily="34" charset="0"/>
              </a:rPr>
              <a:t>U8</a:t>
            </a:r>
            <a:r>
              <a:rPr lang="en-CA" sz="3200" b="1" dirty="0">
                <a:latin typeface="Arial" panose="020B0604020202020204" pitchFamily="34" charset="0"/>
                <a:ea typeface="Helvetica Neue" panose="02000503000000020004" pitchFamily="2" charset="0"/>
                <a:cs typeface="Arial" panose="020B0604020202020204" pitchFamily="34" charset="0"/>
              </a:rPr>
              <a:t>: </a:t>
            </a:r>
            <a:r>
              <a:rPr lang="en-CA" sz="3200" dirty="0">
                <a:latin typeface="Arial" panose="020B0604020202020204" pitchFamily="34" charset="0"/>
                <a:ea typeface="Helvetica Neue" panose="02000503000000020004" pitchFamily="2" charset="0"/>
                <a:cs typeface="Arial" panose="020B0604020202020204" pitchFamily="34" charset="0"/>
              </a:rPr>
              <a:t>“</a:t>
            </a:r>
            <a:r>
              <a:rPr lang="en-US" sz="3200" dirty="0">
                <a:latin typeface="Arial" panose="020B0604020202020204" pitchFamily="34" charset="0"/>
                <a:ea typeface="Helvetica Neue" panose="02000503000000020004" pitchFamily="2" charset="0"/>
                <a:cs typeface="Arial" panose="020B0604020202020204" pitchFamily="34" charset="0"/>
              </a:rPr>
              <a:t>I think it was actually easy, but I didn't fully </a:t>
            </a:r>
            <a:r>
              <a:rPr lang="en-US" sz="3200" dirty="0" smtClean="0">
                <a:latin typeface="Arial" panose="020B0604020202020204" pitchFamily="34" charset="0"/>
                <a:ea typeface="Helvetica Neue" panose="02000503000000020004" pitchFamily="2" charset="0"/>
                <a:cs typeface="Arial" panose="020B0604020202020204" pitchFamily="34" charset="0"/>
              </a:rPr>
              <a:t>	understand </a:t>
            </a:r>
            <a:r>
              <a:rPr lang="en-US" sz="3200" dirty="0">
                <a:latin typeface="Arial" panose="020B0604020202020204" pitchFamily="34" charset="0"/>
                <a:ea typeface="Helvetica Neue" panose="02000503000000020004" pitchFamily="2" charset="0"/>
                <a:cs typeface="Arial" panose="020B0604020202020204" pitchFamily="34" charset="0"/>
              </a:rPr>
              <a:t>the question at hand. I didn't know if </a:t>
            </a:r>
            <a:r>
              <a:rPr lang="en-US" sz="3200" dirty="0" smtClean="0">
                <a:latin typeface="Arial" panose="020B0604020202020204" pitchFamily="34" charset="0"/>
                <a:ea typeface="Helvetica Neue" panose="02000503000000020004" pitchFamily="2" charset="0"/>
                <a:cs typeface="Arial" panose="020B0604020202020204" pitchFamily="34" charset="0"/>
              </a:rPr>
              <a:t>	it </a:t>
            </a:r>
            <a:r>
              <a:rPr lang="en-US" sz="3200" dirty="0">
                <a:latin typeface="Arial" panose="020B0604020202020204" pitchFamily="34" charset="0"/>
                <a:ea typeface="Helvetica Neue" panose="02000503000000020004" pitchFamily="2" charset="0"/>
                <a:cs typeface="Arial" panose="020B0604020202020204" pitchFamily="34" charset="0"/>
              </a:rPr>
              <a:t>was somewhere else on the page</a:t>
            </a:r>
            <a:r>
              <a:rPr lang="en-CA" sz="3200" dirty="0">
                <a:solidFill>
                  <a:srgbClr val="222222"/>
                </a:solidFill>
                <a:latin typeface="Arial" panose="020B0604020202020204" pitchFamily="34" charset="0"/>
                <a:ea typeface="Helvetica Neue" panose="02000503000000020004" pitchFamily="2" charset="0"/>
                <a:cs typeface="Arial" panose="020B0604020202020204" pitchFamily="34" charset="0"/>
              </a:rPr>
              <a:t>.”</a:t>
            </a:r>
            <a:endParaRPr kumimoji="0" lang="en-US" sz="3200" u="none" strike="noStrike" cap="none" spc="0" normalizeH="0" baseline="0" dirty="0">
              <a:ln>
                <a:noFill/>
              </a:ln>
              <a:solidFill>
                <a:srgbClr val="FFFFFF"/>
              </a:solidFill>
              <a:effectLst/>
              <a:uFillTx/>
              <a:latin typeface="Arial" panose="020B0604020202020204" pitchFamily="34" charset="0"/>
              <a:ea typeface="Helvetica Neue" panose="02000503000000020004" pitchFamily="2" charset="0"/>
              <a:cs typeface="Arial" panose="020B0604020202020204" pitchFamily="34" charset="0"/>
              <a:sym typeface="Helvetica Neue Medium"/>
            </a:endParaRPr>
          </a:p>
        </p:txBody>
      </p:sp>
      <p:sp>
        <p:nvSpPr>
          <p:cNvPr id="18" name="TextBox 17">
            <a:extLst>
              <a:ext uri="{FF2B5EF4-FFF2-40B4-BE49-F238E27FC236}">
                <a16:creationId xmlns:a16="http://schemas.microsoft.com/office/drawing/2014/main" id="{AE653F84-B2AA-3941-8794-F83BD9B839D7}"/>
              </a:ext>
            </a:extLst>
          </p:cNvPr>
          <p:cNvSpPr txBox="1"/>
          <p:nvPr/>
        </p:nvSpPr>
        <p:spPr>
          <a:xfrm>
            <a:off x="9612998" y="10868785"/>
            <a:ext cx="2469440" cy="286232"/>
          </a:xfrm>
          <a:prstGeom prst="rect">
            <a:avLst/>
          </a:prstGeom>
          <a:solidFill>
            <a:schemeClr val="accent4">
              <a:lumMod val="60000"/>
              <a:lumOff val="40000"/>
            </a:schemeClr>
          </a:solidFill>
          <a:ln>
            <a:solidFill>
              <a:schemeClr val="tx2"/>
            </a:solidFill>
          </a:ln>
          <a:effectLst>
            <a:outerShdw blurRad="50800" dist="63500" dir="2700000" algn="tl" rotWithShape="0">
              <a:prstClr val="black">
                <a:alpha val="40000"/>
              </a:prstClr>
            </a:outerShdw>
          </a:effectLst>
        </p:spPr>
        <p:txBody>
          <a:bodyPr wrap="square" rtlCol="0">
            <a:spAutoFit/>
          </a:bodyPr>
          <a:lstStyle/>
          <a:p>
            <a:pPr algn="ctr"/>
            <a:r>
              <a:rPr lang="en-CA" sz="1400" b="1" dirty="0" smtClean="0"/>
              <a:t> </a:t>
            </a:r>
            <a:r>
              <a:rPr lang="en-CA" sz="1400" b="1" dirty="0"/>
              <a:t>8 (correct)</a:t>
            </a:r>
            <a:endParaRPr lang="en-CA" sz="1400" dirty="0"/>
          </a:p>
        </p:txBody>
      </p:sp>
    </p:spTree>
    <p:extLst>
      <p:ext uri="{BB962C8B-B14F-4D97-AF65-F5344CB8AC3E}">
        <p14:creationId xmlns:p14="http://schemas.microsoft.com/office/powerpoint/2010/main" val="1401078065"/>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Decision Times Overview"/>
          <p:cNvSpPr txBox="1">
            <a:spLocks noGrp="1"/>
          </p:cNvSpPr>
          <p:nvPr>
            <p:ph type="title"/>
          </p:nvPr>
        </p:nvSpPr>
        <p:spPr>
          <a:prstGeom prst="rect">
            <a:avLst/>
          </a:prstGeom>
        </p:spPr>
        <p:txBody>
          <a:bodyPr/>
          <a:lstStyle/>
          <a:p>
            <a:r>
              <a:t>Decision Times Overview</a:t>
            </a:r>
          </a:p>
        </p:txBody>
      </p:sp>
      <p:sp>
        <p:nvSpPr>
          <p:cNvPr id="314" name="Mobile results"/>
          <p:cNvSpPr txBox="1">
            <a:spLocks noGrp="1"/>
          </p:cNvSpPr>
          <p:nvPr>
            <p:ph type="body" idx="22"/>
          </p:nvPr>
        </p:nvSpPr>
        <p:spPr>
          <a:xfrm>
            <a:off x="1323660" y="7440433"/>
            <a:ext cx="10507978" cy="551372"/>
          </a:xfrm>
          <a:prstGeom prst="rect">
            <a:avLst/>
          </a:prstGeom>
        </p:spPr>
        <p:txBody>
          <a:bodyPr/>
          <a:lstStyle/>
          <a:p>
            <a:r>
              <a:rPr dirty="0">
                <a:latin typeface="Arial" panose="020B0604020202020204" pitchFamily="34" charset="0"/>
                <a:cs typeface="Arial" panose="020B0604020202020204" pitchFamily="34" charset="0"/>
              </a:rPr>
              <a:t>Mobile results</a:t>
            </a:r>
          </a:p>
        </p:txBody>
      </p:sp>
      <p:graphicFrame>
        <p:nvGraphicFramePr>
          <p:cNvPr id="316" name="2D Line Chart"/>
          <p:cNvGraphicFramePr/>
          <p:nvPr>
            <p:extLst>
              <p:ext uri="{D42A27DB-BD31-4B8C-83A1-F6EECF244321}">
                <p14:modId xmlns:p14="http://schemas.microsoft.com/office/powerpoint/2010/main" val="1888710560"/>
              </p:ext>
            </p:extLst>
          </p:nvPr>
        </p:nvGraphicFramePr>
        <p:xfrm>
          <a:off x="1332123" y="8340619"/>
          <a:ext cx="10754781" cy="448815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17" name="2D Line Chart"/>
          <p:cNvGraphicFramePr/>
          <p:nvPr>
            <p:extLst>
              <p:ext uri="{D42A27DB-BD31-4B8C-83A1-F6EECF244321}">
                <p14:modId xmlns:p14="http://schemas.microsoft.com/office/powerpoint/2010/main" val="3695497620"/>
              </p:ext>
            </p:extLst>
          </p:nvPr>
        </p:nvGraphicFramePr>
        <p:xfrm>
          <a:off x="12548135" y="8306703"/>
          <a:ext cx="10621034" cy="4515091"/>
        </p:xfrm>
        <a:graphic>
          <a:graphicData uri="http://schemas.openxmlformats.org/drawingml/2006/chart">
            <c:chart xmlns:c="http://schemas.openxmlformats.org/drawingml/2006/chart" xmlns:r="http://schemas.openxmlformats.org/officeDocument/2006/relationships" r:id="rId3"/>
          </a:graphicData>
        </a:graphic>
      </p:graphicFrame>
      <p:sp>
        <p:nvSpPr>
          <p:cNvPr id="318" name="This is a metric of calculating the time between the user finishing reading the task description to the time that the user makes a decision to execute by indicating they would select or navigate."/>
          <p:cNvSpPr txBox="1"/>
          <p:nvPr/>
        </p:nvSpPr>
        <p:spPr>
          <a:xfrm>
            <a:off x="1358042" y="2600379"/>
            <a:ext cx="10375946" cy="47383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defTabSz="457200">
              <a:lnSpc>
                <a:spcPct val="100000"/>
              </a:lnSpc>
              <a:spcBef>
                <a:spcPts val="0"/>
              </a:spcBef>
              <a:defRPr sz="4100" i="1"/>
            </a:lvl1pPr>
          </a:lstStyle>
          <a:p>
            <a:r>
              <a:rPr i="0" dirty="0">
                <a:latin typeface="Arial" panose="020B0604020202020204" pitchFamily="34" charset="0"/>
                <a:cs typeface="Arial" panose="020B0604020202020204" pitchFamily="34" charset="0"/>
              </a:rPr>
              <a:t>This is a metric of calculating the time between the user finishing reading the task description to the time that the user makes a decision to execute by indicating they would select or navigate.</a:t>
            </a:r>
          </a:p>
        </p:txBody>
      </p:sp>
      <p:sp>
        <p:nvSpPr>
          <p:cNvPr id="320" name="Desktop results"/>
          <p:cNvSpPr txBox="1"/>
          <p:nvPr/>
        </p:nvSpPr>
        <p:spPr>
          <a:xfrm>
            <a:off x="12523456" y="7440433"/>
            <a:ext cx="10347740" cy="5513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lvl1pPr defTabSz="825500">
              <a:lnSpc>
                <a:spcPct val="100000"/>
              </a:lnSpc>
              <a:spcBef>
                <a:spcPts val="0"/>
              </a:spcBef>
              <a:defRPr sz="2800">
                <a:latin typeface="Helvetica Neue Medium"/>
                <a:ea typeface="Helvetica Neue Medium"/>
                <a:cs typeface="Helvetica Neue Medium"/>
                <a:sym typeface="Helvetica Neue Medium"/>
              </a:defRPr>
            </a:lvl1pPr>
          </a:lstStyle>
          <a:p>
            <a:r>
              <a:rPr dirty="0">
                <a:latin typeface="Arial" panose="020B0604020202020204" pitchFamily="34" charset="0"/>
                <a:cs typeface="Arial" panose="020B0604020202020204" pitchFamily="34" charset="0"/>
              </a:rPr>
              <a:t>Desktop results</a:t>
            </a:r>
          </a:p>
        </p:txBody>
      </p:sp>
      <p:sp>
        <p:nvSpPr>
          <p:cNvPr id="10" name="4/8…">
            <a:extLst>
              <a:ext uri="{FF2B5EF4-FFF2-40B4-BE49-F238E27FC236}">
                <a16:creationId xmlns:a16="http://schemas.microsoft.com/office/drawing/2014/main" id="{5C1D9E5A-B6D5-194D-BB31-518B3ED826FE}"/>
              </a:ext>
            </a:extLst>
          </p:cNvPr>
          <p:cNvSpPr txBox="1"/>
          <p:nvPr/>
        </p:nvSpPr>
        <p:spPr>
          <a:xfrm>
            <a:off x="15784286" y="2323310"/>
            <a:ext cx="7152394"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r" defTabSz="457200">
              <a:spcBef>
                <a:spcPts val="0"/>
              </a:spcBef>
              <a:defRPr sz="17000">
                <a:solidFill>
                  <a:srgbClr val="6DBAE6"/>
                </a:solidFill>
                <a:latin typeface="Helvetica Neue Medium"/>
                <a:ea typeface="Helvetica Neue Medium"/>
                <a:cs typeface="Helvetica Neue Medium"/>
                <a:sym typeface="Helvetica Neue Medium"/>
              </a:defRPr>
            </a:pPr>
            <a:r>
              <a:rPr lang="en-US" dirty="0">
                <a:latin typeface="Arial" panose="020B0604020202020204" pitchFamily="34" charset="0"/>
                <a:cs typeface="Arial" panose="020B0604020202020204" pitchFamily="34" charset="0"/>
              </a:rPr>
              <a:t>8/10</a:t>
            </a:r>
            <a:endParaRPr dirty="0">
              <a:latin typeface="Arial" panose="020B0604020202020204" pitchFamily="34" charset="0"/>
              <a:cs typeface="Arial" panose="020B0604020202020204" pitchFamily="34" charset="0"/>
            </a:endParaRPr>
          </a:p>
          <a:p>
            <a:pPr algn="r" defTabSz="457200">
              <a:lnSpc>
                <a:spcPct val="80000"/>
              </a:lnSpc>
              <a:spcBef>
                <a:spcPts val="0"/>
              </a:spcBef>
              <a:defRPr sz="7000">
                <a:solidFill>
                  <a:srgbClr val="767676"/>
                </a:solidFill>
              </a:defRPr>
            </a:pPr>
            <a:r>
              <a:rPr lang="en-CA" dirty="0">
                <a:latin typeface="Arial" panose="020B0604020202020204" pitchFamily="34" charset="0"/>
                <a:cs typeface="Arial" panose="020B0604020202020204" pitchFamily="34" charset="0"/>
              </a:rPr>
              <a:t>Tasks increased</a:t>
            </a:r>
            <a:br>
              <a:rPr lang="en-CA" dirty="0">
                <a:latin typeface="Arial" panose="020B0604020202020204" pitchFamily="34" charset="0"/>
                <a:cs typeface="Arial" panose="020B0604020202020204" pitchFamily="34" charset="0"/>
              </a:rPr>
            </a:br>
            <a:r>
              <a:rPr lang="en-CA" dirty="0">
                <a:latin typeface="Arial" panose="020B0604020202020204" pitchFamily="34" charset="0"/>
                <a:cs typeface="Arial" panose="020B0604020202020204" pitchFamily="34" charset="0"/>
              </a:rPr>
              <a:t>in performance</a:t>
            </a:r>
          </a:p>
          <a:p>
            <a:pPr algn="r" defTabSz="457200">
              <a:lnSpc>
                <a:spcPct val="80000"/>
              </a:lnSpc>
              <a:spcBef>
                <a:spcPts val="0"/>
              </a:spcBef>
              <a:defRPr sz="7000">
                <a:solidFill>
                  <a:srgbClr val="767676"/>
                </a:solidFill>
              </a:defRPr>
            </a:pPr>
            <a:endParaRPr lang="en-CA" dirty="0">
              <a:latin typeface="Arial" panose="020B0604020202020204" pitchFamily="34" charset="0"/>
              <a:cs typeface="Arial" panose="020B0604020202020204" pitchFamily="34" charset="0"/>
            </a:endParaRPr>
          </a:p>
        </p:txBody>
      </p:sp>
      <p:sp>
        <p:nvSpPr>
          <p:cNvPr id="15"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16"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17"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18"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03910786"/>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Decision Times - Task 1 - Eligibility periods"/>
          <p:cNvSpPr txBox="1">
            <a:spLocks noGrp="1"/>
          </p:cNvSpPr>
          <p:nvPr>
            <p:ph type="title"/>
          </p:nvPr>
        </p:nvSpPr>
        <p:spPr>
          <a:prstGeom prst="rect">
            <a:avLst/>
          </a:prstGeom>
        </p:spPr>
        <p:txBody>
          <a:bodyPr/>
          <a:lstStyle/>
          <a:p>
            <a:r>
              <a:rPr dirty="0"/>
              <a:t>Decision Times - Task 1</a:t>
            </a:r>
          </a:p>
        </p:txBody>
      </p:sp>
      <p:sp>
        <p:nvSpPr>
          <p:cNvPr id="323" name="Mobile results"/>
          <p:cNvSpPr txBox="1">
            <a:spLocks noGrp="1"/>
          </p:cNvSpPr>
          <p:nvPr>
            <p:ph type="body" idx="21"/>
          </p:nvPr>
        </p:nvSpPr>
        <p:spPr>
          <a:prstGeom prst="rect">
            <a:avLst/>
          </a:prstGeom>
        </p:spPr>
        <p:txBody>
          <a:bodyPr/>
          <a:lstStyle/>
          <a:p>
            <a:r>
              <a:rPr dirty="0">
                <a:latin typeface="Arial" panose="020B0604020202020204" pitchFamily="34" charset="0"/>
                <a:cs typeface="Arial" panose="020B0604020202020204" pitchFamily="34" charset="0"/>
              </a:rPr>
              <a:t>Mobile results</a:t>
            </a:r>
          </a:p>
        </p:txBody>
      </p:sp>
      <p:sp>
        <p:nvSpPr>
          <p:cNvPr id="324" name="Desktop results"/>
          <p:cNvSpPr txBox="1">
            <a:spLocks noGrp="1"/>
          </p:cNvSpPr>
          <p:nvPr>
            <p:ph type="body" idx="23"/>
          </p:nvPr>
        </p:nvSpPr>
        <p:spPr>
          <a:xfrm>
            <a:off x="12547600" y="2626291"/>
            <a:ext cx="10299452" cy="551372"/>
          </a:xfrm>
          <a:prstGeom prst="rect">
            <a:avLst/>
          </a:prstGeom>
        </p:spPr>
        <p:txBody>
          <a:bodyPr/>
          <a:lstStyle/>
          <a:p>
            <a:r>
              <a:rPr dirty="0">
                <a:latin typeface="Arial" panose="020B0604020202020204" pitchFamily="34" charset="0"/>
                <a:cs typeface="Arial" panose="020B0604020202020204" pitchFamily="34" charset="0"/>
              </a:rPr>
              <a:t>Desktop results</a:t>
            </a:r>
          </a:p>
        </p:txBody>
      </p:sp>
      <p:sp>
        <p:nvSpPr>
          <p:cNvPr id="325" name="28%…"/>
          <p:cNvSpPr txBox="1"/>
          <p:nvPr/>
        </p:nvSpPr>
        <p:spPr>
          <a:xfrm>
            <a:off x="13016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3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28%</a:t>
            </a:r>
          </a:p>
          <a:p>
            <a:pPr defTabSz="457200">
              <a:lnSpc>
                <a:spcPct val="80000"/>
              </a:lnSpc>
              <a:spcBef>
                <a:spcPts val="0"/>
              </a:spcBef>
              <a:defRPr sz="5000">
                <a:solidFill>
                  <a:srgbClr val="767676"/>
                </a:solidFill>
              </a:defRPr>
            </a:pPr>
            <a:r>
              <a:rPr dirty="0">
                <a:latin typeface="Arial" panose="020B0604020202020204" pitchFamily="34" charset="0"/>
                <a:cs typeface="Arial" panose="020B0604020202020204" pitchFamily="34" charset="0"/>
              </a:rPr>
              <a:t>Increase in </a:t>
            </a:r>
            <a:br>
              <a:rPr dirty="0">
                <a:latin typeface="Arial" panose="020B0604020202020204" pitchFamily="34" charset="0"/>
                <a:cs typeface="Arial" panose="020B0604020202020204" pitchFamily="34" charset="0"/>
              </a:rPr>
            </a:br>
            <a:r>
              <a:rPr dirty="0">
                <a:latin typeface="Arial" panose="020B0604020202020204" pitchFamily="34" charset="0"/>
                <a:cs typeface="Arial" panose="020B0604020202020204" pitchFamily="34" charset="0"/>
              </a:rPr>
              <a:t>task completion</a:t>
            </a:r>
          </a:p>
        </p:txBody>
      </p:sp>
      <p:sp>
        <p:nvSpPr>
          <p:cNvPr id="326" name="35%…"/>
          <p:cNvSpPr txBox="1"/>
          <p:nvPr/>
        </p:nvSpPr>
        <p:spPr>
          <a:xfrm>
            <a:off x="12515772" y="3097030"/>
            <a:ext cx="7367153" cy="44069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defTabSz="457200">
              <a:spcBef>
                <a:spcPts val="0"/>
              </a:spcBef>
              <a:defRPr sz="13000">
                <a:solidFill>
                  <a:srgbClr val="6DBAE6"/>
                </a:solidFill>
                <a:latin typeface="Helvetica Neue Medium"/>
                <a:ea typeface="Helvetica Neue Medium"/>
                <a:cs typeface="Helvetica Neue Medium"/>
                <a:sym typeface="Helvetica Neue Medium"/>
              </a:defRPr>
            </a:pPr>
            <a:r>
              <a:rPr dirty="0">
                <a:latin typeface="Arial" panose="020B0604020202020204" pitchFamily="34" charset="0"/>
                <a:cs typeface="Arial" panose="020B0604020202020204" pitchFamily="34" charset="0"/>
              </a:rPr>
              <a:t>35%</a:t>
            </a:r>
          </a:p>
          <a:p>
            <a:pPr defTabSz="457200">
              <a:lnSpc>
                <a:spcPct val="80000"/>
              </a:lnSpc>
              <a:spcBef>
                <a:spcPts val="0"/>
              </a:spcBef>
              <a:defRPr sz="5000">
                <a:solidFill>
                  <a:srgbClr val="767676"/>
                </a:solidFill>
              </a:defRPr>
            </a:pPr>
            <a:r>
              <a:rPr lang="en-CA" dirty="0" smtClean="0">
                <a:latin typeface="Arial" panose="020B0604020202020204" pitchFamily="34" charset="0"/>
                <a:cs typeface="Arial" panose="020B0604020202020204" pitchFamily="34" charset="0"/>
              </a:rPr>
              <a:t>Increase</a:t>
            </a:r>
            <a:r>
              <a:rPr dirty="0" smtClean="0">
                <a:latin typeface="Arial" panose="020B0604020202020204" pitchFamily="34" charset="0"/>
                <a:cs typeface="Arial" panose="020B0604020202020204" pitchFamily="34" charset="0"/>
              </a:rPr>
              <a:t> </a:t>
            </a:r>
            <a:r>
              <a:rPr dirty="0">
                <a:latin typeface="Arial" panose="020B0604020202020204" pitchFamily="34" charset="0"/>
                <a:cs typeface="Arial" panose="020B0604020202020204" pitchFamily="34" charset="0"/>
              </a:rPr>
              <a:t>in </a:t>
            </a:r>
            <a:br>
              <a:rPr dirty="0">
                <a:latin typeface="Arial" panose="020B0604020202020204" pitchFamily="34" charset="0"/>
                <a:cs typeface="Arial" panose="020B0604020202020204" pitchFamily="34" charset="0"/>
              </a:rPr>
            </a:br>
            <a:r>
              <a:rPr dirty="0">
                <a:latin typeface="Arial" panose="020B0604020202020204" pitchFamily="34" charset="0"/>
                <a:cs typeface="Arial" panose="020B0604020202020204" pitchFamily="34" charset="0"/>
              </a:rPr>
              <a:t>success rate</a:t>
            </a:r>
          </a:p>
        </p:txBody>
      </p:sp>
      <p:graphicFrame>
        <p:nvGraphicFramePr>
          <p:cNvPr id="327" name="2D Column Chart"/>
          <p:cNvGraphicFramePr/>
          <p:nvPr>
            <p:extLst>
              <p:ext uri="{D42A27DB-BD31-4B8C-83A1-F6EECF244321}">
                <p14:modId xmlns:p14="http://schemas.microsoft.com/office/powerpoint/2010/main" val="1243277717"/>
              </p:ext>
            </p:extLst>
          </p:nvPr>
        </p:nvGraphicFramePr>
        <p:xfrm>
          <a:off x="1351948" y="8317589"/>
          <a:ext cx="10359722" cy="4512858"/>
        </p:xfrm>
        <a:graphic>
          <a:graphicData uri="http://schemas.openxmlformats.org/drawingml/2006/chart">
            <c:chart xmlns:c="http://schemas.openxmlformats.org/drawingml/2006/chart" xmlns:r="http://schemas.openxmlformats.org/officeDocument/2006/relationships" r:id="rId3"/>
          </a:graphicData>
        </a:graphic>
      </p:graphicFrame>
      <p:grpSp>
        <p:nvGrpSpPr>
          <p:cNvPr id="334" name="Group"/>
          <p:cNvGrpSpPr/>
          <p:nvPr/>
        </p:nvGrpSpPr>
        <p:grpSpPr>
          <a:xfrm>
            <a:off x="1351945" y="6380752"/>
            <a:ext cx="5222844" cy="997968"/>
            <a:chOff x="-3" y="-137133"/>
            <a:chExt cx="3864003" cy="997967"/>
          </a:xfrm>
        </p:grpSpPr>
        <p:sp>
          <p:nvSpPr>
            <p:cNvPr id="329" name="24 sec…"/>
            <p:cNvSpPr txBox="1"/>
            <p:nvPr/>
          </p:nvSpPr>
          <p:spPr>
            <a:xfrm>
              <a:off x="2167822" y="-98463"/>
              <a:ext cx="1696178" cy="84561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noAutofit/>
            </a:bodyPr>
            <a:lstStyle/>
            <a:p>
              <a:pPr defTabSz="457200">
                <a:spcBef>
                  <a:spcPts val="0"/>
                </a:spcBef>
                <a:defRPr sz="2000" b="1">
                  <a:solidFill>
                    <a:srgbClr val="6DBAE6"/>
                  </a:solidFill>
                </a:defRPr>
              </a:pPr>
              <a:r>
                <a:rPr sz="3200" dirty="0">
                  <a:latin typeface="Arial" panose="020B0604020202020204" pitchFamily="34" charset="0"/>
                  <a:cs typeface="Arial" panose="020B0604020202020204" pitchFamily="34" charset="0"/>
                </a:rPr>
                <a:t>24 sec</a:t>
              </a:r>
            </a:p>
            <a:p>
              <a:pPr defTabSz="457200">
                <a:spcBef>
                  <a:spcPts val="0"/>
                </a:spcBef>
                <a:defRPr sz="2000" b="1">
                  <a:solidFill>
                    <a:srgbClr val="6DBAE6"/>
                  </a:solidFill>
                </a:defRPr>
              </a:pPr>
              <a:r>
                <a:rPr sz="3200" dirty="0">
                  <a:latin typeface="Arial" panose="020B0604020202020204" pitchFamily="34" charset="0"/>
                  <a:cs typeface="Arial" panose="020B0604020202020204" pitchFamily="34" charset="0"/>
                </a:rPr>
                <a:t>28 sec</a:t>
              </a:r>
            </a:p>
          </p:txBody>
        </p:sp>
        <p:grpSp>
          <p:nvGrpSpPr>
            <p:cNvPr id="333" name="Group"/>
            <p:cNvGrpSpPr/>
            <p:nvPr/>
          </p:nvGrpSpPr>
          <p:grpSpPr>
            <a:xfrm>
              <a:off x="-3" y="-137133"/>
              <a:ext cx="2840833" cy="997967"/>
              <a:chOff x="-2" y="-190587"/>
              <a:chExt cx="2840830" cy="997965"/>
            </a:xfrm>
          </p:grpSpPr>
          <p:sp>
            <p:nvSpPr>
              <p:cNvPr id="330" name="Square"/>
              <p:cNvSpPr>
                <a:spLocks noChangeAspect="1"/>
              </p:cNvSpPr>
              <p:nvPr/>
            </p:nvSpPr>
            <p:spPr>
              <a:xfrm>
                <a:off x="-2" y="358869"/>
                <a:ext cx="213070" cy="286983"/>
              </a:xfrm>
              <a:prstGeom prst="rect">
                <a:avLst/>
              </a:prstGeom>
              <a:solidFill>
                <a:srgbClr val="6DBAE6"/>
              </a:solidFill>
              <a:ln w="12700" cap="flat">
                <a:noFill/>
                <a:miter lim="400000"/>
              </a:ln>
              <a:effectLst/>
            </p:spPr>
            <p:txBody>
              <a:bodyPr wrap="square" lIns="50800" tIns="50800" rIns="50800" bIns="50800" numCol="1" anchor="ctr">
                <a:noAutofit/>
              </a:bodyPr>
              <a:lstStyle/>
              <a:p>
                <a: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pPr>
                <a:endParaRPr>
                  <a:latin typeface="Arial" panose="020B0604020202020204" pitchFamily="34" charset="0"/>
                  <a:cs typeface="Arial" panose="020B0604020202020204" pitchFamily="34" charset="0"/>
                </a:endParaRPr>
              </a:p>
            </p:txBody>
          </p:sp>
          <p:sp>
            <p:nvSpPr>
              <p:cNvPr id="331" name="Validation average…"/>
              <p:cNvSpPr txBox="1"/>
              <p:nvPr/>
            </p:nvSpPr>
            <p:spPr>
              <a:xfrm>
                <a:off x="223368" y="-190587"/>
                <a:ext cx="2617460" cy="9979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noAutofit/>
              </a:bodyPr>
              <a:lstStyle/>
              <a:p>
                <a:pPr defTabSz="457200">
                  <a:lnSpc>
                    <a:spcPct val="100000"/>
                  </a:lnSpc>
                  <a:spcBef>
                    <a:spcPts val="0"/>
                  </a:spcBef>
                  <a:defRPr sz="1500" b="1">
                    <a:solidFill>
                      <a:srgbClr val="5E5E5E"/>
                    </a:solidFill>
                  </a:defRPr>
                </a:pPr>
                <a:r>
                  <a:rPr lang="en-US" sz="2800" dirty="0">
                    <a:latin typeface="Arial" panose="020B0604020202020204" pitchFamily="34" charset="0"/>
                    <a:cs typeface="Arial" panose="020B0604020202020204" pitchFamily="34" charset="0"/>
                  </a:rPr>
                  <a:t>Baseline</a:t>
                </a:r>
                <a:r>
                  <a:rPr sz="2800" dirty="0">
                    <a:latin typeface="Arial" panose="020B0604020202020204" pitchFamily="34" charset="0"/>
                    <a:cs typeface="Arial" panose="020B0604020202020204" pitchFamily="34" charset="0"/>
                  </a:rPr>
                  <a:t> </a:t>
                </a:r>
                <a:r>
                  <a:rPr lang="en-US" sz="2800" dirty="0">
                    <a:latin typeface="Arial" panose="020B0604020202020204" pitchFamily="34" charset="0"/>
                    <a:cs typeface="Arial" panose="020B0604020202020204" pitchFamily="34" charset="0"/>
                  </a:rPr>
                  <a:t>test</a:t>
                </a:r>
                <a:endParaRPr sz="2800" dirty="0">
                  <a:latin typeface="Arial" panose="020B0604020202020204" pitchFamily="34" charset="0"/>
                  <a:cs typeface="Arial" panose="020B0604020202020204" pitchFamily="34" charset="0"/>
                </a:endParaRPr>
              </a:p>
              <a:p>
                <a:pPr defTabSz="457200">
                  <a:lnSpc>
                    <a:spcPct val="100000"/>
                  </a:lnSpc>
                  <a:spcBef>
                    <a:spcPts val="0"/>
                  </a:spcBef>
                  <a:defRPr sz="1500" b="1">
                    <a:solidFill>
                      <a:srgbClr val="5E5E5E"/>
                    </a:solidFill>
                  </a:defRPr>
                </a:pPr>
                <a:r>
                  <a:rPr lang="en-US" sz="2800" dirty="0" smtClean="0">
                    <a:latin typeface="Arial" panose="020B0604020202020204" pitchFamily="34" charset="0"/>
                    <a:cs typeface="Arial" panose="020B0604020202020204" pitchFamily="34" charset="0"/>
                  </a:rPr>
                  <a:t>Validation test</a:t>
                </a:r>
                <a:endParaRPr sz="2800" dirty="0">
                  <a:latin typeface="Arial" panose="020B0604020202020204" pitchFamily="34" charset="0"/>
                  <a:cs typeface="Arial" panose="020B0604020202020204" pitchFamily="34" charset="0"/>
                </a:endParaRPr>
              </a:p>
            </p:txBody>
          </p:sp>
          <p:sp>
            <p:nvSpPr>
              <p:cNvPr id="332" name="Square"/>
              <p:cNvSpPr>
                <a:spLocks/>
              </p:cNvSpPr>
              <p:nvPr/>
            </p:nvSpPr>
            <p:spPr>
              <a:xfrm>
                <a:off x="-2" y="-73548"/>
                <a:ext cx="213070" cy="287999"/>
              </a:xfrm>
              <a:prstGeom prst="rect">
                <a:avLst/>
              </a:prstGeom>
              <a:solidFill>
                <a:srgbClr val="22294A"/>
              </a:solidFill>
              <a:ln w="12700" cap="flat">
                <a:noFill/>
                <a:miter lim="400000"/>
              </a:ln>
              <a:effectLst/>
            </p:spPr>
            <p:txBody>
              <a:bodyPr wrap="square" lIns="50800" tIns="50800" rIns="50800" bIns="50800" numCol="1" anchor="ctr">
                <a:noAutofit/>
              </a:bodyPr>
              <a:lstStyle/>
              <a:p>
                <a: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pPr>
                <a:endParaRPr>
                  <a:latin typeface="Arial" panose="020B0604020202020204" pitchFamily="34" charset="0"/>
                  <a:cs typeface="Arial" panose="020B0604020202020204" pitchFamily="34" charset="0"/>
                </a:endParaRPr>
              </a:p>
            </p:txBody>
          </p:sp>
        </p:grpSp>
      </p:grpSp>
      <p:grpSp>
        <p:nvGrpSpPr>
          <p:cNvPr id="21" name="Group">
            <a:extLst>
              <a:ext uri="{FF2B5EF4-FFF2-40B4-BE49-F238E27FC236}">
                <a16:creationId xmlns:a16="http://schemas.microsoft.com/office/drawing/2014/main" id="{CAFA0CC0-1C0D-C24B-AF8E-1B64A1CAC183}"/>
              </a:ext>
            </a:extLst>
          </p:cNvPr>
          <p:cNvGrpSpPr/>
          <p:nvPr/>
        </p:nvGrpSpPr>
        <p:grpSpPr>
          <a:xfrm>
            <a:off x="12621781" y="6380752"/>
            <a:ext cx="5281280" cy="997968"/>
            <a:chOff x="-3" y="-137133"/>
            <a:chExt cx="3907237" cy="997967"/>
          </a:xfrm>
        </p:grpSpPr>
        <p:sp>
          <p:nvSpPr>
            <p:cNvPr id="22" name="24 sec…">
              <a:extLst>
                <a:ext uri="{FF2B5EF4-FFF2-40B4-BE49-F238E27FC236}">
                  <a16:creationId xmlns:a16="http://schemas.microsoft.com/office/drawing/2014/main" id="{804AA1BA-D0FA-C24F-BB70-3174F127AA94}"/>
                </a:ext>
              </a:extLst>
            </p:cNvPr>
            <p:cNvSpPr txBox="1"/>
            <p:nvPr/>
          </p:nvSpPr>
          <p:spPr>
            <a:xfrm>
              <a:off x="2211056" y="-98463"/>
              <a:ext cx="1696178" cy="84561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noAutofit/>
            </a:bodyPr>
            <a:lstStyle/>
            <a:p>
              <a:pPr defTabSz="457200">
                <a:spcBef>
                  <a:spcPts val="0"/>
                </a:spcBef>
                <a:defRPr sz="2000" b="1">
                  <a:solidFill>
                    <a:srgbClr val="6DBAE6"/>
                  </a:solidFill>
                </a:defRPr>
              </a:pPr>
              <a:r>
                <a:rPr sz="3200" dirty="0">
                  <a:latin typeface="Arial" panose="020B0604020202020204" pitchFamily="34" charset="0"/>
                  <a:cs typeface="Arial" panose="020B0604020202020204" pitchFamily="34" charset="0"/>
                </a:rPr>
                <a:t>24 sec</a:t>
              </a:r>
            </a:p>
            <a:p>
              <a:pPr defTabSz="457200">
                <a:spcBef>
                  <a:spcPts val="0"/>
                </a:spcBef>
                <a:defRPr sz="2000" b="1">
                  <a:solidFill>
                    <a:srgbClr val="6DBAE6"/>
                  </a:solidFill>
                </a:defRPr>
              </a:pPr>
              <a:r>
                <a:rPr sz="3200" dirty="0">
                  <a:latin typeface="Arial" panose="020B0604020202020204" pitchFamily="34" charset="0"/>
                  <a:cs typeface="Arial" panose="020B0604020202020204" pitchFamily="34" charset="0"/>
                </a:rPr>
                <a:t>28 sec</a:t>
              </a:r>
            </a:p>
          </p:txBody>
        </p:sp>
        <p:grpSp>
          <p:nvGrpSpPr>
            <p:cNvPr id="23" name="Group">
              <a:extLst>
                <a:ext uri="{FF2B5EF4-FFF2-40B4-BE49-F238E27FC236}">
                  <a16:creationId xmlns:a16="http://schemas.microsoft.com/office/drawing/2014/main" id="{BEE04412-4599-2B45-8792-9BBE34B3E15D}"/>
                </a:ext>
              </a:extLst>
            </p:cNvPr>
            <p:cNvGrpSpPr/>
            <p:nvPr/>
          </p:nvGrpSpPr>
          <p:grpSpPr>
            <a:xfrm>
              <a:off x="-3" y="-137133"/>
              <a:ext cx="2840833" cy="997967"/>
              <a:chOff x="-2" y="-190587"/>
              <a:chExt cx="2840830" cy="997965"/>
            </a:xfrm>
          </p:grpSpPr>
          <p:sp>
            <p:nvSpPr>
              <p:cNvPr id="24" name="Square">
                <a:extLst>
                  <a:ext uri="{FF2B5EF4-FFF2-40B4-BE49-F238E27FC236}">
                    <a16:creationId xmlns:a16="http://schemas.microsoft.com/office/drawing/2014/main" id="{C83FB1BB-8A06-DD4A-BE65-5803783A9A80}"/>
                  </a:ext>
                </a:extLst>
              </p:cNvPr>
              <p:cNvSpPr>
                <a:spLocks noChangeAspect="1"/>
              </p:cNvSpPr>
              <p:nvPr/>
            </p:nvSpPr>
            <p:spPr>
              <a:xfrm>
                <a:off x="-2" y="358869"/>
                <a:ext cx="213070" cy="286983"/>
              </a:xfrm>
              <a:prstGeom prst="rect">
                <a:avLst/>
              </a:prstGeom>
              <a:solidFill>
                <a:srgbClr val="6DBAE6"/>
              </a:solidFill>
              <a:ln w="12700" cap="flat">
                <a:noFill/>
                <a:miter lim="400000"/>
              </a:ln>
              <a:effectLst/>
            </p:spPr>
            <p:txBody>
              <a:bodyPr wrap="square" lIns="50800" tIns="50800" rIns="50800" bIns="50800" numCol="1" anchor="ctr">
                <a:noAutofit/>
              </a:bodyPr>
              <a:lstStyle/>
              <a:p>
                <a: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pPr>
                <a:endParaRPr>
                  <a:latin typeface="Arial" panose="020B0604020202020204" pitchFamily="34" charset="0"/>
                  <a:cs typeface="Arial" panose="020B0604020202020204" pitchFamily="34" charset="0"/>
                </a:endParaRPr>
              </a:p>
            </p:txBody>
          </p:sp>
          <p:sp>
            <p:nvSpPr>
              <p:cNvPr id="25" name="Validation average…">
                <a:extLst>
                  <a:ext uri="{FF2B5EF4-FFF2-40B4-BE49-F238E27FC236}">
                    <a16:creationId xmlns:a16="http://schemas.microsoft.com/office/drawing/2014/main" id="{32788FEF-3B69-1C4F-85A6-3D230C6DC040}"/>
                  </a:ext>
                </a:extLst>
              </p:cNvPr>
              <p:cNvSpPr txBox="1"/>
              <p:nvPr/>
            </p:nvSpPr>
            <p:spPr>
              <a:xfrm>
                <a:off x="223368" y="-190587"/>
                <a:ext cx="2617460" cy="9979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noAutofit/>
              </a:bodyPr>
              <a:lstStyle/>
              <a:p>
                <a:pPr defTabSz="457200">
                  <a:lnSpc>
                    <a:spcPct val="100000"/>
                  </a:lnSpc>
                  <a:spcBef>
                    <a:spcPts val="0"/>
                  </a:spcBef>
                  <a:defRPr sz="1500" b="1">
                    <a:solidFill>
                      <a:srgbClr val="5E5E5E"/>
                    </a:solidFill>
                  </a:defRPr>
                </a:pPr>
                <a:r>
                  <a:rPr lang="en-US" sz="2800" dirty="0">
                    <a:latin typeface="Arial" panose="020B0604020202020204" pitchFamily="34" charset="0"/>
                    <a:cs typeface="Arial" panose="020B0604020202020204" pitchFamily="34" charset="0"/>
                  </a:rPr>
                  <a:t>Baseline</a:t>
                </a:r>
                <a:r>
                  <a:rPr sz="2800" dirty="0">
                    <a:latin typeface="Arial" panose="020B0604020202020204" pitchFamily="34" charset="0"/>
                    <a:cs typeface="Arial" panose="020B0604020202020204" pitchFamily="34" charset="0"/>
                  </a:rPr>
                  <a:t> </a:t>
                </a:r>
                <a:r>
                  <a:rPr lang="en-US" sz="2800" dirty="0">
                    <a:latin typeface="Arial" panose="020B0604020202020204" pitchFamily="34" charset="0"/>
                    <a:cs typeface="Arial" panose="020B0604020202020204" pitchFamily="34" charset="0"/>
                  </a:rPr>
                  <a:t>test</a:t>
                </a:r>
                <a:endParaRPr sz="2800" dirty="0">
                  <a:latin typeface="Arial" panose="020B0604020202020204" pitchFamily="34" charset="0"/>
                  <a:cs typeface="Arial" panose="020B0604020202020204" pitchFamily="34" charset="0"/>
                </a:endParaRPr>
              </a:p>
              <a:p>
                <a:pPr defTabSz="457200">
                  <a:lnSpc>
                    <a:spcPct val="100000"/>
                  </a:lnSpc>
                  <a:spcBef>
                    <a:spcPts val="0"/>
                  </a:spcBef>
                  <a:defRPr sz="1500" b="1">
                    <a:solidFill>
                      <a:srgbClr val="5E5E5E"/>
                    </a:solidFill>
                  </a:defRPr>
                </a:pPr>
                <a:r>
                  <a:rPr lang="en-US" sz="2800" dirty="0" smtClean="0">
                    <a:latin typeface="Arial" panose="020B0604020202020204" pitchFamily="34" charset="0"/>
                    <a:cs typeface="Arial" panose="020B0604020202020204" pitchFamily="34" charset="0"/>
                  </a:rPr>
                  <a:t>Validation </a:t>
                </a:r>
                <a:r>
                  <a:rPr lang="en-US" sz="2800" dirty="0">
                    <a:latin typeface="Arial" panose="020B0604020202020204" pitchFamily="34" charset="0"/>
                    <a:cs typeface="Arial" panose="020B0604020202020204" pitchFamily="34" charset="0"/>
                  </a:rPr>
                  <a:t>test</a:t>
                </a:r>
                <a:endParaRPr sz="2800" dirty="0">
                  <a:latin typeface="Arial" panose="020B0604020202020204" pitchFamily="34" charset="0"/>
                  <a:cs typeface="Arial" panose="020B0604020202020204" pitchFamily="34" charset="0"/>
                </a:endParaRPr>
              </a:p>
            </p:txBody>
          </p:sp>
          <p:sp>
            <p:nvSpPr>
              <p:cNvPr id="26" name="Square">
                <a:extLst>
                  <a:ext uri="{FF2B5EF4-FFF2-40B4-BE49-F238E27FC236}">
                    <a16:creationId xmlns:a16="http://schemas.microsoft.com/office/drawing/2014/main" id="{44777EBA-A8BD-C547-9E65-BCD7710AD206}"/>
                  </a:ext>
                </a:extLst>
              </p:cNvPr>
              <p:cNvSpPr>
                <a:spLocks/>
              </p:cNvSpPr>
              <p:nvPr/>
            </p:nvSpPr>
            <p:spPr>
              <a:xfrm>
                <a:off x="-2" y="-73548"/>
                <a:ext cx="213070" cy="287999"/>
              </a:xfrm>
              <a:prstGeom prst="rect">
                <a:avLst/>
              </a:prstGeom>
              <a:solidFill>
                <a:srgbClr val="22294A"/>
              </a:solidFill>
              <a:ln w="12700" cap="flat">
                <a:noFill/>
                <a:miter lim="400000"/>
              </a:ln>
              <a:effectLst/>
            </p:spPr>
            <p:txBody>
              <a:bodyPr wrap="square" lIns="50800" tIns="50800" rIns="50800" bIns="50800" numCol="1" anchor="ctr">
                <a:noAutofit/>
              </a:bodyPr>
              <a:lstStyle/>
              <a:p>
                <a: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pPr>
                <a:endParaRPr>
                  <a:latin typeface="Arial" panose="020B0604020202020204" pitchFamily="34" charset="0"/>
                  <a:cs typeface="Arial" panose="020B0604020202020204" pitchFamily="34" charset="0"/>
                </a:endParaRPr>
              </a:p>
            </p:txBody>
          </p:sp>
        </p:grpSp>
      </p:grpSp>
      <p:graphicFrame>
        <p:nvGraphicFramePr>
          <p:cNvPr id="27" name="2D Column Chart"/>
          <p:cNvGraphicFramePr/>
          <p:nvPr>
            <p:extLst>
              <p:ext uri="{D42A27DB-BD31-4B8C-83A1-F6EECF244321}">
                <p14:modId xmlns:p14="http://schemas.microsoft.com/office/powerpoint/2010/main" val="223579288"/>
              </p:ext>
            </p:extLst>
          </p:nvPr>
        </p:nvGraphicFramePr>
        <p:xfrm>
          <a:off x="12487330" y="8317589"/>
          <a:ext cx="10359722" cy="4512858"/>
        </p:xfrm>
        <a:graphic>
          <a:graphicData uri="http://schemas.openxmlformats.org/drawingml/2006/chart">
            <c:chart xmlns:c="http://schemas.openxmlformats.org/drawingml/2006/chart" xmlns:r="http://schemas.openxmlformats.org/officeDocument/2006/relationships" r:id="rId4"/>
          </a:graphicData>
        </a:graphic>
      </p:graphicFrame>
      <p:sp>
        <p:nvSpPr>
          <p:cNvPr id="28" name="Arrow"/>
          <p:cNvSpPr/>
          <p:nvPr/>
        </p:nvSpPr>
        <p:spPr>
          <a:xfrm rot="5397711" flipH="1">
            <a:off x="4588178" y="3377540"/>
            <a:ext cx="1457374" cy="1025412"/>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
        <p:nvSpPr>
          <p:cNvPr id="29" name="Arrow"/>
          <p:cNvSpPr/>
          <p:nvPr/>
        </p:nvSpPr>
        <p:spPr>
          <a:xfrm rot="5397711" flipH="1">
            <a:off x="15732953" y="3356750"/>
            <a:ext cx="1457374" cy="1025412"/>
          </a:xfrm>
          <a:prstGeom prst="rightArrow">
            <a:avLst>
              <a:gd name="adj1" fmla="val 32000"/>
              <a:gd name="adj2" fmla="val 57126"/>
            </a:avLst>
          </a:prstGeom>
          <a:solidFill>
            <a:srgbClr val="6DBAE6"/>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Tree>
    <p:extLst>
      <p:ext uri="{BB962C8B-B14F-4D97-AF65-F5344CB8AC3E}">
        <p14:creationId xmlns:p14="http://schemas.microsoft.com/office/powerpoint/2010/main" val="1152472023"/>
      </p:ext>
    </p:extLst>
  </p:cSld>
  <p:clrMapOvr>
    <a:masterClrMapping/>
  </p:clrMapOvr>
  <p:transition spd="med"/>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lide Title"/>
          <p:cNvSpPr txBox="1">
            <a:spLocks noGrp="1"/>
          </p:cNvSpPr>
          <p:nvPr>
            <p:ph type="title"/>
          </p:nvPr>
        </p:nvSpPr>
        <p:spPr>
          <a:prstGeom prst="rect">
            <a:avLst/>
          </a:prstGeom>
        </p:spPr>
        <p:txBody>
          <a:bodyPr/>
          <a:lstStyle/>
          <a:p>
            <a:r>
              <a:rPr lang="en-US" dirty="0"/>
              <a:t>Observations</a:t>
            </a:r>
            <a:endParaRPr dirty="0"/>
          </a:p>
        </p:txBody>
      </p:sp>
      <p:sp>
        <p:nvSpPr>
          <p:cNvPr id="171" name="Lorem ipsum dolor sit amet, consectetur adipiscing elit, sed do eiusmod tempor…"/>
          <p:cNvSpPr txBox="1">
            <a:spLocks noGrp="1"/>
          </p:cNvSpPr>
          <p:nvPr>
            <p:ph type="body" sz="half" idx="1"/>
          </p:nvPr>
        </p:nvSpPr>
        <p:spPr>
          <a:xfrm>
            <a:off x="1269999" y="3816703"/>
            <a:ext cx="10499826" cy="9018307"/>
          </a:xfrm>
          <a:prstGeom prst="rect">
            <a:avLst/>
          </a:prstGeom>
        </p:spPr>
        <p:txBody>
          <a:bodyPr>
            <a:normAutofit/>
          </a:bodyPr>
          <a:lstStyle/>
          <a:p>
            <a:r>
              <a:rPr sz="4000" dirty="0">
                <a:latin typeface="Arial" panose="020B0604020202020204" pitchFamily="34" charset="0"/>
                <a:cs typeface="Arial" panose="020B0604020202020204" pitchFamily="34" charset="0"/>
              </a:rPr>
              <a:t>Lorem ipsum dolor sit </a:t>
            </a:r>
            <a:r>
              <a:rPr sz="4000" dirty="0" err="1">
                <a:latin typeface="Arial" panose="020B0604020202020204" pitchFamily="34" charset="0"/>
                <a:cs typeface="Arial" panose="020B0604020202020204" pitchFamily="34" charset="0"/>
              </a:rPr>
              <a:t>amet</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consectetur</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adipiscing</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elit</a:t>
            </a:r>
            <a:r>
              <a:rPr sz="4000" dirty="0">
                <a:latin typeface="Arial" panose="020B0604020202020204" pitchFamily="34" charset="0"/>
                <a:cs typeface="Arial" panose="020B0604020202020204" pitchFamily="34" charset="0"/>
              </a:rPr>
              <a:t>, sed do </a:t>
            </a:r>
            <a:r>
              <a:rPr sz="4000" dirty="0" err="1">
                <a:latin typeface="Arial" panose="020B0604020202020204" pitchFamily="34" charset="0"/>
                <a:cs typeface="Arial" panose="020B0604020202020204" pitchFamily="34" charset="0"/>
              </a:rPr>
              <a:t>eiusmod</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tempor</a:t>
            </a:r>
            <a:endParaRPr sz="4000" dirty="0">
              <a:latin typeface="Arial" panose="020B0604020202020204" pitchFamily="34" charset="0"/>
              <a:cs typeface="Arial" panose="020B0604020202020204" pitchFamily="34" charset="0"/>
            </a:endParaRPr>
          </a:p>
          <a:p>
            <a:pPr marL="1149599" lvl="1" indent="-539999">
              <a:buSzPct val="125000"/>
            </a:pPr>
            <a:r>
              <a:rPr sz="4000" dirty="0" err="1">
                <a:latin typeface="Arial" panose="020B0604020202020204" pitchFamily="34" charset="0"/>
                <a:cs typeface="Arial" panose="020B0604020202020204" pitchFamily="34" charset="0"/>
              </a:rPr>
              <a:t>Incididunt</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ut</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labore</a:t>
            </a:r>
            <a:r>
              <a:rPr sz="4000" dirty="0">
                <a:latin typeface="Arial" panose="020B0604020202020204" pitchFamily="34" charset="0"/>
                <a:cs typeface="Arial" panose="020B0604020202020204" pitchFamily="34" charset="0"/>
              </a:rPr>
              <a:t> et dolore magna </a:t>
            </a:r>
            <a:r>
              <a:rPr sz="4000" dirty="0" err="1">
                <a:latin typeface="Arial" panose="020B0604020202020204" pitchFamily="34" charset="0"/>
                <a:cs typeface="Arial" panose="020B0604020202020204" pitchFamily="34" charset="0"/>
              </a:rPr>
              <a:t>aliqua</a:t>
            </a:r>
            <a:r>
              <a:rPr sz="4000" dirty="0">
                <a:latin typeface="Arial" panose="020B0604020202020204" pitchFamily="34" charset="0"/>
                <a:cs typeface="Arial" panose="020B0604020202020204" pitchFamily="34" charset="0"/>
              </a:rPr>
              <a:t> </a:t>
            </a:r>
          </a:p>
          <a:p>
            <a:r>
              <a:rPr sz="4000" dirty="0">
                <a:latin typeface="Arial" panose="020B0604020202020204" pitchFamily="34" charset="0"/>
                <a:cs typeface="Arial" panose="020B0604020202020204" pitchFamily="34" charset="0"/>
              </a:rPr>
              <a:t>Ut </a:t>
            </a:r>
            <a:r>
              <a:rPr sz="4000" dirty="0" err="1">
                <a:latin typeface="Arial" panose="020B0604020202020204" pitchFamily="34" charset="0"/>
                <a:cs typeface="Arial" panose="020B0604020202020204" pitchFamily="34" charset="0"/>
              </a:rPr>
              <a:t>enim</a:t>
            </a:r>
            <a:r>
              <a:rPr sz="4000" dirty="0">
                <a:latin typeface="Arial" panose="020B0604020202020204" pitchFamily="34" charset="0"/>
                <a:cs typeface="Arial" panose="020B0604020202020204" pitchFamily="34" charset="0"/>
              </a:rPr>
              <a:t> ad minim </a:t>
            </a:r>
            <a:r>
              <a:rPr sz="4000" dirty="0" err="1">
                <a:latin typeface="Arial" panose="020B0604020202020204" pitchFamily="34" charset="0"/>
                <a:cs typeface="Arial" panose="020B0604020202020204" pitchFamily="34" charset="0"/>
              </a:rPr>
              <a:t>veniam</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quis</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nostrud</a:t>
            </a:r>
            <a:r>
              <a:rPr sz="4000" dirty="0">
                <a:latin typeface="Arial" panose="020B0604020202020204" pitchFamily="34" charset="0"/>
                <a:cs typeface="Arial" panose="020B0604020202020204" pitchFamily="34" charset="0"/>
              </a:rPr>
              <a:t> exercitation </a:t>
            </a:r>
            <a:r>
              <a:rPr sz="4000" dirty="0" err="1">
                <a:latin typeface="Arial" panose="020B0604020202020204" pitchFamily="34" charset="0"/>
                <a:cs typeface="Arial" panose="020B0604020202020204" pitchFamily="34" charset="0"/>
              </a:rPr>
              <a:t>ullamco</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laboris</a:t>
            </a:r>
            <a:endParaRPr lang="en-US" sz="4000" dirty="0">
              <a:latin typeface="Arial" panose="020B0604020202020204" pitchFamily="34" charset="0"/>
              <a:cs typeface="Arial" panose="020B0604020202020204" pitchFamily="34" charset="0"/>
            </a:endParaRPr>
          </a:p>
          <a:p>
            <a:r>
              <a:rPr lang="en-CA" sz="4000" dirty="0">
                <a:latin typeface="Arial" panose="020B0604020202020204" pitchFamily="34" charset="0"/>
                <a:cs typeface="Arial" panose="020B0604020202020204" pitchFamily="34" charset="0"/>
              </a:rPr>
              <a:t>Lorem ipsum dolor sit </a:t>
            </a:r>
            <a:r>
              <a:rPr lang="en-CA" sz="4000" dirty="0" err="1">
                <a:latin typeface="Arial" panose="020B0604020202020204" pitchFamily="34" charset="0"/>
                <a:cs typeface="Arial" panose="020B0604020202020204" pitchFamily="34" charset="0"/>
              </a:rPr>
              <a:t>amet</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consectetur</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adipiscing</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elit</a:t>
            </a:r>
            <a:r>
              <a:rPr lang="en-CA" sz="4000" dirty="0">
                <a:latin typeface="Arial" panose="020B0604020202020204" pitchFamily="34" charset="0"/>
                <a:cs typeface="Arial" panose="020B0604020202020204" pitchFamily="34" charset="0"/>
              </a:rPr>
              <a:t>, sed do </a:t>
            </a:r>
            <a:r>
              <a:rPr lang="en-CA" sz="4000" dirty="0" err="1">
                <a:latin typeface="Arial" panose="020B0604020202020204" pitchFamily="34" charset="0"/>
                <a:cs typeface="Arial" panose="020B0604020202020204" pitchFamily="34" charset="0"/>
              </a:rPr>
              <a:t>eiusmod</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tempor</a:t>
            </a:r>
            <a:endParaRPr lang="en-CA" sz="4000" dirty="0">
              <a:latin typeface="Arial" panose="020B0604020202020204" pitchFamily="34" charset="0"/>
              <a:cs typeface="Arial" panose="020B0604020202020204" pitchFamily="34" charset="0"/>
            </a:endParaRPr>
          </a:p>
          <a:p>
            <a:pPr marL="1149599" lvl="1" indent="-539999">
              <a:buSzPct val="125000"/>
            </a:pPr>
            <a:r>
              <a:rPr lang="en-CA" sz="4000" dirty="0" err="1">
                <a:latin typeface="Arial" panose="020B0604020202020204" pitchFamily="34" charset="0"/>
                <a:cs typeface="Arial" panose="020B0604020202020204" pitchFamily="34" charset="0"/>
              </a:rPr>
              <a:t>Incididunt</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ut</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labore</a:t>
            </a:r>
            <a:r>
              <a:rPr lang="en-CA" sz="4000" dirty="0">
                <a:latin typeface="Arial" panose="020B0604020202020204" pitchFamily="34" charset="0"/>
                <a:cs typeface="Arial" panose="020B0604020202020204" pitchFamily="34" charset="0"/>
              </a:rPr>
              <a:t> et dolore magna </a:t>
            </a:r>
            <a:r>
              <a:rPr lang="en-CA" sz="4000" dirty="0" err="1">
                <a:latin typeface="Arial" panose="020B0604020202020204" pitchFamily="34" charset="0"/>
                <a:cs typeface="Arial" panose="020B0604020202020204" pitchFamily="34" charset="0"/>
              </a:rPr>
              <a:t>aliqua</a:t>
            </a:r>
            <a:r>
              <a:rPr lang="en-CA" sz="4000" dirty="0">
                <a:latin typeface="Arial" panose="020B0604020202020204" pitchFamily="34" charset="0"/>
                <a:cs typeface="Arial" panose="020B0604020202020204" pitchFamily="34" charset="0"/>
              </a:rPr>
              <a:t> </a:t>
            </a:r>
          </a:p>
          <a:p>
            <a:r>
              <a:rPr lang="en-CA" sz="4000" dirty="0">
                <a:latin typeface="Arial" panose="020B0604020202020204" pitchFamily="34" charset="0"/>
                <a:cs typeface="Arial" panose="020B0604020202020204" pitchFamily="34" charset="0"/>
              </a:rPr>
              <a:t>Ut </a:t>
            </a:r>
            <a:r>
              <a:rPr lang="en-CA" sz="4000" dirty="0" err="1">
                <a:latin typeface="Arial" panose="020B0604020202020204" pitchFamily="34" charset="0"/>
                <a:cs typeface="Arial" panose="020B0604020202020204" pitchFamily="34" charset="0"/>
              </a:rPr>
              <a:t>enim</a:t>
            </a:r>
            <a:r>
              <a:rPr lang="en-CA" sz="4000" dirty="0">
                <a:latin typeface="Arial" panose="020B0604020202020204" pitchFamily="34" charset="0"/>
                <a:cs typeface="Arial" panose="020B0604020202020204" pitchFamily="34" charset="0"/>
              </a:rPr>
              <a:t> ad minim </a:t>
            </a:r>
            <a:r>
              <a:rPr lang="en-CA" sz="4000" dirty="0" err="1">
                <a:latin typeface="Arial" panose="020B0604020202020204" pitchFamily="34" charset="0"/>
                <a:cs typeface="Arial" panose="020B0604020202020204" pitchFamily="34" charset="0"/>
              </a:rPr>
              <a:t>veniam</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quis</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nostrud</a:t>
            </a:r>
            <a:r>
              <a:rPr lang="en-CA" sz="4000" dirty="0">
                <a:latin typeface="Arial" panose="020B0604020202020204" pitchFamily="34" charset="0"/>
                <a:cs typeface="Arial" panose="020B0604020202020204" pitchFamily="34" charset="0"/>
              </a:rPr>
              <a:t> exercitation </a:t>
            </a:r>
            <a:r>
              <a:rPr lang="en-CA" sz="4000" dirty="0" err="1">
                <a:latin typeface="Arial" panose="020B0604020202020204" pitchFamily="34" charset="0"/>
                <a:cs typeface="Arial" panose="020B0604020202020204" pitchFamily="34" charset="0"/>
              </a:rPr>
              <a:t>ullamco</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laboris</a:t>
            </a:r>
            <a:endParaRPr lang="en-CA" sz="4000" dirty="0">
              <a:latin typeface="Arial" panose="020B0604020202020204" pitchFamily="34" charset="0"/>
              <a:cs typeface="Arial" panose="020B0604020202020204" pitchFamily="34" charset="0"/>
            </a:endParaRPr>
          </a:p>
          <a:p>
            <a:pPr marL="0" indent="0">
              <a:buNone/>
            </a:pPr>
            <a:endParaRPr sz="4000" dirty="0">
              <a:latin typeface="Arial" panose="020B0604020202020204" pitchFamily="34" charset="0"/>
              <a:cs typeface="Arial" panose="020B0604020202020204" pitchFamily="34" charset="0"/>
            </a:endParaRPr>
          </a:p>
        </p:txBody>
      </p:sp>
      <p:sp>
        <p:nvSpPr>
          <p:cNvPr id="172" name="Subheading 1"/>
          <p:cNvSpPr txBox="1">
            <a:spLocks noGrp="1"/>
          </p:cNvSpPr>
          <p:nvPr>
            <p:ph type="body" idx="21"/>
          </p:nvPr>
        </p:nvSpPr>
        <p:spPr>
          <a:xfrm>
            <a:off x="1330945" y="2926586"/>
            <a:ext cx="10500692" cy="827824"/>
          </a:xfrm>
          <a:prstGeom prst="rect">
            <a:avLst/>
          </a:prstGeom>
        </p:spPr>
        <p:txBody>
          <a:bodyPr>
            <a:normAutofit/>
          </a:bodyPr>
          <a:lstStyle/>
          <a:p>
            <a:r>
              <a:rPr lang="en-CA" sz="4000" b="1" dirty="0">
                <a:latin typeface="Arial" panose="020B0604020202020204" pitchFamily="34" charset="0"/>
                <a:cs typeface="Arial" panose="020B0604020202020204" pitchFamily="34" charset="0"/>
              </a:rPr>
              <a:t>Lorem ipsum</a:t>
            </a:r>
          </a:p>
        </p:txBody>
      </p:sp>
      <p:sp>
        <p:nvSpPr>
          <p:cNvPr id="23" name="Sub-scores">
            <a:extLst>
              <a:ext uri="{FF2B5EF4-FFF2-40B4-BE49-F238E27FC236}">
                <a16:creationId xmlns:a16="http://schemas.microsoft.com/office/drawing/2014/main" id="{00AE7955-05A7-E04C-82CC-1A99D1B5F013}"/>
              </a:ext>
            </a:extLst>
          </p:cNvPr>
          <p:cNvSpPr txBox="1">
            <a:spLocks/>
          </p:cNvSpPr>
          <p:nvPr/>
        </p:nvSpPr>
        <p:spPr>
          <a:xfrm>
            <a:off x="12547600" y="2927416"/>
            <a:ext cx="10299452" cy="8524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Autofit/>
          </a:bodyPr>
          <a:lstStyle>
            <a:lvl1pPr marL="0" marR="0" indent="0" algn="l" defTabSz="825500" latinLnBrk="0">
              <a:lnSpc>
                <a:spcPct val="100000"/>
              </a:lnSpc>
              <a:spcBef>
                <a:spcPts val="0"/>
              </a:spcBef>
              <a:spcAft>
                <a:spcPts val="0"/>
              </a:spcAft>
              <a:buClrTx/>
              <a:buSzTx/>
              <a:buFontTx/>
              <a:buNone/>
              <a:tabLst/>
              <a:defRPr sz="3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r>
              <a:rPr lang="en-CA" sz="4000" b="1" dirty="0">
                <a:latin typeface="Arial" panose="020B0604020202020204" pitchFamily="34" charset="0"/>
                <a:cs typeface="Arial" panose="020B0604020202020204" pitchFamily="34" charset="0"/>
              </a:rPr>
              <a:t>Lorem ipsum</a:t>
            </a:r>
          </a:p>
        </p:txBody>
      </p:sp>
      <p:graphicFrame>
        <p:nvGraphicFramePr>
          <p:cNvPr id="24" name="2D Column Chart">
            <a:extLst>
              <a:ext uri="{FF2B5EF4-FFF2-40B4-BE49-F238E27FC236}">
                <a16:creationId xmlns:a16="http://schemas.microsoft.com/office/drawing/2014/main" id="{DB8797AC-E85F-2C42-BD59-A95C4008E8B8}"/>
              </a:ext>
            </a:extLst>
          </p:cNvPr>
          <p:cNvGraphicFramePr/>
          <p:nvPr>
            <p:extLst>
              <p:ext uri="{D42A27DB-BD31-4B8C-83A1-F6EECF244321}">
                <p14:modId xmlns:p14="http://schemas.microsoft.com/office/powerpoint/2010/main" val="1222880090"/>
              </p:ext>
            </p:extLst>
          </p:nvPr>
        </p:nvGraphicFramePr>
        <p:xfrm>
          <a:off x="12582925" y="3819502"/>
          <a:ext cx="6576613" cy="7876859"/>
        </p:xfrm>
        <a:graphic>
          <a:graphicData uri="http://schemas.openxmlformats.org/drawingml/2006/chart">
            <c:chart xmlns:c="http://schemas.openxmlformats.org/drawingml/2006/chart" xmlns:r="http://schemas.openxmlformats.org/officeDocument/2006/relationships" r:id="rId3"/>
          </a:graphicData>
        </a:graphic>
      </p:graphicFrame>
      <p:sp>
        <p:nvSpPr>
          <p:cNvPr id="12" name="Rounded Rectangular Callout 11">
            <a:extLst>
              <a:ext uri="{FF2B5EF4-FFF2-40B4-BE49-F238E27FC236}">
                <a16:creationId xmlns:a16="http://schemas.microsoft.com/office/drawing/2014/main" id="{7004A2FE-64C1-F64D-9272-5E61976E6CA1}"/>
              </a:ext>
            </a:extLst>
          </p:cNvPr>
          <p:cNvSpPr/>
          <p:nvPr/>
        </p:nvSpPr>
        <p:spPr>
          <a:xfrm>
            <a:off x="14605325" y="4391599"/>
            <a:ext cx="4267200" cy="1339374"/>
          </a:xfrm>
          <a:prstGeom prst="wedgeRoundRectCallout">
            <a:avLst>
              <a:gd name="adj1" fmla="val -41952"/>
              <a:gd name="adj2" fmla="val 87881"/>
              <a:gd name="adj3" fmla="val 16667"/>
            </a:avLst>
          </a:prstGeom>
          <a:solidFill>
            <a:schemeClr val="bg1"/>
          </a:solidFill>
          <a:ln w="50800" cap="flat">
            <a:solidFill>
              <a:srgbClr val="4EBDE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a:lnSpc>
                <a:spcPct val="100000"/>
              </a:lnSpc>
              <a:spcBef>
                <a:spcPts val="0"/>
              </a:spcBef>
            </a:pPr>
            <a:r>
              <a:rPr kumimoji="0" lang="en-US" sz="2400" u="none" strike="noStrike" cap="none" spc="0" normalizeH="0" baseline="0" dirty="0">
                <a:ln>
                  <a:noFill/>
                </a:ln>
                <a:solidFill>
                  <a:schemeClr val="tx1"/>
                </a:solidFill>
                <a:effectLst/>
                <a:uFillTx/>
                <a:latin typeface="Arial" panose="020B0604020202020204" pitchFamily="34" charset="0"/>
                <a:ea typeface="Helvetica Neue" panose="02000503000000020004" pitchFamily="2" charset="0"/>
                <a:cs typeface="Arial" panose="020B0604020202020204" pitchFamily="34" charset="0"/>
                <a:sym typeface="Helvetica Neue Medium"/>
              </a:rPr>
              <a:t>A simple callout…</a:t>
            </a:r>
            <a:r>
              <a:rPr lang="en-CA" sz="2400" dirty="0">
                <a:latin typeface="Arial" panose="020B0604020202020204" pitchFamily="34" charset="0"/>
                <a:ea typeface="Helvetica Neue" panose="02000503000000020004" pitchFamily="2" charset="0"/>
                <a:cs typeface="Arial" panose="020B0604020202020204" pitchFamily="34" charset="0"/>
              </a:rPr>
              <a:t>ipsum dolor sit </a:t>
            </a:r>
            <a:r>
              <a:rPr lang="en-CA" sz="2400" dirty="0" err="1">
                <a:latin typeface="Arial" panose="020B0604020202020204" pitchFamily="34" charset="0"/>
                <a:ea typeface="Helvetica Neue" panose="02000503000000020004" pitchFamily="2" charset="0"/>
                <a:cs typeface="Arial" panose="020B0604020202020204" pitchFamily="34" charset="0"/>
              </a:rPr>
              <a:t>amet</a:t>
            </a:r>
            <a:r>
              <a:rPr lang="en-CA" sz="2400" dirty="0">
                <a:latin typeface="Arial" panose="020B0604020202020204" pitchFamily="34" charset="0"/>
                <a:ea typeface="Helvetica Neue" panose="02000503000000020004" pitchFamily="2" charset="0"/>
                <a:cs typeface="Arial" panose="020B0604020202020204" pitchFamily="34" charset="0"/>
              </a:rPr>
              <a:t>, </a:t>
            </a:r>
            <a:r>
              <a:rPr lang="en-CA" sz="2400" dirty="0" err="1">
                <a:latin typeface="Arial" panose="020B0604020202020204" pitchFamily="34" charset="0"/>
                <a:ea typeface="Helvetica Neue" panose="02000503000000020004" pitchFamily="2" charset="0"/>
                <a:cs typeface="Arial" panose="020B0604020202020204" pitchFamily="34" charset="0"/>
              </a:rPr>
              <a:t>consectetur</a:t>
            </a:r>
            <a:r>
              <a:rPr lang="en-CA" sz="2400" dirty="0">
                <a:latin typeface="Arial" panose="020B0604020202020204" pitchFamily="34" charset="0"/>
                <a:ea typeface="Helvetica Neue" panose="02000503000000020004" pitchFamily="2" charset="0"/>
                <a:cs typeface="Arial" panose="020B0604020202020204" pitchFamily="34" charset="0"/>
              </a:rPr>
              <a:t> </a:t>
            </a:r>
            <a:r>
              <a:rPr lang="en-CA" sz="2400" dirty="0" err="1">
                <a:latin typeface="Arial" panose="020B0604020202020204" pitchFamily="34" charset="0"/>
                <a:cs typeface="Arial" panose="020B0604020202020204" pitchFamily="34" charset="0"/>
              </a:rPr>
              <a:t>adipiscing</a:t>
            </a:r>
            <a:r>
              <a:rPr lang="en-CA" sz="2400" dirty="0">
                <a:latin typeface="Arial" panose="020B0604020202020204" pitchFamily="34" charset="0"/>
                <a:cs typeface="Arial" panose="020B0604020202020204" pitchFamily="34" charset="0"/>
              </a:rPr>
              <a:t> </a:t>
            </a:r>
            <a:r>
              <a:rPr lang="en-CA" sz="2400" dirty="0" err="1">
                <a:latin typeface="Arial" panose="020B0604020202020204" pitchFamily="34" charset="0"/>
                <a:cs typeface="Arial" panose="020B0604020202020204" pitchFamily="34" charset="0"/>
              </a:rPr>
              <a:t>elit</a:t>
            </a:r>
            <a:endParaRPr kumimoji="0" lang="en-US" sz="2400" b="0" i="0" u="none" strike="noStrike" cap="none" spc="0" normalizeH="0" baseline="0" dirty="0">
              <a:ln>
                <a:noFill/>
              </a:ln>
              <a:solidFill>
                <a:schemeClr val="tx1"/>
              </a:solidFill>
              <a:effectLst/>
              <a:uFillTx/>
              <a:latin typeface="Arial" panose="020B0604020202020204" pitchFamily="34" charset="0"/>
              <a:ea typeface="Helvetica Neue Medium"/>
              <a:cs typeface="Arial" panose="020B0604020202020204" pitchFamily="34" charset="0"/>
              <a:sym typeface="Helvetica Neue Medium"/>
            </a:endParaRPr>
          </a:p>
        </p:txBody>
      </p:sp>
      <p:grpSp>
        <p:nvGrpSpPr>
          <p:cNvPr id="25" name="Group 24">
            <a:extLst>
              <a:ext uri="{FF2B5EF4-FFF2-40B4-BE49-F238E27FC236}">
                <a16:creationId xmlns:a16="http://schemas.microsoft.com/office/drawing/2014/main" id="{C449C068-D15C-5C45-8CDD-6B8991A2B49A}"/>
              </a:ext>
            </a:extLst>
          </p:cNvPr>
          <p:cNvGrpSpPr/>
          <p:nvPr/>
        </p:nvGrpSpPr>
        <p:grpSpPr>
          <a:xfrm>
            <a:off x="19971352" y="4501601"/>
            <a:ext cx="2871984" cy="2417620"/>
            <a:chOff x="20499737" y="4050905"/>
            <a:chExt cx="2871984" cy="2417620"/>
          </a:xfrm>
        </p:grpSpPr>
        <p:sp>
          <p:nvSpPr>
            <p:cNvPr id="27" name="Oval 26">
              <a:extLst>
                <a:ext uri="{FF2B5EF4-FFF2-40B4-BE49-F238E27FC236}">
                  <a16:creationId xmlns:a16="http://schemas.microsoft.com/office/drawing/2014/main" id="{CFA1BF05-B985-5D4F-A0FA-7704328A3988}"/>
                </a:ext>
              </a:extLst>
            </p:cNvPr>
            <p:cNvSpPr>
              <a:spLocks noChangeAspect="1"/>
            </p:cNvSpPr>
            <p:nvPr/>
          </p:nvSpPr>
          <p:spPr>
            <a:xfrm>
              <a:off x="20499737" y="4307622"/>
              <a:ext cx="2160000" cy="2160903"/>
            </a:xfrm>
            <a:prstGeom prst="ellipse">
              <a:avLst/>
            </a:prstGeom>
            <a:solidFill>
              <a:schemeClr val="bg1"/>
            </a:solidFill>
            <a:ln w="50800" cap="flat">
              <a:solidFill>
                <a:srgbClr val="4EBDE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28" name="4/8…">
              <a:extLst>
                <a:ext uri="{FF2B5EF4-FFF2-40B4-BE49-F238E27FC236}">
                  <a16:creationId xmlns:a16="http://schemas.microsoft.com/office/drawing/2014/main" id="{1602352D-D67A-694B-9323-23CC2AF6F84F}"/>
                </a:ext>
              </a:extLst>
            </p:cNvPr>
            <p:cNvSpPr txBox="1"/>
            <p:nvPr/>
          </p:nvSpPr>
          <p:spPr>
            <a:xfrm>
              <a:off x="20674900" y="4650002"/>
              <a:ext cx="1809673" cy="1476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ctr" defTabSz="457200">
                <a:spcBef>
                  <a:spcPts val="0"/>
                </a:spcBef>
                <a:defRPr sz="17000">
                  <a:solidFill>
                    <a:srgbClr val="6DBAE6"/>
                  </a:solidFill>
                  <a:latin typeface="Helvetica Neue Medium"/>
                  <a:ea typeface="Helvetica Neue Medium"/>
                  <a:cs typeface="Helvetica Neue Medium"/>
                  <a:sym typeface="Helvetica Neue Medium"/>
                </a:defRPr>
              </a:pPr>
              <a:r>
                <a:rPr lang="en-US" sz="6000" dirty="0">
                  <a:latin typeface="Arial" panose="020B0604020202020204" pitchFamily="34" charset="0"/>
                  <a:cs typeface="Arial" panose="020B0604020202020204" pitchFamily="34" charset="0"/>
                </a:rPr>
                <a:t>20%</a:t>
              </a:r>
              <a:endParaRPr lang="en-CA" sz="6000" dirty="0">
                <a:latin typeface="Arial" panose="020B0604020202020204" pitchFamily="34" charset="0"/>
                <a:cs typeface="Arial" panose="020B0604020202020204" pitchFamily="34" charset="0"/>
              </a:endParaRPr>
            </a:p>
            <a:p>
              <a:pPr algn="ctr" defTabSz="457200">
                <a:lnSpc>
                  <a:spcPct val="80000"/>
                </a:lnSpc>
                <a:spcBef>
                  <a:spcPts val="0"/>
                </a:spcBef>
                <a:defRPr sz="7000">
                  <a:solidFill>
                    <a:srgbClr val="767676"/>
                  </a:solidFill>
                </a:defRPr>
              </a:pPr>
              <a:r>
                <a:rPr lang="en-CA" sz="2000" dirty="0">
                  <a:latin typeface="Arial" panose="020B0604020202020204" pitchFamily="34" charset="0"/>
                  <a:cs typeface="Arial" panose="020B0604020202020204" pitchFamily="34" charset="0"/>
                </a:rPr>
                <a:t>Increase in success</a:t>
              </a:r>
            </a:p>
          </p:txBody>
        </p:sp>
        <p:sp>
          <p:nvSpPr>
            <p:cNvPr id="29" name="Arrow">
              <a:extLst>
                <a:ext uri="{FF2B5EF4-FFF2-40B4-BE49-F238E27FC236}">
                  <a16:creationId xmlns:a16="http://schemas.microsoft.com/office/drawing/2014/main" id="{F7FAE3F0-7BA2-EA4E-91FA-F6BA6BF8522F}"/>
                </a:ext>
              </a:extLst>
            </p:cNvPr>
            <p:cNvSpPr/>
            <p:nvPr/>
          </p:nvSpPr>
          <p:spPr>
            <a:xfrm rot="5397711" flipH="1">
              <a:off x="21859884" y="4313939"/>
              <a:ext cx="1774872" cy="1248803"/>
            </a:xfrm>
            <a:prstGeom prst="rightArrow">
              <a:avLst>
                <a:gd name="adj1" fmla="val 32000"/>
                <a:gd name="adj2" fmla="val 57126"/>
              </a:avLst>
            </a:prstGeom>
            <a:solidFill>
              <a:srgbClr val="6DBAE6"/>
            </a:solidFill>
            <a:ln w="12700">
              <a:miter lim="400000"/>
            </a:ln>
            <a:effectLst>
              <a:outerShdw blurRad="50800" dist="63500" dir="2700000" algn="tl" rotWithShape="0">
                <a:prstClr val="black">
                  <a:alpha val="40000"/>
                </a:prstClr>
              </a:outerShdw>
            </a:effectLst>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pSp>
      <p:grpSp>
        <p:nvGrpSpPr>
          <p:cNvPr id="32" name="Group 31">
            <a:extLst>
              <a:ext uri="{FF2B5EF4-FFF2-40B4-BE49-F238E27FC236}">
                <a16:creationId xmlns:a16="http://schemas.microsoft.com/office/drawing/2014/main" id="{3627D62E-5614-5F4A-A8C4-C8559DE664DC}"/>
              </a:ext>
            </a:extLst>
          </p:cNvPr>
          <p:cNvGrpSpPr/>
          <p:nvPr/>
        </p:nvGrpSpPr>
        <p:grpSpPr>
          <a:xfrm>
            <a:off x="20054049" y="7283010"/>
            <a:ext cx="2788695" cy="2502868"/>
            <a:chOff x="20499738" y="6906642"/>
            <a:chExt cx="2788695" cy="2502868"/>
          </a:xfrm>
        </p:grpSpPr>
        <p:sp>
          <p:nvSpPr>
            <p:cNvPr id="34" name="Oval 33">
              <a:extLst>
                <a:ext uri="{FF2B5EF4-FFF2-40B4-BE49-F238E27FC236}">
                  <a16:creationId xmlns:a16="http://schemas.microsoft.com/office/drawing/2014/main" id="{33C5EDB8-DFA8-054F-91B1-198B561BF7F1}"/>
                </a:ext>
              </a:extLst>
            </p:cNvPr>
            <p:cNvSpPr>
              <a:spLocks noChangeAspect="1"/>
            </p:cNvSpPr>
            <p:nvPr/>
          </p:nvSpPr>
          <p:spPr>
            <a:xfrm>
              <a:off x="20499738" y="6906642"/>
              <a:ext cx="2160000" cy="2160903"/>
            </a:xfrm>
            <a:prstGeom prst="ellipse">
              <a:avLst/>
            </a:prstGeom>
            <a:solidFill>
              <a:schemeClr val="bg1"/>
            </a:solidFill>
            <a:ln w="50800" cap="flat">
              <a:solidFill>
                <a:srgbClr val="ED7E2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35" name="4/8…">
              <a:extLst>
                <a:ext uri="{FF2B5EF4-FFF2-40B4-BE49-F238E27FC236}">
                  <a16:creationId xmlns:a16="http://schemas.microsoft.com/office/drawing/2014/main" id="{936F5C5B-EEB2-C742-9915-0D7EE9D5F20E}"/>
                </a:ext>
              </a:extLst>
            </p:cNvPr>
            <p:cNvSpPr txBox="1"/>
            <p:nvPr/>
          </p:nvSpPr>
          <p:spPr>
            <a:xfrm>
              <a:off x="20674901" y="7249022"/>
              <a:ext cx="1809673" cy="1476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ctr" defTabSz="457200">
                <a:spcBef>
                  <a:spcPts val="0"/>
                </a:spcBef>
                <a:defRPr sz="17000">
                  <a:solidFill>
                    <a:srgbClr val="6DBAE6"/>
                  </a:solidFill>
                  <a:latin typeface="Helvetica Neue Medium"/>
                  <a:ea typeface="Helvetica Neue Medium"/>
                  <a:cs typeface="Helvetica Neue Medium"/>
                  <a:sym typeface="Helvetica Neue Medium"/>
                </a:defRPr>
              </a:pPr>
              <a:r>
                <a:rPr lang="en-US" sz="6000" dirty="0">
                  <a:solidFill>
                    <a:srgbClr val="ED7E2B"/>
                  </a:solidFill>
                  <a:latin typeface="Arial" panose="020B0604020202020204" pitchFamily="34" charset="0"/>
                  <a:cs typeface="Arial" panose="020B0604020202020204" pitchFamily="34" charset="0"/>
                </a:rPr>
                <a:t>43%</a:t>
              </a:r>
              <a:endParaRPr lang="en-CA" sz="6000" dirty="0">
                <a:solidFill>
                  <a:srgbClr val="ED7E2B"/>
                </a:solidFill>
                <a:latin typeface="Arial" panose="020B0604020202020204" pitchFamily="34" charset="0"/>
                <a:cs typeface="Arial" panose="020B0604020202020204" pitchFamily="34" charset="0"/>
              </a:endParaRPr>
            </a:p>
            <a:p>
              <a:pPr algn="ctr" defTabSz="457200">
                <a:lnSpc>
                  <a:spcPct val="80000"/>
                </a:lnSpc>
                <a:spcBef>
                  <a:spcPts val="0"/>
                </a:spcBef>
                <a:defRPr sz="7000">
                  <a:solidFill>
                    <a:srgbClr val="767676"/>
                  </a:solidFill>
                </a:defRPr>
              </a:pPr>
              <a:r>
                <a:rPr lang="en-CA" sz="2000" dirty="0">
                  <a:latin typeface="Arial" panose="020B0604020202020204" pitchFamily="34" charset="0"/>
                  <a:cs typeface="Arial" panose="020B0604020202020204" pitchFamily="34" charset="0"/>
                </a:rPr>
                <a:t>Decrease in success</a:t>
              </a:r>
            </a:p>
          </p:txBody>
        </p:sp>
        <p:sp>
          <p:nvSpPr>
            <p:cNvPr id="42" name="Arrow">
              <a:extLst>
                <a:ext uri="{FF2B5EF4-FFF2-40B4-BE49-F238E27FC236}">
                  <a16:creationId xmlns:a16="http://schemas.microsoft.com/office/drawing/2014/main" id="{CE6ABD2C-CCDA-4341-AAA4-19DBD55A1D73}"/>
                </a:ext>
              </a:extLst>
            </p:cNvPr>
            <p:cNvSpPr/>
            <p:nvPr/>
          </p:nvSpPr>
          <p:spPr>
            <a:xfrm rot="5397711">
              <a:off x="21776596" y="7897672"/>
              <a:ext cx="1774872" cy="1248803"/>
            </a:xfrm>
            <a:prstGeom prst="rightArrow">
              <a:avLst>
                <a:gd name="adj1" fmla="val 32000"/>
                <a:gd name="adj2" fmla="val 57126"/>
              </a:avLst>
            </a:prstGeom>
            <a:solidFill>
              <a:srgbClr val="EE7E2A"/>
            </a:solidFill>
            <a:ln w="12700">
              <a:miter lim="400000"/>
            </a:ln>
            <a:effectLst>
              <a:outerShdw blurRad="50800" dist="63500" dir="2700000" algn="tl" rotWithShape="0">
                <a:prstClr val="black">
                  <a:alpha val="40000"/>
                </a:prstClr>
              </a:outerShdw>
            </a:effectLst>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pSp>
      <p:sp>
        <p:nvSpPr>
          <p:cNvPr id="36" name="Rounded Rectangle 35">
            <a:extLst>
              <a:ext uri="{FF2B5EF4-FFF2-40B4-BE49-F238E27FC236}">
                <a16:creationId xmlns:a16="http://schemas.microsoft.com/office/drawing/2014/main" id="{A5664D34-8B03-B942-B39F-8B038B11CF77}"/>
              </a:ext>
            </a:extLst>
          </p:cNvPr>
          <p:cNvSpPr/>
          <p:nvPr/>
        </p:nvSpPr>
        <p:spPr>
          <a:xfrm>
            <a:off x="17398728" y="10943027"/>
            <a:ext cx="6202018" cy="1747996"/>
          </a:xfrm>
          <a:prstGeom prst="roundRect">
            <a:avLst/>
          </a:prstGeom>
          <a:solidFill>
            <a:schemeClr val="bg1"/>
          </a:solidFill>
          <a:ln w="50800" cap="flat">
            <a:solidFill>
              <a:srgbClr val="ED7E2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a:lnSpc>
                <a:spcPct val="100000"/>
              </a:lnSpc>
              <a:spcBef>
                <a:spcPts val="0"/>
              </a:spcBef>
            </a:pPr>
            <a:r>
              <a:rPr lang="en-CA" sz="3200" dirty="0"/>
              <a:t>“A negative quote…Lorem ipsum dolor sit </a:t>
            </a:r>
            <a:r>
              <a:rPr lang="en-CA" sz="3200" dirty="0" err="1"/>
              <a:t>amet</a:t>
            </a:r>
            <a:r>
              <a:rPr lang="en-CA" sz="3200" dirty="0"/>
              <a:t>, </a:t>
            </a:r>
            <a:r>
              <a:rPr lang="en-CA" sz="3200" dirty="0" err="1"/>
              <a:t>consectetur</a:t>
            </a:r>
            <a:r>
              <a:rPr lang="en-CA" sz="3200" dirty="0"/>
              <a:t> </a:t>
            </a:r>
            <a:r>
              <a:rPr lang="en-CA" sz="3200" dirty="0" err="1"/>
              <a:t>adipiscing</a:t>
            </a:r>
            <a:r>
              <a:rPr lang="en-CA" sz="3200" dirty="0"/>
              <a:t> </a:t>
            </a:r>
            <a:r>
              <a:rPr lang="en-CA" sz="3200" dirty="0" err="1"/>
              <a:t>elit</a:t>
            </a:r>
            <a:r>
              <a:rPr lang="en-CA" sz="3200" dirty="0"/>
              <a:t>, sed”</a:t>
            </a: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22"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26"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0"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1"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34182874"/>
      </p:ext>
    </p:extLst>
  </p:cSld>
  <p:clrMapOvr>
    <a:masterClrMapping/>
  </p:clrMapOvr>
  <p:transition spd="med"/>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lide Title"/>
          <p:cNvSpPr txBox="1">
            <a:spLocks noGrp="1"/>
          </p:cNvSpPr>
          <p:nvPr>
            <p:ph type="title"/>
          </p:nvPr>
        </p:nvSpPr>
        <p:spPr>
          <a:prstGeom prst="rect">
            <a:avLst/>
          </a:prstGeom>
        </p:spPr>
        <p:txBody>
          <a:bodyPr/>
          <a:lstStyle/>
          <a:p>
            <a:r>
              <a:rPr lang="en-US" dirty="0"/>
              <a:t>Observations</a:t>
            </a:r>
            <a:endParaRPr dirty="0"/>
          </a:p>
        </p:txBody>
      </p:sp>
      <p:sp>
        <p:nvSpPr>
          <p:cNvPr id="171" name="Lorem ipsum dolor sit amet, consectetur adipiscing elit, sed do eiusmod tempor…"/>
          <p:cNvSpPr txBox="1">
            <a:spLocks noGrp="1"/>
          </p:cNvSpPr>
          <p:nvPr>
            <p:ph type="body" sz="half" idx="1"/>
          </p:nvPr>
        </p:nvSpPr>
        <p:spPr>
          <a:xfrm>
            <a:off x="1269999" y="3854803"/>
            <a:ext cx="10499826" cy="9018307"/>
          </a:xfrm>
          <a:prstGeom prst="rect">
            <a:avLst/>
          </a:prstGeom>
        </p:spPr>
        <p:txBody>
          <a:bodyPr>
            <a:normAutofit/>
          </a:bodyPr>
          <a:lstStyle/>
          <a:p>
            <a:r>
              <a:rPr sz="4000" dirty="0">
                <a:latin typeface="Arial" panose="020B0604020202020204" pitchFamily="34" charset="0"/>
                <a:cs typeface="Arial" panose="020B0604020202020204" pitchFamily="34" charset="0"/>
              </a:rPr>
              <a:t>Lorem ipsum dolor sit </a:t>
            </a:r>
            <a:r>
              <a:rPr sz="4000" dirty="0" err="1">
                <a:latin typeface="Arial" panose="020B0604020202020204" pitchFamily="34" charset="0"/>
                <a:cs typeface="Arial" panose="020B0604020202020204" pitchFamily="34" charset="0"/>
              </a:rPr>
              <a:t>amet</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consectetur</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adipiscing</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elit</a:t>
            </a:r>
            <a:r>
              <a:rPr sz="4000" dirty="0">
                <a:latin typeface="Arial" panose="020B0604020202020204" pitchFamily="34" charset="0"/>
                <a:cs typeface="Arial" panose="020B0604020202020204" pitchFamily="34" charset="0"/>
              </a:rPr>
              <a:t>, sed do </a:t>
            </a:r>
            <a:r>
              <a:rPr sz="4000" dirty="0" err="1">
                <a:latin typeface="Arial" panose="020B0604020202020204" pitchFamily="34" charset="0"/>
                <a:cs typeface="Arial" panose="020B0604020202020204" pitchFamily="34" charset="0"/>
              </a:rPr>
              <a:t>eiusmod</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tempor</a:t>
            </a:r>
            <a:endParaRPr sz="4000" dirty="0">
              <a:latin typeface="Arial" panose="020B0604020202020204" pitchFamily="34" charset="0"/>
              <a:cs typeface="Arial" panose="020B0604020202020204" pitchFamily="34" charset="0"/>
            </a:endParaRPr>
          </a:p>
          <a:p>
            <a:pPr marL="1149599" lvl="1" indent="-539999">
              <a:buSzPct val="125000"/>
            </a:pPr>
            <a:r>
              <a:rPr sz="4000" dirty="0" err="1">
                <a:latin typeface="Arial" panose="020B0604020202020204" pitchFamily="34" charset="0"/>
                <a:cs typeface="Arial" panose="020B0604020202020204" pitchFamily="34" charset="0"/>
              </a:rPr>
              <a:t>Incididunt</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ut</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labore</a:t>
            </a:r>
            <a:r>
              <a:rPr sz="4000" dirty="0">
                <a:latin typeface="Arial" panose="020B0604020202020204" pitchFamily="34" charset="0"/>
                <a:cs typeface="Arial" panose="020B0604020202020204" pitchFamily="34" charset="0"/>
              </a:rPr>
              <a:t> et dolore magna </a:t>
            </a:r>
            <a:r>
              <a:rPr sz="4000" dirty="0" err="1">
                <a:latin typeface="Arial" panose="020B0604020202020204" pitchFamily="34" charset="0"/>
                <a:cs typeface="Arial" panose="020B0604020202020204" pitchFamily="34" charset="0"/>
              </a:rPr>
              <a:t>aliqua</a:t>
            </a:r>
            <a:r>
              <a:rPr sz="4000" dirty="0">
                <a:latin typeface="Arial" panose="020B0604020202020204" pitchFamily="34" charset="0"/>
                <a:cs typeface="Arial" panose="020B0604020202020204" pitchFamily="34" charset="0"/>
              </a:rPr>
              <a:t> </a:t>
            </a:r>
          </a:p>
          <a:p>
            <a:r>
              <a:rPr sz="4000" dirty="0">
                <a:latin typeface="Arial" panose="020B0604020202020204" pitchFamily="34" charset="0"/>
                <a:cs typeface="Arial" panose="020B0604020202020204" pitchFamily="34" charset="0"/>
              </a:rPr>
              <a:t>Ut </a:t>
            </a:r>
            <a:r>
              <a:rPr sz="4000" dirty="0" err="1">
                <a:latin typeface="Arial" panose="020B0604020202020204" pitchFamily="34" charset="0"/>
                <a:cs typeface="Arial" panose="020B0604020202020204" pitchFamily="34" charset="0"/>
              </a:rPr>
              <a:t>enim</a:t>
            </a:r>
            <a:r>
              <a:rPr sz="4000" dirty="0">
                <a:latin typeface="Arial" panose="020B0604020202020204" pitchFamily="34" charset="0"/>
                <a:cs typeface="Arial" panose="020B0604020202020204" pitchFamily="34" charset="0"/>
              </a:rPr>
              <a:t> ad minim </a:t>
            </a:r>
            <a:r>
              <a:rPr sz="4000" dirty="0" err="1">
                <a:latin typeface="Arial" panose="020B0604020202020204" pitchFamily="34" charset="0"/>
                <a:cs typeface="Arial" panose="020B0604020202020204" pitchFamily="34" charset="0"/>
              </a:rPr>
              <a:t>veniam</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quis</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nostrud</a:t>
            </a:r>
            <a:r>
              <a:rPr sz="4000" dirty="0">
                <a:latin typeface="Arial" panose="020B0604020202020204" pitchFamily="34" charset="0"/>
                <a:cs typeface="Arial" panose="020B0604020202020204" pitchFamily="34" charset="0"/>
              </a:rPr>
              <a:t> exercitation </a:t>
            </a:r>
            <a:r>
              <a:rPr sz="4000" dirty="0" err="1">
                <a:latin typeface="Arial" panose="020B0604020202020204" pitchFamily="34" charset="0"/>
                <a:cs typeface="Arial" panose="020B0604020202020204" pitchFamily="34" charset="0"/>
              </a:rPr>
              <a:t>ullamco</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laboris</a:t>
            </a:r>
            <a:endParaRPr lang="en-US" sz="4000" dirty="0">
              <a:latin typeface="Arial" panose="020B0604020202020204" pitchFamily="34" charset="0"/>
              <a:cs typeface="Arial" panose="020B0604020202020204" pitchFamily="34" charset="0"/>
            </a:endParaRPr>
          </a:p>
          <a:p>
            <a:r>
              <a:rPr lang="en-CA" sz="4000" dirty="0">
                <a:latin typeface="Arial" panose="020B0604020202020204" pitchFamily="34" charset="0"/>
                <a:cs typeface="Arial" panose="020B0604020202020204" pitchFamily="34" charset="0"/>
              </a:rPr>
              <a:t>Lorem ipsum dolor sit </a:t>
            </a:r>
            <a:r>
              <a:rPr lang="en-CA" sz="4000" dirty="0" err="1">
                <a:latin typeface="Arial" panose="020B0604020202020204" pitchFamily="34" charset="0"/>
                <a:cs typeface="Arial" panose="020B0604020202020204" pitchFamily="34" charset="0"/>
              </a:rPr>
              <a:t>amet</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consectetur</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adipiscing</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elit</a:t>
            </a:r>
            <a:r>
              <a:rPr lang="en-CA" sz="4000" dirty="0">
                <a:latin typeface="Arial" panose="020B0604020202020204" pitchFamily="34" charset="0"/>
                <a:cs typeface="Arial" panose="020B0604020202020204" pitchFamily="34" charset="0"/>
              </a:rPr>
              <a:t>, sed do </a:t>
            </a:r>
            <a:r>
              <a:rPr lang="en-CA" sz="4000" dirty="0" err="1">
                <a:latin typeface="Arial" panose="020B0604020202020204" pitchFamily="34" charset="0"/>
                <a:cs typeface="Arial" panose="020B0604020202020204" pitchFamily="34" charset="0"/>
              </a:rPr>
              <a:t>eiusmod</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tempor</a:t>
            </a:r>
            <a:endParaRPr lang="en-CA" sz="4000" dirty="0">
              <a:latin typeface="Arial" panose="020B0604020202020204" pitchFamily="34" charset="0"/>
              <a:cs typeface="Arial" panose="020B0604020202020204" pitchFamily="34" charset="0"/>
            </a:endParaRPr>
          </a:p>
          <a:p>
            <a:pPr marL="1149599" lvl="1" indent="-539999">
              <a:buSzPct val="125000"/>
            </a:pPr>
            <a:r>
              <a:rPr lang="en-CA" sz="4000" dirty="0" err="1">
                <a:latin typeface="Arial" panose="020B0604020202020204" pitchFamily="34" charset="0"/>
                <a:cs typeface="Arial" panose="020B0604020202020204" pitchFamily="34" charset="0"/>
              </a:rPr>
              <a:t>Incididunt</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ut</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labore</a:t>
            </a:r>
            <a:r>
              <a:rPr lang="en-CA" sz="4000" dirty="0">
                <a:latin typeface="Arial" panose="020B0604020202020204" pitchFamily="34" charset="0"/>
                <a:cs typeface="Arial" panose="020B0604020202020204" pitchFamily="34" charset="0"/>
              </a:rPr>
              <a:t> et dolore magna </a:t>
            </a:r>
            <a:r>
              <a:rPr lang="en-CA" sz="4000" dirty="0" err="1">
                <a:latin typeface="Arial" panose="020B0604020202020204" pitchFamily="34" charset="0"/>
                <a:cs typeface="Arial" panose="020B0604020202020204" pitchFamily="34" charset="0"/>
              </a:rPr>
              <a:t>aliqua</a:t>
            </a:r>
            <a:r>
              <a:rPr lang="en-CA" sz="4000" dirty="0">
                <a:latin typeface="Arial" panose="020B0604020202020204" pitchFamily="34" charset="0"/>
                <a:cs typeface="Arial" panose="020B0604020202020204" pitchFamily="34" charset="0"/>
              </a:rPr>
              <a:t> </a:t>
            </a:r>
          </a:p>
          <a:p>
            <a:r>
              <a:rPr lang="en-CA" sz="4000" dirty="0">
                <a:latin typeface="Arial" panose="020B0604020202020204" pitchFamily="34" charset="0"/>
                <a:cs typeface="Arial" panose="020B0604020202020204" pitchFamily="34" charset="0"/>
              </a:rPr>
              <a:t>Ut </a:t>
            </a:r>
            <a:r>
              <a:rPr lang="en-CA" sz="4000" dirty="0" err="1">
                <a:latin typeface="Arial" panose="020B0604020202020204" pitchFamily="34" charset="0"/>
                <a:cs typeface="Arial" panose="020B0604020202020204" pitchFamily="34" charset="0"/>
              </a:rPr>
              <a:t>enim</a:t>
            </a:r>
            <a:r>
              <a:rPr lang="en-CA" sz="4000" dirty="0">
                <a:latin typeface="Arial" panose="020B0604020202020204" pitchFamily="34" charset="0"/>
                <a:cs typeface="Arial" panose="020B0604020202020204" pitchFamily="34" charset="0"/>
              </a:rPr>
              <a:t> ad minim </a:t>
            </a:r>
            <a:r>
              <a:rPr lang="en-CA" sz="4000" dirty="0" err="1">
                <a:latin typeface="Arial" panose="020B0604020202020204" pitchFamily="34" charset="0"/>
                <a:cs typeface="Arial" panose="020B0604020202020204" pitchFamily="34" charset="0"/>
              </a:rPr>
              <a:t>veniam</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quis</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nostrud</a:t>
            </a:r>
            <a:r>
              <a:rPr lang="en-CA" sz="4000" dirty="0">
                <a:latin typeface="Arial" panose="020B0604020202020204" pitchFamily="34" charset="0"/>
                <a:cs typeface="Arial" panose="020B0604020202020204" pitchFamily="34" charset="0"/>
              </a:rPr>
              <a:t> exercitation </a:t>
            </a:r>
            <a:r>
              <a:rPr lang="en-CA" sz="4000" dirty="0" err="1">
                <a:latin typeface="Arial" panose="020B0604020202020204" pitchFamily="34" charset="0"/>
                <a:cs typeface="Arial" panose="020B0604020202020204" pitchFamily="34" charset="0"/>
              </a:rPr>
              <a:t>ullamco</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laboris</a:t>
            </a:r>
            <a:endParaRPr lang="en-CA" sz="4000" dirty="0">
              <a:latin typeface="Arial" panose="020B0604020202020204" pitchFamily="34" charset="0"/>
              <a:cs typeface="Arial" panose="020B0604020202020204" pitchFamily="34" charset="0"/>
            </a:endParaRPr>
          </a:p>
          <a:p>
            <a:endParaRPr sz="4000" dirty="0">
              <a:latin typeface="Arial" panose="020B0604020202020204" pitchFamily="34" charset="0"/>
              <a:cs typeface="Arial" panose="020B0604020202020204" pitchFamily="34" charset="0"/>
            </a:endParaRPr>
          </a:p>
        </p:txBody>
      </p:sp>
      <p:sp>
        <p:nvSpPr>
          <p:cNvPr id="172" name="Subheading 1"/>
          <p:cNvSpPr txBox="1">
            <a:spLocks noGrp="1"/>
          </p:cNvSpPr>
          <p:nvPr>
            <p:ph type="body" idx="21"/>
          </p:nvPr>
        </p:nvSpPr>
        <p:spPr>
          <a:xfrm>
            <a:off x="1330945" y="2964686"/>
            <a:ext cx="10500692" cy="827824"/>
          </a:xfrm>
          <a:prstGeom prst="rect">
            <a:avLst/>
          </a:prstGeom>
        </p:spPr>
        <p:txBody>
          <a:bodyPr>
            <a:normAutofit/>
          </a:bodyPr>
          <a:lstStyle/>
          <a:p>
            <a:r>
              <a:rPr lang="en-CA" sz="4000" b="1" dirty="0">
                <a:latin typeface="Arial" panose="020B0604020202020204" pitchFamily="34" charset="0"/>
                <a:cs typeface="Arial" panose="020B0604020202020204" pitchFamily="34" charset="0"/>
              </a:rPr>
              <a:t>Lorem ipsum</a:t>
            </a:r>
          </a:p>
        </p:txBody>
      </p:sp>
      <p:graphicFrame>
        <p:nvGraphicFramePr>
          <p:cNvPr id="26" name="2D Donut Chart">
            <a:extLst>
              <a:ext uri="{FF2B5EF4-FFF2-40B4-BE49-F238E27FC236}">
                <a16:creationId xmlns:a16="http://schemas.microsoft.com/office/drawing/2014/main" id="{E845FD8C-613C-7A41-9EA7-00BB51EF5E8F}"/>
              </a:ext>
            </a:extLst>
          </p:cNvPr>
          <p:cNvGraphicFramePr/>
          <p:nvPr>
            <p:extLst>
              <p:ext uri="{D42A27DB-BD31-4B8C-83A1-F6EECF244321}">
                <p14:modId xmlns:p14="http://schemas.microsoft.com/office/powerpoint/2010/main" val="3633015411"/>
              </p:ext>
            </p:extLst>
          </p:nvPr>
        </p:nvGraphicFramePr>
        <p:xfrm>
          <a:off x="13525129" y="10887392"/>
          <a:ext cx="2286001" cy="2160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0" name="2D Column Chart">
            <a:extLst>
              <a:ext uri="{FF2B5EF4-FFF2-40B4-BE49-F238E27FC236}">
                <a16:creationId xmlns:a16="http://schemas.microsoft.com/office/drawing/2014/main" id="{6985BFBB-B8A5-FA43-A506-B24C94C8B1F2}"/>
              </a:ext>
            </a:extLst>
          </p:cNvPr>
          <p:cNvGraphicFramePr/>
          <p:nvPr>
            <p:extLst>
              <p:ext uri="{D42A27DB-BD31-4B8C-83A1-F6EECF244321}">
                <p14:modId xmlns:p14="http://schemas.microsoft.com/office/powerpoint/2010/main" val="4233045625"/>
              </p:ext>
            </p:extLst>
          </p:nvPr>
        </p:nvGraphicFramePr>
        <p:xfrm>
          <a:off x="12582925" y="3857602"/>
          <a:ext cx="6576613" cy="7876859"/>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Group 13">
            <a:extLst>
              <a:ext uri="{FF2B5EF4-FFF2-40B4-BE49-F238E27FC236}">
                <a16:creationId xmlns:a16="http://schemas.microsoft.com/office/drawing/2014/main" id="{1E9EA956-28EF-D744-AFC7-C0A395C8BBA5}"/>
              </a:ext>
            </a:extLst>
          </p:cNvPr>
          <p:cNvGrpSpPr/>
          <p:nvPr/>
        </p:nvGrpSpPr>
        <p:grpSpPr>
          <a:xfrm>
            <a:off x="19971352" y="4539701"/>
            <a:ext cx="2871984" cy="2417620"/>
            <a:chOff x="20499737" y="4050905"/>
            <a:chExt cx="2871984" cy="2417620"/>
          </a:xfrm>
        </p:grpSpPr>
        <p:sp>
          <p:nvSpPr>
            <p:cNvPr id="16" name="Oval 15">
              <a:extLst>
                <a:ext uri="{FF2B5EF4-FFF2-40B4-BE49-F238E27FC236}">
                  <a16:creationId xmlns:a16="http://schemas.microsoft.com/office/drawing/2014/main" id="{23000B64-B049-2C4B-A5D8-9D464ADC3C12}"/>
                </a:ext>
              </a:extLst>
            </p:cNvPr>
            <p:cNvSpPr>
              <a:spLocks noChangeAspect="1"/>
            </p:cNvSpPr>
            <p:nvPr/>
          </p:nvSpPr>
          <p:spPr>
            <a:xfrm>
              <a:off x="20499737" y="4307622"/>
              <a:ext cx="2160000" cy="2160903"/>
            </a:xfrm>
            <a:prstGeom prst="ellipse">
              <a:avLst/>
            </a:prstGeom>
            <a:solidFill>
              <a:schemeClr val="bg1"/>
            </a:solidFill>
            <a:ln w="50800" cap="flat">
              <a:solidFill>
                <a:srgbClr val="4EBDE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5" name="4/8…">
              <a:extLst>
                <a:ext uri="{FF2B5EF4-FFF2-40B4-BE49-F238E27FC236}">
                  <a16:creationId xmlns:a16="http://schemas.microsoft.com/office/drawing/2014/main" id="{23E31B36-0B4C-2A47-8054-4B003D04B8A4}"/>
                </a:ext>
              </a:extLst>
            </p:cNvPr>
            <p:cNvSpPr txBox="1"/>
            <p:nvPr/>
          </p:nvSpPr>
          <p:spPr>
            <a:xfrm>
              <a:off x="20674900" y="4650002"/>
              <a:ext cx="1809673" cy="1476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ctr" defTabSz="457200">
                <a:spcBef>
                  <a:spcPts val="0"/>
                </a:spcBef>
                <a:defRPr sz="17000">
                  <a:solidFill>
                    <a:srgbClr val="6DBAE6"/>
                  </a:solidFill>
                  <a:latin typeface="Helvetica Neue Medium"/>
                  <a:ea typeface="Helvetica Neue Medium"/>
                  <a:cs typeface="Helvetica Neue Medium"/>
                  <a:sym typeface="Helvetica Neue Medium"/>
                </a:defRPr>
              </a:pPr>
              <a:r>
                <a:rPr lang="en-US" sz="6000" dirty="0">
                  <a:latin typeface="Arial" panose="020B0604020202020204" pitchFamily="34" charset="0"/>
                  <a:cs typeface="Arial" panose="020B0604020202020204" pitchFamily="34" charset="0"/>
                </a:rPr>
                <a:t>20%</a:t>
              </a:r>
              <a:endParaRPr lang="en-CA" sz="6000" dirty="0">
                <a:latin typeface="Arial" panose="020B0604020202020204" pitchFamily="34" charset="0"/>
                <a:cs typeface="Arial" panose="020B0604020202020204" pitchFamily="34" charset="0"/>
              </a:endParaRPr>
            </a:p>
            <a:p>
              <a:pPr algn="ctr" defTabSz="457200">
                <a:lnSpc>
                  <a:spcPct val="80000"/>
                </a:lnSpc>
                <a:spcBef>
                  <a:spcPts val="0"/>
                </a:spcBef>
                <a:defRPr sz="7000">
                  <a:solidFill>
                    <a:srgbClr val="767676"/>
                  </a:solidFill>
                </a:defRPr>
              </a:pPr>
              <a:r>
                <a:rPr lang="en-CA" sz="2000" dirty="0">
                  <a:latin typeface="Arial" panose="020B0604020202020204" pitchFamily="34" charset="0"/>
                  <a:cs typeface="Arial" panose="020B0604020202020204" pitchFamily="34" charset="0"/>
                </a:rPr>
                <a:t>Increase in success</a:t>
              </a:r>
            </a:p>
          </p:txBody>
        </p:sp>
        <p:sp>
          <p:nvSpPr>
            <p:cNvPr id="31" name="Arrow">
              <a:extLst>
                <a:ext uri="{FF2B5EF4-FFF2-40B4-BE49-F238E27FC236}">
                  <a16:creationId xmlns:a16="http://schemas.microsoft.com/office/drawing/2014/main" id="{95AD5A54-75FF-2E4D-B426-ECD269A9611D}"/>
                </a:ext>
              </a:extLst>
            </p:cNvPr>
            <p:cNvSpPr/>
            <p:nvPr/>
          </p:nvSpPr>
          <p:spPr>
            <a:xfrm rot="5397711" flipH="1">
              <a:off x="21859884" y="4313939"/>
              <a:ext cx="1774872" cy="1248803"/>
            </a:xfrm>
            <a:prstGeom prst="rightArrow">
              <a:avLst>
                <a:gd name="adj1" fmla="val 32000"/>
                <a:gd name="adj2" fmla="val 57126"/>
              </a:avLst>
            </a:prstGeom>
            <a:solidFill>
              <a:srgbClr val="6DBAE6"/>
            </a:solidFill>
            <a:ln w="12700">
              <a:miter lim="400000"/>
            </a:ln>
            <a:effectLst>
              <a:outerShdw blurRad="50800" dist="63500" dir="2700000" algn="tl" rotWithShape="0">
                <a:prstClr val="black">
                  <a:alpha val="40000"/>
                </a:prstClr>
              </a:outerShdw>
            </a:effectLst>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pSp>
      <p:grpSp>
        <p:nvGrpSpPr>
          <p:cNvPr id="17" name="Group 16">
            <a:extLst>
              <a:ext uri="{FF2B5EF4-FFF2-40B4-BE49-F238E27FC236}">
                <a16:creationId xmlns:a16="http://schemas.microsoft.com/office/drawing/2014/main" id="{C1E8FE5A-005A-434B-BE52-CDC5683DDAA0}"/>
              </a:ext>
            </a:extLst>
          </p:cNvPr>
          <p:cNvGrpSpPr/>
          <p:nvPr/>
        </p:nvGrpSpPr>
        <p:grpSpPr>
          <a:xfrm>
            <a:off x="20054049" y="7321110"/>
            <a:ext cx="2788695" cy="2502868"/>
            <a:chOff x="20499738" y="6906642"/>
            <a:chExt cx="2788695" cy="2502868"/>
          </a:xfrm>
        </p:grpSpPr>
        <p:sp>
          <p:nvSpPr>
            <p:cNvPr id="18" name="Oval 17">
              <a:extLst>
                <a:ext uri="{FF2B5EF4-FFF2-40B4-BE49-F238E27FC236}">
                  <a16:creationId xmlns:a16="http://schemas.microsoft.com/office/drawing/2014/main" id="{3105697D-DEF2-FB43-9D3C-33B5CB1BA74C}"/>
                </a:ext>
              </a:extLst>
            </p:cNvPr>
            <p:cNvSpPr>
              <a:spLocks noChangeAspect="1"/>
            </p:cNvSpPr>
            <p:nvPr/>
          </p:nvSpPr>
          <p:spPr>
            <a:xfrm>
              <a:off x="20499738" y="6906642"/>
              <a:ext cx="2160000" cy="2160903"/>
            </a:xfrm>
            <a:prstGeom prst="ellipse">
              <a:avLst/>
            </a:prstGeom>
            <a:solidFill>
              <a:schemeClr val="bg1"/>
            </a:solidFill>
            <a:ln w="50800" cap="flat">
              <a:solidFill>
                <a:srgbClr val="ED7E2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9" name="4/8…">
              <a:extLst>
                <a:ext uri="{FF2B5EF4-FFF2-40B4-BE49-F238E27FC236}">
                  <a16:creationId xmlns:a16="http://schemas.microsoft.com/office/drawing/2014/main" id="{0B71DEA9-69B1-7A4F-A8AF-04BE80A316D7}"/>
                </a:ext>
              </a:extLst>
            </p:cNvPr>
            <p:cNvSpPr txBox="1"/>
            <p:nvPr/>
          </p:nvSpPr>
          <p:spPr>
            <a:xfrm>
              <a:off x="20674901" y="7249022"/>
              <a:ext cx="1809673" cy="1476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ctr" defTabSz="457200">
                <a:spcBef>
                  <a:spcPts val="0"/>
                </a:spcBef>
                <a:defRPr sz="17000">
                  <a:solidFill>
                    <a:srgbClr val="6DBAE6"/>
                  </a:solidFill>
                  <a:latin typeface="Helvetica Neue Medium"/>
                  <a:ea typeface="Helvetica Neue Medium"/>
                  <a:cs typeface="Helvetica Neue Medium"/>
                  <a:sym typeface="Helvetica Neue Medium"/>
                </a:defRPr>
              </a:pPr>
              <a:r>
                <a:rPr lang="en-US" sz="6000" dirty="0">
                  <a:solidFill>
                    <a:srgbClr val="ED7E2B"/>
                  </a:solidFill>
                  <a:latin typeface="Arial" panose="020B0604020202020204" pitchFamily="34" charset="0"/>
                  <a:cs typeface="Arial" panose="020B0604020202020204" pitchFamily="34" charset="0"/>
                </a:rPr>
                <a:t>43%</a:t>
              </a:r>
              <a:endParaRPr lang="en-CA" sz="6000" dirty="0">
                <a:solidFill>
                  <a:srgbClr val="ED7E2B"/>
                </a:solidFill>
                <a:latin typeface="Arial" panose="020B0604020202020204" pitchFamily="34" charset="0"/>
                <a:cs typeface="Arial" panose="020B0604020202020204" pitchFamily="34" charset="0"/>
              </a:endParaRPr>
            </a:p>
            <a:p>
              <a:pPr algn="ctr" defTabSz="457200">
                <a:lnSpc>
                  <a:spcPct val="80000"/>
                </a:lnSpc>
                <a:spcBef>
                  <a:spcPts val="0"/>
                </a:spcBef>
                <a:defRPr sz="7000">
                  <a:solidFill>
                    <a:srgbClr val="767676"/>
                  </a:solidFill>
                </a:defRPr>
              </a:pPr>
              <a:r>
                <a:rPr lang="en-CA" sz="2000" dirty="0">
                  <a:latin typeface="Arial" panose="020B0604020202020204" pitchFamily="34" charset="0"/>
                  <a:cs typeface="Arial" panose="020B0604020202020204" pitchFamily="34" charset="0"/>
                </a:rPr>
                <a:t>Decrease in success</a:t>
              </a:r>
            </a:p>
          </p:txBody>
        </p:sp>
        <p:sp>
          <p:nvSpPr>
            <p:cNvPr id="33" name="Arrow">
              <a:extLst>
                <a:ext uri="{FF2B5EF4-FFF2-40B4-BE49-F238E27FC236}">
                  <a16:creationId xmlns:a16="http://schemas.microsoft.com/office/drawing/2014/main" id="{801CC569-4655-884D-B328-F0988E48A942}"/>
                </a:ext>
              </a:extLst>
            </p:cNvPr>
            <p:cNvSpPr/>
            <p:nvPr/>
          </p:nvSpPr>
          <p:spPr>
            <a:xfrm rot="5397711">
              <a:off x="21776596" y="7897672"/>
              <a:ext cx="1774872" cy="1248803"/>
            </a:xfrm>
            <a:prstGeom prst="rightArrow">
              <a:avLst>
                <a:gd name="adj1" fmla="val 32000"/>
                <a:gd name="adj2" fmla="val 57126"/>
              </a:avLst>
            </a:prstGeom>
            <a:solidFill>
              <a:srgbClr val="ED7E2B"/>
            </a:solidFill>
            <a:ln w="12700">
              <a:miter lim="400000"/>
            </a:ln>
            <a:effectLst>
              <a:outerShdw blurRad="50800" dist="63500" dir="2700000" algn="tl" rotWithShape="0">
                <a:prstClr val="black">
                  <a:alpha val="40000"/>
                </a:prstClr>
              </a:outerShdw>
            </a:effectLst>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grpSp>
      <p:sp>
        <p:nvSpPr>
          <p:cNvPr id="24" name="Rectangle 23">
            <a:extLst>
              <a:ext uri="{FF2B5EF4-FFF2-40B4-BE49-F238E27FC236}">
                <a16:creationId xmlns:a16="http://schemas.microsoft.com/office/drawing/2014/main" id="{17A6C74E-F1C8-4546-A14E-63FD920EF914}"/>
              </a:ext>
            </a:extLst>
          </p:cNvPr>
          <p:cNvSpPr/>
          <p:nvPr/>
        </p:nvSpPr>
        <p:spPr>
          <a:xfrm>
            <a:off x="12547600" y="11356348"/>
            <a:ext cx="6611938" cy="1395254"/>
          </a:xfrm>
          <a:prstGeom prst="rect">
            <a:avLst/>
          </a:prstGeom>
          <a:solidFill>
            <a:schemeClr val="bg1"/>
          </a:solidFill>
          <a:ln w="25400" cap="flat">
            <a:solidFill>
              <a:schemeClr val="tx2">
                <a:lumMod val="20000"/>
                <a:lumOff val="80000"/>
              </a:schemeClr>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a:lnSpc>
                <a:spcPct val="100000"/>
              </a:lnSpc>
              <a:spcBef>
                <a:spcPts val="0"/>
              </a:spcBef>
            </a:pPr>
            <a:r>
              <a:rPr lang="en-CA" sz="2800" dirty="0"/>
              <a:t>A task description can go in here…lorem ipsum dolor sit </a:t>
            </a:r>
            <a:r>
              <a:rPr lang="en-CA" sz="2800" dirty="0" err="1"/>
              <a:t>amet</a:t>
            </a:r>
            <a:r>
              <a:rPr lang="en-CA" sz="2800" dirty="0"/>
              <a:t>, </a:t>
            </a:r>
            <a:r>
              <a:rPr lang="en-CA" sz="2800" dirty="0" err="1"/>
              <a:t>consectetur</a:t>
            </a:r>
            <a:r>
              <a:rPr lang="en-CA" sz="2800" dirty="0"/>
              <a:t>… lorem ipsum dolor sit </a:t>
            </a:r>
            <a:r>
              <a:rPr lang="en-CA" sz="2800" dirty="0" err="1"/>
              <a:t>amet</a:t>
            </a:r>
            <a:r>
              <a:rPr lang="en-CA" sz="2800" dirty="0"/>
              <a:t>, </a:t>
            </a:r>
            <a:r>
              <a:rPr lang="en-CA" sz="2800" dirty="0" err="1"/>
              <a:t>consectetur</a:t>
            </a:r>
            <a:endParaRPr lang="en-US" sz="2800" dirty="0">
              <a:solidFill>
                <a:srgbClr val="FFFFFF"/>
              </a:solidFill>
              <a:latin typeface="Helvetica Neue Medium"/>
              <a:ea typeface="Helvetica Neue Medium"/>
              <a:cs typeface="Helvetica Neue Medium"/>
              <a:sym typeface="Helvetica Neue Medium"/>
            </a:endParaRPr>
          </a:p>
        </p:txBody>
      </p:sp>
      <p:sp>
        <p:nvSpPr>
          <p:cNvPr id="47" name="Sub-scores">
            <a:extLst>
              <a:ext uri="{FF2B5EF4-FFF2-40B4-BE49-F238E27FC236}">
                <a16:creationId xmlns:a16="http://schemas.microsoft.com/office/drawing/2014/main" id="{D4B372DF-3229-CE46-A60D-29583122A359}"/>
              </a:ext>
            </a:extLst>
          </p:cNvPr>
          <p:cNvSpPr txBox="1">
            <a:spLocks/>
          </p:cNvSpPr>
          <p:nvPr/>
        </p:nvSpPr>
        <p:spPr>
          <a:xfrm>
            <a:off x="12547600" y="2965516"/>
            <a:ext cx="10299452" cy="8524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Autofit/>
          </a:bodyPr>
          <a:lstStyle>
            <a:lvl1pPr marL="0" marR="0" indent="0" algn="l" defTabSz="825500" latinLnBrk="0">
              <a:lnSpc>
                <a:spcPct val="100000"/>
              </a:lnSpc>
              <a:spcBef>
                <a:spcPts val="0"/>
              </a:spcBef>
              <a:spcAft>
                <a:spcPts val="0"/>
              </a:spcAft>
              <a:buClrTx/>
              <a:buSzTx/>
              <a:buFontTx/>
              <a:buNone/>
              <a:tabLst/>
              <a:defRPr sz="3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r>
              <a:rPr lang="en-CA" sz="4000" b="1" dirty="0">
                <a:latin typeface="Arial" panose="020B0604020202020204" pitchFamily="34" charset="0"/>
                <a:cs typeface="Arial" panose="020B0604020202020204" pitchFamily="34" charset="0"/>
              </a:rPr>
              <a:t>Lorem ipsum</a:t>
            </a:r>
          </a:p>
        </p:txBody>
      </p:sp>
      <p:sp>
        <p:nvSpPr>
          <p:cNvPr id="29" name="Success">
            <a:extLst>
              <a:ext uri="{FF2B5EF4-FFF2-40B4-BE49-F238E27FC236}">
                <a16:creationId xmlns:a16="http://schemas.microsoft.com/office/drawing/2014/main" id="{07F63DD0-2B69-5B40-97AC-940E55B00FD4}"/>
              </a:ext>
            </a:extLst>
          </p:cNvPr>
          <p:cNvSpPr txBox="1"/>
          <p:nvPr/>
        </p:nvSpPr>
        <p:spPr>
          <a:xfrm>
            <a:off x="1695981" y="2086968"/>
            <a:ext cx="2448002" cy="4324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Baseline Test</a:t>
            </a:r>
            <a:endParaRPr sz="2000" dirty="0">
              <a:latin typeface="Arial" panose="020B0604020202020204" pitchFamily="34" charset="0"/>
              <a:cs typeface="Arial" panose="020B0604020202020204" pitchFamily="34" charset="0"/>
            </a:endParaRPr>
          </a:p>
        </p:txBody>
      </p:sp>
      <p:sp>
        <p:nvSpPr>
          <p:cNvPr id="32" name="z">
            <a:extLst>
              <a:ext uri="{FF2B5EF4-FFF2-40B4-BE49-F238E27FC236}">
                <a16:creationId xmlns:a16="http://schemas.microsoft.com/office/drawing/2014/main" id="{7574D51A-E138-7A40-A9E9-961E6B2D50EF}"/>
              </a:ext>
            </a:extLst>
          </p:cNvPr>
          <p:cNvSpPr/>
          <p:nvPr/>
        </p:nvSpPr>
        <p:spPr>
          <a:xfrm>
            <a:off x="1382420" y="2165424"/>
            <a:ext cx="288000" cy="288000"/>
          </a:xfrm>
          <a:prstGeom prst="rect">
            <a:avLst/>
          </a:prstGeom>
          <a:solidFill>
            <a:srgbClr val="20294C"/>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4" name="z">
            <a:extLst>
              <a:ext uri="{FF2B5EF4-FFF2-40B4-BE49-F238E27FC236}">
                <a16:creationId xmlns:a16="http://schemas.microsoft.com/office/drawing/2014/main" id="{14B9DAB8-72C6-4549-B945-B2917961FA6E}"/>
              </a:ext>
            </a:extLst>
          </p:cNvPr>
          <p:cNvSpPr>
            <a:spLocks noChangeAspect="1"/>
          </p:cNvSpPr>
          <p:nvPr/>
        </p:nvSpPr>
        <p:spPr>
          <a:xfrm>
            <a:off x="3824863" y="2165424"/>
            <a:ext cx="287998"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5" name="Minor Mistake">
            <a:extLst>
              <a:ext uri="{FF2B5EF4-FFF2-40B4-BE49-F238E27FC236}">
                <a16:creationId xmlns:a16="http://schemas.microsoft.com/office/drawing/2014/main" id="{66D55F73-E9B5-4A42-80F6-04D53CAF46C8}"/>
              </a:ext>
            </a:extLst>
          </p:cNvPr>
          <p:cNvSpPr txBox="1"/>
          <p:nvPr/>
        </p:nvSpPr>
        <p:spPr>
          <a:xfrm>
            <a:off x="4143983" y="2193837"/>
            <a:ext cx="2128882"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lang="en-US" sz="2000" dirty="0" smtClean="0">
                <a:latin typeface="Arial" panose="020B0604020202020204" pitchFamily="34" charset="0"/>
                <a:cs typeface="Arial" panose="020B0604020202020204" pitchFamily="34" charset="0"/>
              </a:rPr>
              <a:t>Validation </a:t>
            </a:r>
            <a:r>
              <a:rPr lang="en-US" sz="2000" dirty="0">
                <a:latin typeface="Arial" panose="020B0604020202020204" pitchFamily="34" charset="0"/>
                <a:cs typeface="Arial" panose="020B0604020202020204" pitchFamily="34" charset="0"/>
              </a:rPr>
              <a:t>Test</a:t>
            </a:r>
            <a:endParaRPr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7155041"/>
      </p:ext>
    </p:extLst>
  </p:cSld>
  <p:clrMapOvr>
    <a:masterClrMapping/>
  </p:clrMapOvr>
  <p:transition spd="med"/>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lide Title"/>
          <p:cNvSpPr txBox="1">
            <a:spLocks noGrp="1"/>
          </p:cNvSpPr>
          <p:nvPr>
            <p:ph type="title"/>
          </p:nvPr>
        </p:nvSpPr>
        <p:spPr>
          <a:prstGeom prst="rect">
            <a:avLst/>
          </a:prstGeom>
        </p:spPr>
        <p:txBody>
          <a:bodyPr/>
          <a:lstStyle/>
          <a:p>
            <a:r>
              <a:rPr lang="en-US" dirty="0"/>
              <a:t>Design recommendations</a:t>
            </a:r>
            <a:endParaRPr dirty="0"/>
          </a:p>
        </p:txBody>
      </p:sp>
      <p:sp>
        <p:nvSpPr>
          <p:cNvPr id="171" name="Lorem ipsum dolor sit amet, consectetur adipiscing elit, sed do eiusmod tempor…"/>
          <p:cNvSpPr txBox="1">
            <a:spLocks noGrp="1"/>
          </p:cNvSpPr>
          <p:nvPr>
            <p:ph type="body" sz="half" idx="1"/>
          </p:nvPr>
        </p:nvSpPr>
        <p:spPr>
          <a:xfrm>
            <a:off x="1269999" y="3473803"/>
            <a:ext cx="10499826" cy="9018307"/>
          </a:xfrm>
          <a:prstGeom prst="rect">
            <a:avLst/>
          </a:prstGeom>
        </p:spPr>
        <p:txBody>
          <a:bodyPr>
            <a:normAutofit/>
          </a:bodyPr>
          <a:lstStyle/>
          <a:p>
            <a:r>
              <a:rPr sz="4000" dirty="0">
                <a:latin typeface="Arial" panose="020B0604020202020204" pitchFamily="34" charset="0"/>
                <a:cs typeface="Arial" panose="020B0604020202020204" pitchFamily="34" charset="0"/>
              </a:rPr>
              <a:t>Lorem ipsum dolor sit </a:t>
            </a:r>
            <a:r>
              <a:rPr sz="4000" dirty="0" err="1">
                <a:latin typeface="Arial" panose="020B0604020202020204" pitchFamily="34" charset="0"/>
                <a:cs typeface="Arial" panose="020B0604020202020204" pitchFamily="34" charset="0"/>
              </a:rPr>
              <a:t>amet</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consectetur</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adipiscing</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elit</a:t>
            </a:r>
            <a:r>
              <a:rPr sz="4000" dirty="0">
                <a:latin typeface="Arial" panose="020B0604020202020204" pitchFamily="34" charset="0"/>
                <a:cs typeface="Arial" panose="020B0604020202020204" pitchFamily="34" charset="0"/>
              </a:rPr>
              <a:t>, sed do </a:t>
            </a:r>
            <a:r>
              <a:rPr sz="4000" dirty="0" err="1">
                <a:latin typeface="Arial" panose="020B0604020202020204" pitchFamily="34" charset="0"/>
                <a:cs typeface="Arial" panose="020B0604020202020204" pitchFamily="34" charset="0"/>
              </a:rPr>
              <a:t>eiusmod</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tempor</a:t>
            </a:r>
            <a:endParaRPr sz="4000" dirty="0">
              <a:latin typeface="Arial" panose="020B0604020202020204" pitchFamily="34" charset="0"/>
              <a:cs typeface="Arial" panose="020B0604020202020204" pitchFamily="34" charset="0"/>
            </a:endParaRPr>
          </a:p>
          <a:p>
            <a:pPr marL="1149599" lvl="1" indent="-539999">
              <a:buSzPct val="125000"/>
            </a:pPr>
            <a:r>
              <a:rPr sz="4000" dirty="0" err="1">
                <a:latin typeface="Arial" panose="020B0604020202020204" pitchFamily="34" charset="0"/>
                <a:cs typeface="Arial" panose="020B0604020202020204" pitchFamily="34" charset="0"/>
              </a:rPr>
              <a:t>Incididunt</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ut</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labore</a:t>
            </a:r>
            <a:r>
              <a:rPr sz="4000" dirty="0">
                <a:latin typeface="Arial" panose="020B0604020202020204" pitchFamily="34" charset="0"/>
                <a:cs typeface="Arial" panose="020B0604020202020204" pitchFamily="34" charset="0"/>
              </a:rPr>
              <a:t> et dolore magna </a:t>
            </a:r>
            <a:r>
              <a:rPr sz="4000" dirty="0" err="1">
                <a:latin typeface="Arial" panose="020B0604020202020204" pitchFamily="34" charset="0"/>
                <a:cs typeface="Arial" panose="020B0604020202020204" pitchFamily="34" charset="0"/>
              </a:rPr>
              <a:t>aliqua</a:t>
            </a:r>
            <a:r>
              <a:rPr sz="4000" dirty="0">
                <a:latin typeface="Arial" panose="020B0604020202020204" pitchFamily="34" charset="0"/>
                <a:cs typeface="Arial" panose="020B0604020202020204" pitchFamily="34" charset="0"/>
              </a:rPr>
              <a:t> </a:t>
            </a:r>
          </a:p>
          <a:p>
            <a:r>
              <a:rPr sz="4000" dirty="0">
                <a:latin typeface="Arial" panose="020B0604020202020204" pitchFamily="34" charset="0"/>
                <a:cs typeface="Arial" panose="020B0604020202020204" pitchFamily="34" charset="0"/>
              </a:rPr>
              <a:t>Ut </a:t>
            </a:r>
            <a:r>
              <a:rPr sz="4000" dirty="0" err="1">
                <a:latin typeface="Arial" panose="020B0604020202020204" pitchFamily="34" charset="0"/>
                <a:cs typeface="Arial" panose="020B0604020202020204" pitchFamily="34" charset="0"/>
              </a:rPr>
              <a:t>enim</a:t>
            </a:r>
            <a:r>
              <a:rPr sz="4000" dirty="0">
                <a:latin typeface="Arial" panose="020B0604020202020204" pitchFamily="34" charset="0"/>
                <a:cs typeface="Arial" panose="020B0604020202020204" pitchFamily="34" charset="0"/>
              </a:rPr>
              <a:t> ad minim </a:t>
            </a:r>
            <a:r>
              <a:rPr sz="4000" dirty="0" err="1">
                <a:latin typeface="Arial" panose="020B0604020202020204" pitchFamily="34" charset="0"/>
                <a:cs typeface="Arial" panose="020B0604020202020204" pitchFamily="34" charset="0"/>
              </a:rPr>
              <a:t>veniam</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quis</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nostrud</a:t>
            </a:r>
            <a:r>
              <a:rPr sz="4000" dirty="0">
                <a:latin typeface="Arial" panose="020B0604020202020204" pitchFamily="34" charset="0"/>
                <a:cs typeface="Arial" panose="020B0604020202020204" pitchFamily="34" charset="0"/>
              </a:rPr>
              <a:t> exercitation </a:t>
            </a:r>
            <a:r>
              <a:rPr sz="4000" dirty="0" err="1">
                <a:latin typeface="Arial" panose="020B0604020202020204" pitchFamily="34" charset="0"/>
                <a:cs typeface="Arial" panose="020B0604020202020204" pitchFamily="34" charset="0"/>
              </a:rPr>
              <a:t>ullamco</a:t>
            </a:r>
            <a:r>
              <a:rPr sz="4000" dirty="0">
                <a:latin typeface="Arial" panose="020B0604020202020204" pitchFamily="34" charset="0"/>
                <a:cs typeface="Arial" panose="020B0604020202020204" pitchFamily="34" charset="0"/>
              </a:rPr>
              <a:t> </a:t>
            </a:r>
            <a:r>
              <a:rPr sz="4000" dirty="0" err="1">
                <a:latin typeface="Arial" panose="020B0604020202020204" pitchFamily="34" charset="0"/>
                <a:cs typeface="Arial" panose="020B0604020202020204" pitchFamily="34" charset="0"/>
              </a:rPr>
              <a:t>laboris</a:t>
            </a:r>
            <a:endParaRPr lang="en-US" sz="4000" dirty="0">
              <a:latin typeface="Arial" panose="020B0604020202020204" pitchFamily="34" charset="0"/>
              <a:cs typeface="Arial" panose="020B0604020202020204" pitchFamily="34" charset="0"/>
            </a:endParaRPr>
          </a:p>
          <a:p>
            <a:r>
              <a:rPr lang="en-CA" sz="4000" dirty="0">
                <a:latin typeface="Arial" panose="020B0604020202020204" pitchFamily="34" charset="0"/>
                <a:cs typeface="Arial" panose="020B0604020202020204" pitchFamily="34" charset="0"/>
              </a:rPr>
              <a:t>Lorem ipsum dolor sit </a:t>
            </a:r>
            <a:r>
              <a:rPr lang="en-CA" sz="4000" dirty="0" err="1">
                <a:latin typeface="Arial" panose="020B0604020202020204" pitchFamily="34" charset="0"/>
                <a:cs typeface="Arial" panose="020B0604020202020204" pitchFamily="34" charset="0"/>
              </a:rPr>
              <a:t>amet</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consectetur</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adipiscing</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elit</a:t>
            </a:r>
            <a:r>
              <a:rPr lang="en-CA" sz="4000" dirty="0">
                <a:latin typeface="Arial" panose="020B0604020202020204" pitchFamily="34" charset="0"/>
                <a:cs typeface="Arial" panose="020B0604020202020204" pitchFamily="34" charset="0"/>
              </a:rPr>
              <a:t>, sed do </a:t>
            </a:r>
            <a:r>
              <a:rPr lang="en-CA" sz="4000" dirty="0" err="1">
                <a:latin typeface="Arial" panose="020B0604020202020204" pitchFamily="34" charset="0"/>
                <a:cs typeface="Arial" panose="020B0604020202020204" pitchFamily="34" charset="0"/>
              </a:rPr>
              <a:t>eiusmod</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tempor</a:t>
            </a:r>
            <a:endParaRPr lang="en-CA" sz="4000" dirty="0">
              <a:latin typeface="Arial" panose="020B0604020202020204" pitchFamily="34" charset="0"/>
              <a:cs typeface="Arial" panose="020B0604020202020204" pitchFamily="34" charset="0"/>
            </a:endParaRPr>
          </a:p>
          <a:p>
            <a:pPr marL="1149599" lvl="1" indent="-539999">
              <a:buSzPct val="125000"/>
            </a:pPr>
            <a:r>
              <a:rPr lang="en-CA" sz="4000" dirty="0" err="1">
                <a:latin typeface="Arial" panose="020B0604020202020204" pitchFamily="34" charset="0"/>
                <a:cs typeface="Arial" panose="020B0604020202020204" pitchFamily="34" charset="0"/>
              </a:rPr>
              <a:t>Incididunt</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ut</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labore</a:t>
            </a:r>
            <a:r>
              <a:rPr lang="en-CA" sz="4000" dirty="0">
                <a:latin typeface="Arial" panose="020B0604020202020204" pitchFamily="34" charset="0"/>
                <a:cs typeface="Arial" panose="020B0604020202020204" pitchFamily="34" charset="0"/>
              </a:rPr>
              <a:t> et dolore magna </a:t>
            </a:r>
            <a:r>
              <a:rPr lang="en-CA" sz="4000" dirty="0" err="1">
                <a:latin typeface="Arial" panose="020B0604020202020204" pitchFamily="34" charset="0"/>
                <a:cs typeface="Arial" panose="020B0604020202020204" pitchFamily="34" charset="0"/>
              </a:rPr>
              <a:t>aliqua</a:t>
            </a:r>
            <a:r>
              <a:rPr lang="en-CA" sz="4000" dirty="0">
                <a:latin typeface="Arial" panose="020B0604020202020204" pitchFamily="34" charset="0"/>
                <a:cs typeface="Arial" panose="020B0604020202020204" pitchFamily="34" charset="0"/>
              </a:rPr>
              <a:t> </a:t>
            </a:r>
          </a:p>
          <a:p>
            <a:r>
              <a:rPr lang="en-CA" sz="4000" dirty="0">
                <a:latin typeface="Arial" panose="020B0604020202020204" pitchFamily="34" charset="0"/>
                <a:cs typeface="Arial" panose="020B0604020202020204" pitchFamily="34" charset="0"/>
              </a:rPr>
              <a:t>Ut </a:t>
            </a:r>
            <a:r>
              <a:rPr lang="en-CA" sz="4000" dirty="0" err="1">
                <a:latin typeface="Arial" panose="020B0604020202020204" pitchFamily="34" charset="0"/>
                <a:cs typeface="Arial" panose="020B0604020202020204" pitchFamily="34" charset="0"/>
              </a:rPr>
              <a:t>enim</a:t>
            </a:r>
            <a:r>
              <a:rPr lang="en-CA" sz="4000" dirty="0">
                <a:latin typeface="Arial" panose="020B0604020202020204" pitchFamily="34" charset="0"/>
                <a:cs typeface="Arial" panose="020B0604020202020204" pitchFamily="34" charset="0"/>
              </a:rPr>
              <a:t> ad minim </a:t>
            </a:r>
            <a:r>
              <a:rPr lang="en-CA" sz="4000" dirty="0" err="1">
                <a:latin typeface="Arial" panose="020B0604020202020204" pitchFamily="34" charset="0"/>
                <a:cs typeface="Arial" panose="020B0604020202020204" pitchFamily="34" charset="0"/>
              </a:rPr>
              <a:t>veniam</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quis</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nostrud</a:t>
            </a:r>
            <a:r>
              <a:rPr lang="en-CA" sz="4000" dirty="0">
                <a:latin typeface="Arial" panose="020B0604020202020204" pitchFamily="34" charset="0"/>
                <a:cs typeface="Arial" panose="020B0604020202020204" pitchFamily="34" charset="0"/>
              </a:rPr>
              <a:t> exercitation </a:t>
            </a:r>
            <a:r>
              <a:rPr lang="en-CA" sz="4000" dirty="0" err="1">
                <a:latin typeface="Arial" panose="020B0604020202020204" pitchFamily="34" charset="0"/>
                <a:cs typeface="Arial" panose="020B0604020202020204" pitchFamily="34" charset="0"/>
              </a:rPr>
              <a:t>ullamco</a:t>
            </a:r>
            <a:r>
              <a:rPr lang="en-CA" sz="4000" dirty="0">
                <a:latin typeface="Arial" panose="020B0604020202020204" pitchFamily="34" charset="0"/>
                <a:cs typeface="Arial" panose="020B0604020202020204" pitchFamily="34" charset="0"/>
              </a:rPr>
              <a:t> </a:t>
            </a:r>
            <a:r>
              <a:rPr lang="en-CA" sz="4000" dirty="0" err="1">
                <a:latin typeface="Arial" panose="020B0604020202020204" pitchFamily="34" charset="0"/>
                <a:cs typeface="Arial" panose="020B0604020202020204" pitchFamily="34" charset="0"/>
              </a:rPr>
              <a:t>laboris</a:t>
            </a:r>
            <a:endParaRPr lang="en-CA" sz="4000" dirty="0">
              <a:latin typeface="Arial" panose="020B0604020202020204" pitchFamily="34" charset="0"/>
              <a:cs typeface="Arial" panose="020B0604020202020204" pitchFamily="34" charset="0"/>
            </a:endParaRPr>
          </a:p>
          <a:p>
            <a:endParaRPr sz="4000" dirty="0">
              <a:latin typeface="Arial" panose="020B0604020202020204" pitchFamily="34" charset="0"/>
              <a:cs typeface="Arial" panose="020B0604020202020204" pitchFamily="34" charset="0"/>
            </a:endParaRPr>
          </a:p>
        </p:txBody>
      </p:sp>
      <p:sp>
        <p:nvSpPr>
          <p:cNvPr id="172" name="Subheading 1"/>
          <p:cNvSpPr txBox="1">
            <a:spLocks noGrp="1"/>
          </p:cNvSpPr>
          <p:nvPr>
            <p:ph type="body" idx="21"/>
          </p:nvPr>
        </p:nvSpPr>
        <p:spPr>
          <a:xfrm>
            <a:off x="1330945" y="2583686"/>
            <a:ext cx="10500692" cy="827824"/>
          </a:xfrm>
          <a:prstGeom prst="rect">
            <a:avLst/>
          </a:prstGeom>
        </p:spPr>
        <p:txBody>
          <a:bodyPr>
            <a:normAutofit/>
          </a:bodyPr>
          <a:lstStyle/>
          <a:p>
            <a:r>
              <a:rPr lang="en-CA" sz="4000" b="1" dirty="0">
                <a:latin typeface="Arial" panose="020B0604020202020204" pitchFamily="34" charset="0"/>
                <a:cs typeface="Arial" panose="020B0604020202020204" pitchFamily="34" charset="0"/>
              </a:rPr>
              <a:t>Lorem ipsum</a:t>
            </a:r>
          </a:p>
        </p:txBody>
      </p:sp>
      <p:pic>
        <p:nvPicPr>
          <p:cNvPr id="9" name="Picture 8" descr="A screenshot of a cell phone&#10;&#10;Description automatically generated">
            <a:extLst>
              <a:ext uri="{FF2B5EF4-FFF2-40B4-BE49-F238E27FC236}">
                <a16:creationId xmlns:a16="http://schemas.microsoft.com/office/drawing/2014/main" id="{648C3535-A0D8-F94E-BD69-4057FBF2D79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0000"/>
                    </a14:imgEffect>
                  </a14:imgLayer>
                </a14:imgProps>
              </a:ext>
              <a:ext uri="{28A0092B-C50C-407E-A947-70E740481C1C}">
                <a14:useLocalDpi xmlns:a14="http://schemas.microsoft.com/office/drawing/2010/main" val="0"/>
              </a:ext>
            </a:extLst>
          </a:blip>
          <a:stretch>
            <a:fillRect/>
          </a:stretch>
        </p:blipFill>
        <p:spPr>
          <a:xfrm>
            <a:off x="12671631" y="3540745"/>
            <a:ext cx="10138826" cy="8747879"/>
          </a:xfrm>
          <a:prstGeom prst="rect">
            <a:avLst/>
          </a:prstGeom>
          <a:solidFill>
            <a:srgbClr val="FFFFFF">
              <a:shade val="85000"/>
            </a:srgbClr>
          </a:solidFill>
          <a:ln w="190500" cap="rnd">
            <a:solidFill>
              <a:srgbClr val="FFFFFF"/>
            </a:solidFill>
          </a:ln>
          <a:effectLst>
            <a:outerShdw blurRad="50800" dist="508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grpSp>
        <p:nvGrpSpPr>
          <p:cNvPr id="10" name="Group 9">
            <a:extLst>
              <a:ext uri="{FF2B5EF4-FFF2-40B4-BE49-F238E27FC236}">
                <a16:creationId xmlns:a16="http://schemas.microsoft.com/office/drawing/2014/main" id="{BD050676-C43C-DD4C-A712-063004EB2C7D}"/>
              </a:ext>
            </a:extLst>
          </p:cNvPr>
          <p:cNvGrpSpPr/>
          <p:nvPr/>
        </p:nvGrpSpPr>
        <p:grpSpPr>
          <a:xfrm>
            <a:off x="20954001" y="4937130"/>
            <a:ext cx="2160000" cy="2160903"/>
            <a:chOff x="14204429" y="4301026"/>
            <a:chExt cx="2160000" cy="2160903"/>
          </a:xfrm>
        </p:grpSpPr>
        <p:sp>
          <p:nvSpPr>
            <p:cNvPr id="16" name="Oval 15">
              <a:extLst>
                <a:ext uri="{FF2B5EF4-FFF2-40B4-BE49-F238E27FC236}">
                  <a16:creationId xmlns:a16="http://schemas.microsoft.com/office/drawing/2014/main" id="{23000B64-B049-2C4B-A5D8-9D464ADC3C12}"/>
                </a:ext>
              </a:extLst>
            </p:cNvPr>
            <p:cNvSpPr>
              <a:spLocks noChangeAspect="1"/>
            </p:cNvSpPr>
            <p:nvPr/>
          </p:nvSpPr>
          <p:spPr>
            <a:xfrm>
              <a:off x="14204429" y="4301026"/>
              <a:ext cx="2160000" cy="2160903"/>
            </a:xfrm>
            <a:prstGeom prst="ellipse">
              <a:avLst/>
            </a:prstGeom>
            <a:solidFill>
              <a:schemeClr val="bg1"/>
            </a:solidFill>
            <a:ln w="50800" cap="flat">
              <a:solidFill>
                <a:srgbClr val="4EBDE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5" name="4/8…">
              <a:extLst>
                <a:ext uri="{FF2B5EF4-FFF2-40B4-BE49-F238E27FC236}">
                  <a16:creationId xmlns:a16="http://schemas.microsoft.com/office/drawing/2014/main" id="{23E31B36-0B4C-2A47-8054-4B003D04B8A4}"/>
                </a:ext>
              </a:extLst>
            </p:cNvPr>
            <p:cNvSpPr txBox="1"/>
            <p:nvPr/>
          </p:nvSpPr>
          <p:spPr>
            <a:xfrm>
              <a:off x="14379592" y="4643406"/>
              <a:ext cx="1809673" cy="1476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ctr" defTabSz="457200">
                <a:spcBef>
                  <a:spcPts val="0"/>
                </a:spcBef>
                <a:defRPr sz="17000">
                  <a:solidFill>
                    <a:srgbClr val="6DBAE6"/>
                  </a:solidFill>
                  <a:latin typeface="Helvetica Neue Medium"/>
                  <a:ea typeface="Helvetica Neue Medium"/>
                  <a:cs typeface="Helvetica Neue Medium"/>
                  <a:sym typeface="Helvetica Neue Medium"/>
                </a:defRPr>
              </a:pPr>
              <a:r>
                <a:rPr sz="6600" dirty="0">
                  <a:latin typeface="Arial" panose="020B0604020202020204" pitchFamily="34" charset="0"/>
                  <a:cs typeface="Arial" panose="020B0604020202020204" pitchFamily="34" charset="0"/>
                </a:rPr>
                <a:t>4/8</a:t>
              </a:r>
              <a:endParaRPr lang="en-CA" sz="6600" dirty="0">
                <a:latin typeface="Arial" panose="020B0604020202020204" pitchFamily="34" charset="0"/>
                <a:cs typeface="Arial" panose="020B0604020202020204" pitchFamily="34" charset="0"/>
              </a:endParaRPr>
            </a:p>
            <a:p>
              <a:pPr algn="ctr" defTabSz="457200">
                <a:lnSpc>
                  <a:spcPct val="80000"/>
                </a:lnSpc>
                <a:spcBef>
                  <a:spcPts val="0"/>
                </a:spcBef>
                <a:defRPr sz="7000">
                  <a:solidFill>
                    <a:srgbClr val="767676"/>
                  </a:solidFill>
                </a:defRPr>
              </a:pPr>
              <a:r>
                <a:rPr lang="en-CA" sz="2000" dirty="0">
                  <a:latin typeface="Arial" panose="020B0604020202020204" pitchFamily="34" charset="0"/>
                  <a:cs typeface="Arial" panose="020B0604020202020204" pitchFamily="34" charset="0"/>
                </a:rPr>
                <a:t>Users were</a:t>
              </a:r>
              <a:br>
                <a:rPr lang="en-CA" sz="2000" dirty="0">
                  <a:latin typeface="Arial" panose="020B0604020202020204" pitchFamily="34" charset="0"/>
                  <a:cs typeface="Arial" panose="020B0604020202020204" pitchFamily="34" charset="0"/>
                </a:rPr>
              </a:br>
              <a:r>
                <a:rPr lang="en-CA" sz="2000" dirty="0">
                  <a:latin typeface="Arial" panose="020B0604020202020204" pitchFamily="34" charset="0"/>
                  <a:cs typeface="Arial" panose="020B0604020202020204" pitchFamily="34" charset="0"/>
                </a:rPr>
                <a:t>successful</a:t>
              </a:r>
            </a:p>
          </p:txBody>
        </p:sp>
      </p:grpSp>
      <p:grpSp>
        <p:nvGrpSpPr>
          <p:cNvPr id="11" name="Group 10">
            <a:extLst>
              <a:ext uri="{FF2B5EF4-FFF2-40B4-BE49-F238E27FC236}">
                <a16:creationId xmlns:a16="http://schemas.microsoft.com/office/drawing/2014/main" id="{C8DE1612-1B7B-DD43-A40F-4C9BA38ABD52}"/>
              </a:ext>
            </a:extLst>
          </p:cNvPr>
          <p:cNvGrpSpPr/>
          <p:nvPr/>
        </p:nvGrpSpPr>
        <p:grpSpPr>
          <a:xfrm>
            <a:off x="20954001" y="7243007"/>
            <a:ext cx="2160000" cy="2160903"/>
            <a:chOff x="17801583" y="3770939"/>
            <a:chExt cx="2160000" cy="2160903"/>
          </a:xfrm>
        </p:grpSpPr>
        <p:sp>
          <p:nvSpPr>
            <p:cNvPr id="18" name="Oval 17">
              <a:extLst>
                <a:ext uri="{FF2B5EF4-FFF2-40B4-BE49-F238E27FC236}">
                  <a16:creationId xmlns:a16="http://schemas.microsoft.com/office/drawing/2014/main" id="{3105697D-DEF2-FB43-9D3C-33B5CB1BA74C}"/>
                </a:ext>
              </a:extLst>
            </p:cNvPr>
            <p:cNvSpPr>
              <a:spLocks noChangeAspect="1"/>
            </p:cNvSpPr>
            <p:nvPr/>
          </p:nvSpPr>
          <p:spPr>
            <a:xfrm>
              <a:off x="17801583" y="3770939"/>
              <a:ext cx="2160000" cy="2160903"/>
            </a:xfrm>
            <a:prstGeom prst="ellipse">
              <a:avLst/>
            </a:prstGeom>
            <a:solidFill>
              <a:schemeClr val="bg1"/>
            </a:solidFill>
            <a:ln w="50800" cap="flat">
              <a:solidFill>
                <a:srgbClr val="ED7E2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latin typeface="Helvetica Neue Medium"/>
                <a:ea typeface="Helvetica Neue Medium"/>
                <a:cs typeface="Helvetica Neue Medium"/>
                <a:sym typeface="Helvetica Neue Medium"/>
              </a:endParaRPr>
            </a:p>
          </p:txBody>
        </p:sp>
        <p:sp>
          <p:nvSpPr>
            <p:cNvPr id="19" name="4/8…">
              <a:extLst>
                <a:ext uri="{FF2B5EF4-FFF2-40B4-BE49-F238E27FC236}">
                  <a16:creationId xmlns:a16="http://schemas.microsoft.com/office/drawing/2014/main" id="{0B71DEA9-69B1-7A4F-A8AF-04BE80A316D7}"/>
                </a:ext>
              </a:extLst>
            </p:cNvPr>
            <p:cNvSpPr txBox="1"/>
            <p:nvPr/>
          </p:nvSpPr>
          <p:spPr>
            <a:xfrm>
              <a:off x="17976746" y="4113319"/>
              <a:ext cx="1809673" cy="147614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lgn="ctr" defTabSz="457200">
                <a:spcBef>
                  <a:spcPts val="0"/>
                </a:spcBef>
                <a:defRPr sz="17000">
                  <a:solidFill>
                    <a:srgbClr val="6DBAE6"/>
                  </a:solidFill>
                  <a:latin typeface="Helvetica Neue Medium"/>
                  <a:ea typeface="Helvetica Neue Medium"/>
                  <a:cs typeface="Helvetica Neue Medium"/>
                  <a:sym typeface="Helvetica Neue Medium"/>
                </a:defRPr>
              </a:pPr>
              <a:r>
                <a:rPr sz="6600" dirty="0">
                  <a:solidFill>
                    <a:srgbClr val="ED7E2B"/>
                  </a:solidFill>
                  <a:latin typeface="Arial" panose="020B0604020202020204" pitchFamily="34" charset="0"/>
                  <a:cs typeface="Arial" panose="020B0604020202020204" pitchFamily="34" charset="0"/>
                </a:rPr>
                <a:t>4/8</a:t>
              </a:r>
              <a:endParaRPr lang="en-CA" sz="6600" dirty="0">
                <a:solidFill>
                  <a:srgbClr val="ED7E2B"/>
                </a:solidFill>
                <a:latin typeface="Arial" panose="020B0604020202020204" pitchFamily="34" charset="0"/>
                <a:cs typeface="Arial" panose="020B0604020202020204" pitchFamily="34" charset="0"/>
              </a:endParaRPr>
            </a:p>
            <a:p>
              <a:pPr algn="ctr" defTabSz="457200">
                <a:lnSpc>
                  <a:spcPct val="80000"/>
                </a:lnSpc>
                <a:spcBef>
                  <a:spcPts val="0"/>
                </a:spcBef>
                <a:defRPr sz="7000">
                  <a:solidFill>
                    <a:srgbClr val="767676"/>
                  </a:solidFill>
                </a:defRPr>
              </a:pPr>
              <a:r>
                <a:rPr lang="en-CA" sz="2000" dirty="0">
                  <a:latin typeface="Arial" panose="020B0604020202020204" pitchFamily="34" charset="0"/>
                  <a:cs typeface="Arial" panose="020B0604020202020204" pitchFamily="34" charset="0"/>
                </a:rPr>
                <a:t>Users were</a:t>
              </a:r>
              <a:br>
                <a:rPr lang="en-CA" sz="2000" dirty="0">
                  <a:latin typeface="Arial" panose="020B0604020202020204" pitchFamily="34" charset="0"/>
                  <a:cs typeface="Arial" panose="020B0604020202020204" pitchFamily="34" charset="0"/>
                </a:rPr>
              </a:br>
              <a:r>
                <a:rPr lang="en-CA" sz="2000" dirty="0">
                  <a:latin typeface="Arial" panose="020B0604020202020204" pitchFamily="34" charset="0"/>
                  <a:cs typeface="Arial" panose="020B0604020202020204" pitchFamily="34" charset="0"/>
                </a:rPr>
                <a:t>wrong</a:t>
              </a:r>
            </a:p>
          </p:txBody>
        </p:sp>
      </p:grpSp>
      <p:sp>
        <p:nvSpPr>
          <p:cNvPr id="12" name="Rounded Rectangular Callout 11">
            <a:extLst>
              <a:ext uri="{FF2B5EF4-FFF2-40B4-BE49-F238E27FC236}">
                <a16:creationId xmlns:a16="http://schemas.microsoft.com/office/drawing/2014/main" id="{7004A2FE-64C1-F64D-9272-5E61976E6CA1}"/>
              </a:ext>
            </a:extLst>
          </p:cNvPr>
          <p:cNvSpPr/>
          <p:nvPr/>
        </p:nvSpPr>
        <p:spPr>
          <a:xfrm>
            <a:off x="12881114" y="5416277"/>
            <a:ext cx="4267200" cy="1339374"/>
          </a:xfrm>
          <a:prstGeom prst="wedgeRoundRectCallout">
            <a:avLst>
              <a:gd name="adj1" fmla="val -20523"/>
              <a:gd name="adj2" fmla="val 87881"/>
              <a:gd name="adj3" fmla="val 16667"/>
            </a:avLst>
          </a:prstGeom>
          <a:solidFill>
            <a:schemeClr val="bg1"/>
          </a:solidFill>
          <a:ln w="50800" cap="flat">
            <a:solidFill>
              <a:srgbClr val="4EBDE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a:lnSpc>
                <a:spcPct val="100000"/>
              </a:lnSpc>
              <a:spcBef>
                <a:spcPts val="0"/>
              </a:spcBef>
            </a:pPr>
            <a:r>
              <a:rPr lang="en-US" sz="2400" dirty="0">
                <a:solidFill>
                  <a:schemeClr val="tx1"/>
                </a:solidFill>
                <a:latin typeface="Arial" panose="020B0604020202020204" pitchFamily="34" charset="0"/>
                <a:ea typeface="Helvetica Neue" panose="02000503000000020004" pitchFamily="2" charset="0"/>
                <a:cs typeface="Arial" panose="020B0604020202020204" pitchFamily="34" charset="0"/>
                <a:sym typeface="Helvetica Neue Medium"/>
              </a:rPr>
              <a:t>A simple callout…</a:t>
            </a:r>
            <a:r>
              <a:rPr lang="en-CA" sz="2400" dirty="0">
                <a:latin typeface="Arial" panose="020B0604020202020204" pitchFamily="34" charset="0"/>
                <a:ea typeface="Helvetica Neue" panose="02000503000000020004" pitchFamily="2" charset="0"/>
                <a:cs typeface="Arial" panose="020B0604020202020204" pitchFamily="34" charset="0"/>
              </a:rPr>
              <a:t>ipsum dolor sit </a:t>
            </a:r>
            <a:r>
              <a:rPr lang="en-CA" sz="2400" dirty="0" err="1">
                <a:latin typeface="Arial" panose="020B0604020202020204" pitchFamily="34" charset="0"/>
                <a:ea typeface="Helvetica Neue" panose="02000503000000020004" pitchFamily="2" charset="0"/>
                <a:cs typeface="Arial" panose="020B0604020202020204" pitchFamily="34" charset="0"/>
              </a:rPr>
              <a:t>amet</a:t>
            </a:r>
            <a:r>
              <a:rPr lang="en-CA" sz="2400" dirty="0">
                <a:latin typeface="Arial" panose="020B0604020202020204" pitchFamily="34" charset="0"/>
                <a:ea typeface="Helvetica Neue" panose="02000503000000020004" pitchFamily="2" charset="0"/>
                <a:cs typeface="Arial" panose="020B0604020202020204" pitchFamily="34" charset="0"/>
              </a:rPr>
              <a:t>, </a:t>
            </a:r>
            <a:r>
              <a:rPr lang="en-CA" sz="2400" dirty="0" err="1">
                <a:latin typeface="Arial" panose="020B0604020202020204" pitchFamily="34" charset="0"/>
                <a:ea typeface="Helvetica Neue" panose="02000503000000020004" pitchFamily="2" charset="0"/>
                <a:cs typeface="Arial" panose="020B0604020202020204" pitchFamily="34" charset="0"/>
              </a:rPr>
              <a:t>consectetur</a:t>
            </a:r>
            <a:r>
              <a:rPr lang="en-CA" sz="2400" dirty="0">
                <a:latin typeface="Arial" panose="020B0604020202020204" pitchFamily="34" charset="0"/>
                <a:ea typeface="Helvetica Neue" panose="02000503000000020004" pitchFamily="2" charset="0"/>
                <a:cs typeface="Arial" panose="020B0604020202020204" pitchFamily="34" charset="0"/>
              </a:rPr>
              <a:t> </a:t>
            </a:r>
            <a:r>
              <a:rPr lang="en-CA" sz="2400" dirty="0" err="1">
                <a:latin typeface="Arial" panose="020B0604020202020204" pitchFamily="34" charset="0"/>
                <a:cs typeface="Arial" panose="020B0604020202020204" pitchFamily="34" charset="0"/>
              </a:rPr>
              <a:t>adipiscing</a:t>
            </a:r>
            <a:r>
              <a:rPr lang="en-CA" sz="2400" dirty="0">
                <a:latin typeface="Arial" panose="020B0604020202020204" pitchFamily="34" charset="0"/>
                <a:cs typeface="Arial" panose="020B0604020202020204" pitchFamily="34" charset="0"/>
              </a:rPr>
              <a:t> </a:t>
            </a:r>
            <a:r>
              <a:rPr lang="en-CA" sz="2400" dirty="0" err="1">
                <a:latin typeface="Arial" panose="020B0604020202020204" pitchFamily="34" charset="0"/>
                <a:cs typeface="Arial" panose="020B0604020202020204" pitchFamily="34" charset="0"/>
              </a:rPr>
              <a:t>elit</a:t>
            </a:r>
            <a:endParaRPr lang="en-US" sz="2400" dirty="0">
              <a:solidFill>
                <a:schemeClr val="tx1"/>
              </a:solidFill>
              <a:latin typeface="Arial" panose="020B0604020202020204" pitchFamily="34" charset="0"/>
              <a:ea typeface="Helvetica Neue Medium"/>
              <a:cs typeface="Arial" panose="020B0604020202020204" pitchFamily="34" charset="0"/>
              <a:sym typeface="Helvetica Neue Medium"/>
            </a:endParaRPr>
          </a:p>
        </p:txBody>
      </p:sp>
      <p:sp>
        <p:nvSpPr>
          <p:cNvPr id="13" name="Rounded Rectangle 12">
            <a:extLst>
              <a:ext uri="{FF2B5EF4-FFF2-40B4-BE49-F238E27FC236}">
                <a16:creationId xmlns:a16="http://schemas.microsoft.com/office/drawing/2014/main" id="{DB919A5A-AF88-3745-951F-AE68D944C557}"/>
              </a:ext>
            </a:extLst>
          </p:cNvPr>
          <p:cNvSpPr/>
          <p:nvPr/>
        </p:nvSpPr>
        <p:spPr>
          <a:xfrm>
            <a:off x="14751983" y="11073667"/>
            <a:ext cx="6202018" cy="1747996"/>
          </a:xfrm>
          <a:prstGeom prst="roundRect">
            <a:avLst/>
          </a:prstGeom>
          <a:solidFill>
            <a:schemeClr val="bg1"/>
          </a:solidFill>
          <a:ln w="50800" cap="flat">
            <a:solidFill>
              <a:srgbClr val="4EBDEB"/>
            </a:solidFill>
            <a:miter lim="400000"/>
          </a:ln>
          <a:effectLst>
            <a:outerShdw blurRad="50800" dist="63500" dir="2700000" algn="tl" rotWithShape="0">
              <a:prstClr val="black">
                <a:alpha val="40000"/>
              </a:prst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ctr" defTabSz="825500">
              <a:lnSpc>
                <a:spcPct val="100000"/>
              </a:lnSpc>
              <a:spcBef>
                <a:spcPts val="0"/>
              </a:spcBef>
            </a:pPr>
            <a:r>
              <a:rPr lang="en-CA" sz="3200" dirty="0">
                <a:latin typeface="Arial" panose="020B0604020202020204" pitchFamily="34" charset="0"/>
                <a:cs typeface="Arial" panose="020B0604020202020204" pitchFamily="34" charset="0"/>
              </a:rPr>
              <a:t>“A positive quote…Lorem ipsum dolor sit </a:t>
            </a:r>
            <a:r>
              <a:rPr lang="en-CA" sz="3200" dirty="0" err="1">
                <a:latin typeface="Arial" panose="020B0604020202020204" pitchFamily="34" charset="0"/>
                <a:cs typeface="Arial" panose="020B0604020202020204" pitchFamily="34" charset="0"/>
              </a:rPr>
              <a:t>amet</a:t>
            </a:r>
            <a:r>
              <a:rPr lang="en-CA" sz="3200" dirty="0">
                <a:latin typeface="Arial" panose="020B0604020202020204" pitchFamily="34" charset="0"/>
                <a:cs typeface="Arial" panose="020B0604020202020204" pitchFamily="34" charset="0"/>
              </a:rPr>
              <a:t>, </a:t>
            </a:r>
            <a:r>
              <a:rPr lang="en-CA" sz="3200" dirty="0" err="1">
                <a:latin typeface="Arial" panose="020B0604020202020204" pitchFamily="34" charset="0"/>
                <a:cs typeface="Arial" panose="020B0604020202020204" pitchFamily="34" charset="0"/>
              </a:rPr>
              <a:t>consectetur</a:t>
            </a:r>
            <a:r>
              <a:rPr lang="en-CA" sz="3200" dirty="0">
                <a:latin typeface="Arial" panose="020B0604020202020204" pitchFamily="34" charset="0"/>
                <a:cs typeface="Arial" panose="020B0604020202020204" pitchFamily="34" charset="0"/>
              </a:rPr>
              <a:t> </a:t>
            </a:r>
            <a:r>
              <a:rPr lang="en-CA" sz="3200" dirty="0" err="1">
                <a:latin typeface="Arial" panose="020B0604020202020204" pitchFamily="34" charset="0"/>
                <a:cs typeface="Arial" panose="020B0604020202020204" pitchFamily="34" charset="0"/>
              </a:rPr>
              <a:t>adipiscing</a:t>
            </a:r>
            <a:r>
              <a:rPr lang="en-CA" sz="3200" dirty="0">
                <a:latin typeface="Arial" panose="020B0604020202020204" pitchFamily="34" charset="0"/>
                <a:cs typeface="Arial" panose="020B0604020202020204" pitchFamily="34" charset="0"/>
              </a:rPr>
              <a:t> </a:t>
            </a:r>
            <a:r>
              <a:rPr lang="en-CA" sz="3200" dirty="0" err="1">
                <a:latin typeface="Arial" panose="020B0604020202020204" pitchFamily="34" charset="0"/>
                <a:cs typeface="Arial" panose="020B0604020202020204" pitchFamily="34" charset="0"/>
              </a:rPr>
              <a:t>elit</a:t>
            </a:r>
            <a:r>
              <a:rPr lang="en-CA" sz="3200" dirty="0">
                <a:latin typeface="Arial" panose="020B0604020202020204" pitchFamily="34" charset="0"/>
                <a:cs typeface="Arial" panose="020B0604020202020204" pitchFamily="34" charset="0"/>
              </a:rPr>
              <a:t>, sed”</a:t>
            </a:r>
            <a:endParaRPr kumimoji="0" lang="en-US" sz="3200" b="0" i="0" u="none" strike="noStrike" cap="none" spc="0" normalizeH="0" baseline="0" dirty="0">
              <a:ln>
                <a:noFill/>
              </a:ln>
              <a:solidFill>
                <a:srgbClr val="FFFFFF"/>
              </a:solidFill>
              <a:effectLst/>
              <a:uFillTx/>
              <a:latin typeface="Arial" panose="020B0604020202020204" pitchFamily="34" charset="0"/>
              <a:ea typeface="Helvetica Neue Medium"/>
              <a:cs typeface="Arial" panose="020B0604020202020204" pitchFamily="34" charset="0"/>
              <a:sym typeface="Helvetica Neue Medium"/>
            </a:endParaRPr>
          </a:p>
        </p:txBody>
      </p:sp>
      <p:sp>
        <p:nvSpPr>
          <p:cNvPr id="17" name="TextBox 16">
            <a:extLst>
              <a:ext uri="{FF2B5EF4-FFF2-40B4-BE49-F238E27FC236}">
                <a16:creationId xmlns:a16="http://schemas.microsoft.com/office/drawing/2014/main" id="{9747227B-6527-4949-966C-F2BC0942A28C}"/>
              </a:ext>
            </a:extLst>
          </p:cNvPr>
          <p:cNvSpPr txBox="1"/>
          <p:nvPr/>
        </p:nvSpPr>
        <p:spPr>
          <a:xfrm>
            <a:off x="20897414" y="3158991"/>
            <a:ext cx="2041423" cy="480131"/>
          </a:xfrm>
          <a:prstGeom prst="rect">
            <a:avLst/>
          </a:prstGeom>
          <a:solidFill>
            <a:schemeClr val="accent4">
              <a:lumMod val="60000"/>
              <a:lumOff val="40000"/>
            </a:schemeClr>
          </a:solidFill>
          <a:ln>
            <a:solidFill>
              <a:schemeClr val="tx2"/>
            </a:solidFill>
          </a:ln>
          <a:effectLst>
            <a:outerShdw blurRad="50800" dist="63500" dir="2700000" algn="tl" rotWithShape="0">
              <a:prstClr val="black">
                <a:alpha val="40000"/>
              </a:prstClr>
            </a:outerShdw>
          </a:effectLst>
        </p:spPr>
        <p:txBody>
          <a:bodyPr wrap="square" rtlCol="0">
            <a:spAutoFit/>
          </a:bodyPr>
          <a:lstStyle/>
          <a:p>
            <a:pPr algn="ctr"/>
            <a:r>
              <a:rPr lang="en-CA" sz="1400" dirty="0"/>
              <a:t>Sample label for lorem ipsum</a:t>
            </a:r>
          </a:p>
        </p:txBody>
      </p:sp>
      <p:sp>
        <p:nvSpPr>
          <p:cNvPr id="20" name="TextBox 19">
            <a:extLst>
              <a:ext uri="{FF2B5EF4-FFF2-40B4-BE49-F238E27FC236}">
                <a16:creationId xmlns:a16="http://schemas.microsoft.com/office/drawing/2014/main" id="{16821821-4820-B340-B13C-F78099A0D6D5}"/>
              </a:ext>
            </a:extLst>
          </p:cNvPr>
          <p:cNvSpPr txBox="1"/>
          <p:nvPr/>
        </p:nvSpPr>
        <p:spPr>
          <a:xfrm>
            <a:off x="12240192" y="9884469"/>
            <a:ext cx="2041423" cy="480131"/>
          </a:xfrm>
          <a:prstGeom prst="rect">
            <a:avLst/>
          </a:prstGeom>
          <a:solidFill>
            <a:schemeClr val="accent4">
              <a:lumMod val="60000"/>
              <a:lumOff val="40000"/>
            </a:schemeClr>
          </a:solidFill>
          <a:ln>
            <a:solidFill>
              <a:schemeClr val="tx2"/>
            </a:solidFill>
          </a:ln>
          <a:effectLst>
            <a:outerShdw blurRad="50800" dist="63500" dir="2700000" algn="tl" rotWithShape="0">
              <a:prstClr val="black">
                <a:alpha val="40000"/>
              </a:prstClr>
            </a:outerShdw>
          </a:effectLst>
        </p:spPr>
        <p:txBody>
          <a:bodyPr wrap="square" rtlCol="0">
            <a:spAutoFit/>
          </a:bodyPr>
          <a:lstStyle/>
          <a:p>
            <a:pPr algn="ctr"/>
            <a:r>
              <a:rPr lang="en-CA" sz="1400" dirty="0"/>
              <a:t>Sample label for lorem ipsum</a:t>
            </a:r>
          </a:p>
        </p:txBody>
      </p:sp>
      <p:sp>
        <p:nvSpPr>
          <p:cNvPr id="21" name="Sub-scores">
            <a:extLst>
              <a:ext uri="{FF2B5EF4-FFF2-40B4-BE49-F238E27FC236}">
                <a16:creationId xmlns:a16="http://schemas.microsoft.com/office/drawing/2014/main" id="{684D0495-E006-2C4D-B2DC-46E9FD99F18D}"/>
              </a:ext>
            </a:extLst>
          </p:cNvPr>
          <p:cNvSpPr txBox="1">
            <a:spLocks/>
          </p:cNvSpPr>
          <p:nvPr/>
        </p:nvSpPr>
        <p:spPr>
          <a:xfrm>
            <a:off x="12547600" y="2584516"/>
            <a:ext cx="10299452" cy="8524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tIns="45719" rIns="45719" bIns="45719">
            <a:noAutofit/>
          </a:bodyPr>
          <a:lstStyle>
            <a:lvl1pPr marL="0" marR="0" indent="0" algn="l" defTabSz="825500" latinLnBrk="0">
              <a:lnSpc>
                <a:spcPct val="100000"/>
              </a:lnSpc>
              <a:spcBef>
                <a:spcPts val="0"/>
              </a:spcBef>
              <a:spcAft>
                <a:spcPts val="0"/>
              </a:spcAft>
              <a:buClrTx/>
              <a:buSzTx/>
              <a:buFontTx/>
              <a:buNone/>
              <a:tabLst/>
              <a:defRPr sz="3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r>
              <a:rPr lang="en-CA" b="1" dirty="0">
                <a:latin typeface="Arial" panose="020B0604020202020204" pitchFamily="34" charset="0"/>
                <a:cs typeface="Arial" panose="020B0604020202020204" pitchFamily="34" charset="0"/>
              </a:rPr>
              <a:t>Lorem ipsum</a:t>
            </a:r>
          </a:p>
        </p:txBody>
      </p:sp>
    </p:spTree>
    <p:extLst>
      <p:ext uri="{BB962C8B-B14F-4D97-AF65-F5344CB8AC3E}">
        <p14:creationId xmlns:p14="http://schemas.microsoft.com/office/powerpoint/2010/main" val="3108933732"/>
      </p:ext>
    </p:extLst>
  </p:cSld>
  <p:clrMapOvr>
    <a:masterClrMapping/>
  </p:clrMapOvr>
  <p:transition spd="med"/>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Task 1 - Second period, more than $1000 - cont."/>
          <p:cNvSpPr txBox="1">
            <a:spLocks noGrp="1"/>
          </p:cNvSpPr>
          <p:nvPr>
            <p:ph type="title"/>
          </p:nvPr>
        </p:nvSpPr>
        <p:spPr>
          <a:prstGeom prst="rect">
            <a:avLst/>
          </a:prstGeom>
        </p:spPr>
        <p:txBody>
          <a:bodyPr/>
          <a:lstStyle/>
          <a:p>
            <a:r>
              <a:rPr lang="en-CA" dirty="0"/>
              <a:t>Overall User behaviour</a:t>
            </a:r>
            <a:endParaRPr dirty="0"/>
          </a:p>
        </p:txBody>
      </p:sp>
      <p:sp>
        <p:nvSpPr>
          <p:cNvPr id="308" name="Lorem ipsum dolor sit amet, consectetur adipiscing elit, sed do eiusmod tempor…"/>
          <p:cNvSpPr txBox="1">
            <a:spLocks noGrp="1"/>
          </p:cNvSpPr>
          <p:nvPr>
            <p:ph type="body" sz="half" idx="1"/>
          </p:nvPr>
        </p:nvSpPr>
        <p:spPr>
          <a:xfrm>
            <a:off x="1270000" y="3473804"/>
            <a:ext cx="10499825" cy="5708296"/>
          </a:xfrm>
          <a:prstGeom prst="rect">
            <a:avLst/>
          </a:prstGeom>
        </p:spPr>
        <p:txBody>
          <a:bodyPr>
            <a:normAutofit/>
          </a:bodyPr>
          <a:lstStyle/>
          <a:p>
            <a:r>
              <a:rPr lang="en-CA" sz="4000" dirty="0">
                <a:latin typeface="Arial" panose="020B0604020202020204" pitchFamily="34" charset="0"/>
                <a:cs typeface="Arial" panose="020B0604020202020204" pitchFamily="34" charset="0"/>
              </a:rPr>
              <a:t>Most users scan text on tasks as opposed to reading content thoroughly (T3). However, lengthy intro text contributes to people losing their momentum when scanning (T1, T2), resulting in failures.</a:t>
            </a:r>
          </a:p>
          <a:p>
            <a:endParaRPr lang="en-CA" sz="4000" dirty="0">
              <a:latin typeface="Arial" panose="020B0604020202020204" pitchFamily="34" charset="0"/>
              <a:cs typeface="Arial" panose="020B0604020202020204" pitchFamily="34" charset="0"/>
            </a:endParaRPr>
          </a:p>
        </p:txBody>
      </p:sp>
      <p:sp>
        <p:nvSpPr>
          <p:cNvPr id="309" name="Observations"/>
          <p:cNvSpPr txBox="1">
            <a:spLocks noGrp="1"/>
          </p:cNvSpPr>
          <p:nvPr>
            <p:ph type="body" idx="21"/>
          </p:nvPr>
        </p:nvSpPr>
        <p:spPr>
          <a:xfrm>
            <a:off x="1330945" y="2583686"/>
            <a:ext cx="10377935" cy="82782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lang="en-CA" sz="4000" b="1" dirty="0">
                <a:latin typeface="Arial" panose="020B0604020202020204" pitchFamily="34" charset="0"/>
                <a:cs typeface="Arial" panose="020B0604020202020204" pitchFamily="34" charset="0"/>
              </a:rPr>
              <a:t>Scanning Behaviour</a:t>
            </a:r>
            <a:endParaRPr sz="4000" b="1" dirty="0">
              <a:latin typeface="Arial" panose="020B0604020202020204" pitchFamily="34" charset="0"/>
              <a:cs typeface="Arial" panose="020B0604020202020204" pitchFamily="34" charset="0"/>
            </a:endParaRPr>
          </a:p>
        </p:txBody>
      </p:sp>
      <p:sp>
        <p:nvSpPr>
          <p:cNvPr id="310" name="Lorem ipsum dolor sit amet, consectetur adipiscing elit, sed do eiusmod tempor…"/>
          <p:cNvSpPr txBox="1">
            <a:spLocks noGrp="1"/>
          </p:cNvSpPr>
          <p:nvPr>
            <p:ph type="body" idx="22"/>
          </p:nvPr>
        </p:nvSpPr>
        <p:spPr>
          <a:xfrm>
            <a:off x="12471400" y="3473804"/>
            <a:ext cx="10499825" cy="9293840"/>
          </a:xfrm>
          <a:prstGeom prst="rect">
            <a:avLst/>
          </a:prstGeom>
        </p:spPr>
        <p:txBody>
          <a:bodyPr>
            <a:normAutofit/>
          </a:bodyPr>
          <a:lstStyle/>
          <a:p>
            <a:pPr hangingPunct="1"/>
            <a:r>
              <a:rPr lang="en-CA" sz="4000" dirty="0">
                <a:latin typeface="Arial" panose="020B0604020202020204" pitchFamily="34" charset="0"/>
                <a:cs typeface="Arial" panose="020B0604020202020204" pitchFamily="34" charset="0"/>
              </a:rPr>
              <a:t>Users tend to rely on the doormat text for the correct answer (T2) rather than navigating into the page</a:t>
            </a:r>
          </a:p>
          <a:p>
            <a:pPr hangingPunct="1"/>
            <a:r>
              <a:rPr lang="en-CA" sz="4000" dirty="0">
                <a:latin typeface="Arial" panose="020B0604020202020204" pitchFamily="34" charset="0"/>
                <a:cs typeface="Arial" panose="020B0604020202020204" pitchFamily="34" charset="0"/>
              </a:rPr>
              <a:t>In the cases where the answer is in the doormat, the majority of </a:t>
            </a:r>
            <a:r>
              <a:rPr lang="en-CA" sz="4000" dirty="0" smtClean="0">
                <a:latin typeface="Arial" panose="020B0604020202020204" pitchFamily="34" charset="0"/>
                <a:cs typeface="Arial" panose="020B0604020202020204" pitchFamily="34" charset="0"/>
              </a:rPr>
              <a:t>users </a:t>
            </a:r>
            <a:r>
              <a:rPr lang="en-CA" sz="4000" dirty="0">
                <a:latin typeface="Arial" panose="020B0604020202020204" pitchFamily="34" charset="0"/>
                <a:cs typeface="Arial" panose="020B0604020202020204" pitchFamily="34" charset="0"/>
              </a:rPr>
              <a:t>who read the doormat got the answer correct.</a:t>
            </a:r>
          </a:p>
          <a:p>
            <a:pPr hangingPunct="1"/>
            <a:r>
              <a:rPr lang="en-CA" sz="4000" dirty="0">
                <a:latin typeface="Arial" panose="020B0604020202020204" pitchFamily="34" charset="0"/>
                <a:cs typeface="Arial" panose="020B0604020202020204" pitchFamily="34" charset="0"/>
              </a:rPr>
              <a:t>Even in cases where the answer is not in the doormat, users read the doormat text by default. </a:t>
            </a:r>
          </a:p>
        </p:txBody>
      </p:sp>
      <p:sp>
        <p:nvSpPr>
          <p:cNvPr id="311" name="Recommendations"/>
          <p:cNvSpPr txBox="1">
            <a:spLocks noGrp="1"/>
          </p:cNvSpPr>
          <p:nvPr>
            <p:ph type="body" idx="23"/>
          </p:nvPr>
        </p:nvSpPr>
        <p:spPr>
          <a:xfrm>
            <a:off x="12532345" y="2579737"/>
            <a:ext cx="10377935" cy="827825"/>
          </a:xfrm>
          <a:prstGeom prst="rect">
            <a:avLst/>
          </a:prstGeom>
        </p:spPr>
        <p:txBody>
          <a:bodyPr>
            <a:normAutofit/>
          </a:bodyPr>
          <a:lstStyle/>
          <a:p>
            <a:r>
              <a:rPr lang="en-CA" sz="4000" b="1" dirty="0">
                <a:latin typeface="Arial" panose="020B0604020202020204" pitchFamily="34" charset="0"/>
                <a:cs typeface="Arial" panose="020B0604020202020204" pitchFamily="34" charset="0"/>
              </a:rPr>
              <a:t>Navigation Behaviour</a:t>
            </a:r>
            <a:endParaRPr sz="4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7338957"/>
      </p:ext>
    </p:extLst>
  </p:cSld>
  <p:clrMapOvr>
    <a:masterClrMapping/>
  </p:clrMapOvr>
  <p:transition spd="med"/>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UX Scorecard"/>
          <p:cNvSpPr txBox="1">
            <a:spLocks noGrp="1"/>
          </p:cNvSpPr>
          <p:nvPr>
            <p:ph type="ctrTitle"/>
          </p:nvPr>
        </p:nvSpPr>
        <p:spPr>
          <a:xfrm>
            <a:off x="1201340" y="2614075"/>
            <a:ext cx="21971004" cy="1406666"/>
          </a:xfrm>
          <a:prstGeom prst="rect">
            <a:avLst/>
          </a:prstGeom>
        </p:spPr>
        <p:txBody>
          <a:bodyPr/>
          <a:lstStyle/>
          <a:p>
            <a:r>
              <a:rPr lang="en-CA" dirty="0">
                <a:latin typeface="Arial" panose="020B0604020202020204" pitchFamily="34" charset="0"/>
                <a:cs typeface="Arial" panose="020B0604020202020204" pitchFamily="34" charset="0"/>
              </a:rPr>
              <a:t>Questions</a:t>
            </a:r>
            <a:endParaRPr dirty="0">
              <a:latin typeface="Arial" panose="020B0604020202020204" pitchFamily="34" charset="0"/>
              <a:cs typeface="Arial" panose="020B0604020202020204" pitchFamily="34" charset="0"/>
            </a:endParaRPr>
          </a:p>
        </p:txBody>
      </p:sp>
      <p:sp>
        <p:nvSpPr>
          <p:cNvPr id="8" name="Canada Emergency Something…">
            <a:extLst>
              <a:ext uri="{FF2B5EF4-FFF2-40B4-BE49-F238E27FC236}">
                <a16:creationId xmlns:a16="http://schemas.microsoft.com/office/drawing/2014/main" id="{6B40EF04-5207-804B-A11E-58CBA3EC9EDF}"/>
              </a:ext>
            </a:extLst>
          </p:cNvPr>
          <p:cNvSpPr txBox="1">
            <a:spLocks/>
          </p:cNvSpPr>
          <p:nvPr/>
        </p:nvSpPr>
        <p:spPr>
          <a:xfrm>
            <a:off x="1201342" y="4020739"/>
            <a:ext cx="21971001" cy="70811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For any questions contact:</a:t>
            </a:r>
          </a:p>
          <a:p>
            <a:pPr hangingPunct="1"/>
            <a:r>
              <a:rPr lang="en-CA" dirty="0">
                <a:latin typeface="Arial" panose="020B0604020202020204" pitchFamily="34" charset="0"/>
                <a:cs typeface="Arial" panose="020B0604020202020204" pitchFamily="34" charset="0"/>
              </a:rPr>
              <a:t>User Experience Specialists</a:t>
            </a:r>
          </a:p>
          <a:p>
            <a:pPr hangingPunct="1"/>
            <a:r>
              <a:rPr lang="en-CA" dirty="0">
                <a:latin typeface="Arial" panose="020B0604020202020204" pitchFamily="34" charset="0"/>
                <a:cs typeface="Arial" panose="020B0604020202020204" pitchFamily="34" charset="0"/>
              </a:rPr>
              <a:t>Name, Name, Name</a:t>
            </a:r>
          </a:p>
          <a:p>
            <a:pPr hangingPunct="1"/>
            <a:endParaRPr lang="en-CA" dirty="0">
              <a:latin typeface="Arial" panose="020B0604020202020204" pitchFamily="34" charset="0"/>
              <a:cs typeface="Arial" panose="020B0604020202020204" pitchFamily="34" charset="0"/>
            </a:endParaRPr>
          </a:p>
          <a:p>
            <a:pPr hangingPunct="1"/>
            <a:r>
              <a:rPr lang="en-CA" dirty="0">
                <a:latin typeface="Arial" panose="020B0604020202020204" pitchFamily="34" charset="0"/>
                <a:cs typeface="Arial" panose="020B0604020202020204" pitchFamily="34" charset="0"/>
              </a:rPr>
              <a:t>or </a:t>
            </a:r>
          </a:p>
          <a:p>
            <a:pPr hangingPunct="1"/>
            <a:endParaRPr lang="en-CA" dirty="0">
              <a:latin typeface="Arial" panose="020B0604020202020204" pitchFamily="34" charset="0"/>
              <a:cs typeface="Arial" panose="020B0604020202020204" pitchFamily="34" charset="0"/>
            </a:endParaRPr>
          </a:p>
          <a:p>
            <a:pPr hangingPunct="1"/>
            <a:r>
              <a:rPr lang="en-CA" dirty="0">
                <a:latin typeface="Arial" panose="020B0604020202020204" pitchFamily="34" charset="0"/>
                <a:cs typeface="Arial" panose="020B0604020202020204" pitchFamily="34" charset="0"/>
              </a:rPr>
              <a:t>Jonathan Rath</a:t>
            </a:r>
          </a:p>
          <a:p>
            <a:pPr hangingPunct="1"/>
            <a:r>
              <a:rPr lang="en-CA" dirty="0" smtClean="0">
                <a:latin typeface="Arial" panose="020B0604020202020204" pitchFamily="34" charset="0"/>
                <a:cs typeface="Arial" panose="020B0604020202020204" pitchFamily="34" charset="0"/>
              </a:rPr>
              <a:t>Manager</a:t>
            </a:r>
            <a:r>
              <a:rPr lang="en-CA" dirty="0">
                <a:latin typeface="Arial" panose="020B0604020202020204" pitchFamily="34" charset="0"/>
                <a:cs typeface="Arial" panose="020B0604020202020204" pitchFamily="34" charset="0"/>
              </a:rPr>
              <a:t>, User Experience Research and Design</a:t>
            </a:r>
          </a:p>
          <a:p>
            <a:pPr hangingPunct="1"/>
            <a:endParaRPr lang="en-CA"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8371583"/>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latin typeface="Arial" panose="020B0604020202020204" pitchFamily="34" charset="0"/>
                <a:cs typeface="Arial" panose="020B0604020202020204" pitchFamily="34" charset="0"/>
              </a:rPr>
              <a:t>- 3 </a:t>
            </a:r>
            <a:r>
              <a:rPr lang="en-US" dirty="0" smtClean="0">
                <a:latin typeface="Arial" panose="020B0604020202020204" pitchFamily="34" charset="0"/>
                <a:cs typeface="Arial" panose="020B0604020202020204" pitchFamily="34" charset="0"/>
              </a:rPr>
              <a:t>Tasks, 8 Users </a:t>
            </a:r>
            <a:r>
              <a:rPr lang="en-US" dirty="0">
                <a:latin typeface="Arial" panose="020B0604020202020204" pitchFamily="34" charset="0"/>
                <a:cs typeface="Arial" panose="020B0604020202020204" pitchFamily="34" charset="0"/>
              </a:rPr>
              <a:t>Option</a:t>
            </a:r>
            <a:endParaRPr dirty="0">
              <a:latin typeface="Arial" panose="020B0604020202020204" pitchFamily="34" charset="0"/>
              <a:cs typeface="Arial" panose="020B0604020202020204" pitchFamily="34" charset="0"/>
            </a:endParaRPr>
          </a:p>
        </p:txBody>
      </p:sp>
      <p:sp>
        <p:nvSpPr>
          <p:cNvPr id="177" name="Task outcome summary"/>
          <p:cNvSpPr txBox="1">
            <a:spLocks noGrp="1"/>
          </p:cNvSpPr>
          <p:nvPr>
            <p:ph type="body" idx="21"/>
          </p:nvPr>
        </p:nvSpPr>
        <p:spPr>
          <a:xfrm>
            <a:off x="1320800" y="2877283"/>
            <a:ext cx="5960543"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182" name="2D Stacked Bar Chart"/>
          <p:cNvGraphicFramePr/>
          <p:nvPr>
            <p:extLst>
              <p:ext uri="{D42A27DB-BD31-4B8C-83A1-F6EECF244321}">
                <p14:modId xmlns:p14="http://schemas.microsoft.com/office/powerpoint/2010/main" val="543420526"/>
              </p:ext>
            </p:extLst>
          </p:nvPr>
        </p:nvGraphicFramePr>
        <p:xfrm>
          <a:off x="7048500" y="3210034"/>
          <a:ext cx="14937393" cy="4262732"/>
        </p:xfrm>
        <a:graphic>
          <a:graphicData uri="http://schemas.openxmlformats.org/drawingml/2006/chart">
            <c:chart xmlns:c="http://schemas.openxmlformats.org/drawingml/2006/chart" xmlns:r="http://schemas.openxmlformats.org/officeDocument/2006/relationships" r:id="rId3"/>
          </a:graphicData>
        </a:graphic>
      </p:graphicFrame>
      <p:sp>
        <p:nvSpPr>
          <p:cNvPr id="62" name="Time on task">
            <a:extLst>
              <a:ext uri="{FF2B5EF4-FFF2-40B4-BE49-F238E27FC236}">
                <a16:creationId xmlns:a16="http://schemas.microsoft.com/office/drawing/2014/main" id="{E8299778-62E9-3945-AB52-9F0F63A17050}"/>
              </a:ext>
            </a:extLst>
          </p:cNvPr>
          <p:cNvSpPr txBox="1">
            <a:spLocks noGrp="1"/>
          </p:cNvSpPr>
          <p:nvPr>
            <p:ph type="body" idx="22"/>
          </p:nvPr>
        </p:nvSpPr>
        <p:spPr>
          <a:xfrm>
            <a:off x="1323660" y="7995274"/>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graphicFrame>
        <p:nvGraphicFramePr>
          <p:cNvPr id="53" name="Table">
            <a:extLst>
              <a:ext uri="{FF2B5EF4-FFF2-40B4-BE49-F238E27FC236}">
                <a16:creationId xmlns:a16="http://schemas.microsoft.com/office/drawing/2014/main" id="{A807E016-A614-944B-AB4E-C06DE741BF81}"/>
              </a:ext>
            </a:extLst>
          </p:cNvPr>
          <p:cNvGraphicFramePr/>
          <p:nvPr>
            <p:extLst>
              <p:ext uri="{D42A27DB-BD31-4B8C-83A1-F6EECF244321}">
                <p14:modId xmlns:p14="http://schemas.microsoft.com/office/powerpoint/2010/main" val="4061524254"/>
              </p:ext>
            </p:extLst>
          </p:nvPr>
        </p:nvGraphicFramePr>
        <p:xfrm>
          <a:off x="7112000" y="8575558"/>
          <a:ext cx="15773403" cy="4127198"/>
        </p:xfrm>
        <a:graphic>
          <a:graphicData uri="http://schemas.openxmlformats.org/drawingml/2006/table">
            <a:tbl>
              <a:tblPr firstRow="1">
                <a:tableStyleId>{4C3C2611-4C71-4FC5-86AE-919BDF0F9419}</a:tableStyleId>
              </a:tblPr>
              <a:tblGrid>
                <a:gridCol w="976534">
                  <a:extLst>
                    <a:ext uri="{9D8B030D-6E8A-4147-A177-3AD203B41FA5}">
                      <a16:colId xmlns:a16="http://schemas.microsoft.com/office/drawing/2014/main" val="20000"/>
                    </a:ext>
                  </a:extLst>
                </a:gridCol>
                <a:gridCol w="1716455">
                  <a:extLst>
                    <a:ext uri="{9D8B030D-6E8A-4147-A177-3AD203B41FA5}">
                      <a16:colId xmlns:a16="http://schemas.microsoft.com/office/drawing/2014/main" val="20001"/>
                    </a:ext>
                  </a:extLst>
                </a:gridCol>
                <a:gridCol w="1716455">
                  <a:extLst>
                    <a:ext uri="{9D8B030D-6E8A-4147-A177-3AD203B41FA5}">
                      <a16:colId xmlns:a16="http://schemas.microsoft.com/office/drawing/2014/main" val="20002"/>
                    </a:ext>
                  </a:extLst>
                </a:gridCol>
                <a:gridCol w="1716455">
                  <a:extLst>
                    <a:ext uri="{9D8B030D-6E8A-4147-A177-3AD203B41FA5}">
                      <a16:colId xmlns:a16="http://schemas.microsoft.com/office/drawing/2014/main" val="20003"/>
                    </a:ext>
                  </a:extLst>
                </a:gridCol>
                <a:gridCol w="1716455">
                  <a:extLst>
                    <a:ext uri="{9D8B030D-6E8A-4147-A177-3AD203B41FA5}">
                      <a16:colId xmlns:a16="http://schemas.microsoft.com/office/drawing/2014/main" val="20004"/>
                    </a:ext>
                  </a:extLst>
                </a:gridCol>
                <a:gridCol w="1716455">
                  <a:extLst>
                    <a:ext uri="{9D8B030D-6E8A-4147-A177-3AD203B41FA5}">
                      <a16:colId xmlns:a16="http://schemas.microsoft.com/office/drawing/2014/main" val="20005"/>
                    </a:ext>
                  </a:extLst>
                </a:gridCol>
                <a:gridCol w="1716455">
                  <a:extLst>
                    <a:ext uri="{9D8B030D-6E8A-4147-A177-3AD203B41FA5}">
                      <a16:colId xmlns:a16="http://schemas.microsoft.com/office/drawing/2014/main" val="20006"/>
                    </a:ext>
                  </a:extLst>
                </a:gridCol>
                <a:gridCol w="1716455">
                  <a:extLst>
                    <a:ext uri="{9D8B030D-6E8A-4147-A177-3AD203B41FA5}">
                      <a16:colId xmlns:a16="http://schemas.microsoft.com/office/drawing/2014/main" val="20007"/>
                    </a:ext>
                  </a:extLst>
                </a:gridCol>
                <a:gridCol w="1716455">
                  <a:extLst>
                    <a:ext uri="{9D8B030D-6E8A-4147-A177-3AD203B41FA5}">
                      <a16:colId xmlns:a16="http://schemas.microsoft.com/office/drawing/2014/main" val="20008"/>
                    </a:ext>
                  </a:extLst>
                </a:gridCol>
                <a:gridCol w="1065229">
                  <a:extLst>
                    <a:ext uri="{9D8B030D-6E8A-4147-A177-3AD203B41FA5}">
                      <a16:colId xmlns:a16="http://schemas.microsoft.com/office/drawing/2014/main" val="20009"/>
                    </a:ext>
                  </a:extLst>
                </a:gridCol>
              </a:tblGrid>
              <a:tr h="465590">
                <a:tc>
                  <a:txBody>
                    <a:bodyPr/>
                    <a:lstStyle/>
                    <a:p>
                      <a:pPr algn="l" defTabSz="457200">
                        <a:defRPr b="0"/>
                      </a:pPr>
                      <a:endParaRPr sz="200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US" sz="2000" b="0" dirty="0">
                          <a:latin typeface="Arial" panose="020B0604020202020204" pitchFamily="34" charset="0"/>
                          <a:ea typeface="Helvetica Neue Medium"/>
                          <a:cs typeface="Arial" panose="020B0604020202020204" pitchFamily="34" charset="0"/>
                          <a:sym typeface="Helvetica Neue Medium"/>
                        </a:rPr>
                        <a:t>Avg.</a:t>
                      </a: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122053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1</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r>
                        <a:rPr lang="en-CA" sz="2000" dirty="0">
                          <a:solidFill>
                            <a:schemeClr val="bg1"/>
                          </a:solidFill>
                          <a:effectLst/>
                          <a:latin typeface="Arial" panose="020B0604020202020204" pitchFamily="34" charset="0"/>
                          <a:cs typeface="Arial" panose="020B0604020202020204" pitchFamily="34" charset="0"/>
                        </a:rPr>
                        <a:t>1m 19s</a:t>
                      </a: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1m 40s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a:solidFill>
                            <a:schemeClr val="bg1"/>
                          </a:solidFill>
                          <a:effectLst/>
                          <a:latin typeface="Arial" panose="020B0604020202020204" pitchFamily="34" charset="0"/>
                          <a:cs typeface="Arial" panose="020B0604020202020204" pitchFamily="34" charset="0"/>
                        </a:rPr>
                        <a:t>5m 51s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a:solidFill>
                            <a:schemeClr val="bg1"/>
                          </a:solidFill>
                          <a:effectLst/>
                          <a:latin typeface="Arial" panose="020B0604020202020204" pitchFamily="34" charset="0"/>
                          <a:cs typeface="Arial" panose="020B0604020202020204" pitchFamily="34" charset="0"/>
                        </a:rPr>
                        <a:t>3m 24s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a:solidFill>
                            <a:schemeClr val="bg1"/>
                          </a:solidFill>
                          <a:effectLst/>
                          <a:latin typeface="Arial" panose="020B0604020202020204" pitchFamily="34" charset="0"/>
                          <a:cs typeface="Arial" panose="020B0604020202020204" pitchFamily="34" charset="0"/>
                        </a:rPr>
                        <a:t>1m 58s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a:solidFill>
                            <a:schemeClr val="bg1"/>
                          </a:solidFill>
                          <a:effectLst/>
                          <a:latin typeface="Arial" panose="020B0604020202020204" pitchFamily="34" charset="0"/>
                          <a:cs typeface="Arial" panose="020B0604020202020204" pitchFamily="34" charset="0"/>
                        </a:rPr>
                        <a:t>13m 39s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a:solidFill>
                            <a:schemeClr val="bg1"/>
                          </a:solidFill>
                          <a:effectLst/>
                          <a:latin typeface="Arial" panose="020B0604020202020204" pitchFamily="34" charset="0"/>
                          <a:cs typeface="Arial" panose="020B0604020202020204" pitchFamily="34" charset="0"/>
                        </a:rPr>
                        <a:t>2m 3s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a:solidFill>
                            <a:schemeClr val="bg1"/>
                          </a:solidFill>
                          <a:effectLst/>
                          <a:latin typeface="Arial" panose="020B0604020202020204" pitchFamily="34" charset="0"/>
                          <a:cs typeface="Arial" panose="020B0604020202020204" pitchFamily="34" charset="0"/>
                        </a:rPr>
                        <a:t>2m 38s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1"/>
                  </a:ext>
                </a:extLst>
              </a:tr>
              <a:tr h="122053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2</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a:solidFill>
                            <a:schemeClr val="bg1"/>
                          </a:solidFill>
                          <a:effectLst/>
                          <a:latin typeface="Arial" panose="020B0604020202020204" pitchFamily="34" charset="0"/>
                          <a:cs typeface="Arial" panose="020B0604020202020204" pitchFamily="34" charset="0"/>
                        </a:rPr>
                        <a:t>1m 19s</a:t>
                      </a: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1m 40s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5m 51s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3m 24s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r>
                        <a:rPr lang="en-CA" sz="2000">
                          <a:solidFill>
                            <a:schemeClr val="bg1"/>
                          </a:solidFill>
                          <a:effectLst/>
                          <a:latin typeface="Arial" panose="020B0604020202020204" pitchFamily="34" charset="0"/>
                          <a:cs typeface="Arial" panose="020B0604020202020204" pitchFamily="34" charset="0"/>
                        </a:rPr>
                        <a:t>1m 58s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a:solidFill>
                            <a:schemeClr val="bg1"/>
                          </a:solidFill>
                          <a:effectLst/>
                          <a:latin typeface="Arial" panose="020B0604020202020204" pitchFamily="34" charset="0"/>
                          <a:cs typeface="Arial" panose="020B0604020202020204" pitchFamily="34" charset="0"/>
                        </a:rPr>
                        <a:t>13m 39s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a:solidFill>
                            <a:schemeClr val="bg1"/>
                          </a:solidFill>
                          <a:effectLst/>
                          <a:latin typeface="Arial" panose="020B0604020202020204" pitchFamily="34" charset="0"/>
                          <a:cs typeface="Arial" panose="020B0604020202020204" pitchFamily="34" charset="0"/>
                        </a:rPr>
                        <a:t>2m 3s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r>
                        <a:rPr lang="en-CA" sz="2000">
                          <a:solidFill>
                            <a:schemeClr val="bg1"/>
                          </a:solidFill>
                          <a:effectLst/>
                          <a:latin typeface="Arial" panose="020B0604020202020204" pitchFamily="34" charset="0"/>
                          <a:cs typeface="Arial" panose="020B0604020202020204" pitchFamily="34" charset="0"/>
                        </a:rPr>
                        <a:t>2m 38s</a:t>
                      </a: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2"/>
                  </a:ext>
                </a:extLst>
              </a:tr>
              <a:tr h="122053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3</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a:solidFill>
                            <a:schemeClr val="bg1"/>
                          </a:solidFill>
                          <a:effectLst/>
                          <a:latin typeface="Arial" panose="020B0604020202020204" pitchFamily="34" charset="0"/>
                          <a:cs typeface="Arial" panose="020B0604020202020204" pitchFamily="34" charset="0"/>
                        </a:rPr>
                        <a:t>1m 19s</a:t>
                      </a: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1m 40s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a:solidFill>
                            <a:schemeClr val="bg1"/>
                          </a:solidFill>
                          <a:effectLst/>
                          <a:latin typeface="Arial" panose="020B0604020202020204" pitchFamily="34" charset="0"/>
                          <a:cs typeface="Arial" panose="020B0604020202020204" pitchFamily="34" charset="0"/>
                        </a:rPr>
                        <a:t>5m 51s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3m 24s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1m 58s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13m 39s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2m 3s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bg1"/>
                          </a:solidFill>
                          <a:effectLst/>
                          <a:latin typeface="Arial" panose="020B0604020202020204" pitchFamily="34" charset="0"/>
                          <a:cs typeface="Arial" panose="020B0604020202020204" pitchFamily="34" charset="0"/>
                        </a:rPr>
                        <a:t>2m 38s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3"/>
                  </a:ext>
                </a:extLst>
              </a:tr>
            </a:tbl>
          </a:graphicData>
        </a:graphic>
      </p:graphicFrame>
      <p:graphicFrame>
        <p:nvGraphicFramePr>
          <p:cNvPr id="54"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2649834872"/>
              </p:ext>
            </p:extLst>
          </p:nvPr>
        </p:nvGraphicFramePr>
        <p:xfrm>
          <a:off x="21829919" y="3447933"/>
          <a:ext cx="1039557" cy="3684388"/>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939552">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5</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28909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939552">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286324">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940774">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6</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28909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bl>
          </a:graphicData>
        </a:graphic>
      </p:graphicFrame>
      <p:graphicFrame>
        <p:nvGraphicFramePr>
          <p:cNvPr id="56" name="Table">
            <a:extLst>
              <a:ext uri="{FF2B5EF4-FFF2-40B4-BE49-F238E27FC236}">
                <a16:creationId xmlns:a16="http://schemas.microsoft.com/office/drawing/2014/main" id="{9B4EA903-9466-F145-86A2-EB648767C0FB}"/>
              </a:ext>
            </a:extLst>
          </p:cNvPr>
          <p:cNvGraphicFramePr/>
          <p:nvPr>
            <p:extLst>
              <p:ext uri="{D42A27DB-BD31-4B8C-83A1-F6EECF244321}">
                <p14:modId xmlns:p14="http://schemas.microsoft.com/office/powerpoint/2010/main" val="4264229659"/>
              </p:ext>
            </p:extLst>
          </p:nvPr>
        </p:nvGraphicFramePr>
        <p:xfrm>
          <a:off x="1256413" y="3457998"/>
          <a:ext cx="4844235" cy="3674324"/>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93698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28830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93698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28554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938205">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28830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bl>
          </a:graphicData>
        </a:graphic>
      </p:graphicFrame>
      <p:graphicFrame>
        <p:nvGraphicFramePr>
          <p:cNvPr id="45" name="2D Pie Chart">
            <a:extLst>
              <a:ext uri="{FF2B5EF4-FFF2-40B4-BE49-F238E27FC236}">
                <a16:creationId xmlns:a16="http://schemas.microsoft.com/office/drawing/2014/main" id="{E696E896-D04A-0E43-B076-9E4675F7E7AF}"/>
              </a:ext>
            </a:extLst>
          </p:cNvPr>
          <p:cNvGraphicFramePr/>
          <p:nvPr>
            <p:extLst>
              <p:ext uri="{D42A27DB-BD31-4B8C-83A1-F6EECF244321}">
                <p14:modId xmlns:p14="http://schemas.microsoft.com/office/powerpoint/2010/main" val="4244271637"/>
              </p:ext>
            </p:extLst>
          </p:nvPr>
        </p:nvGraphicFramePr>
        <p:xfrm>
          <a:off x="1387055" y="8559371"/>
          <a:ext cx="4464722" cy="4143385"/>
        </p:xfrm>
        <a:graphic>
          <a:graphicData uri="http://schemas.openxmlformats.org/drawingml/2006/chart">
            <c:chart xmlns:c="http://schemas.openxmlformats.org/drawingml/2006/chart" xmlns:r="http://schemas.openxmlformats.org/officeDocument/2006/relationships" r:id="rId4"/>
          </a:graphicData>
        </a:graphic>
      </p:graphicFrame>
      <p:sp>
        <p:nvSpPr>
          <p:cNvPr id="25" name="Completion percentage">
            <a:extLst>
              <a:ext uri="{FF2B5EF4-FFF2-40B4-BE49-F238E27FC236}">
                <a16:creationId xmlns:a16="http://schemas.microsoft.com/office/drawing/2014/main" id="{CB11FF09-816D-A641-A366-B4C5BAF87255}"/>
              </a:ext>
            </a:extLst>
          </p:cNvPr>
          <p:cNvSpPr txBox="1">
            <a:spLocks noGrp="1"/>
          </p:cNvSpPr>
          <p:nvPr>
            <p:ph type="body" idx="23"/>
          </p:nvPr>
        </p:nvSpPr>
        <p:spPr>
          <a:xfrm>
            <a:off x="8018781" y="287729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26" name="Time on task">
            <a:extLst>
              <a:ext uri="{FF2B5EF4-FFF2-40B4-BE49-F238E27FC236}">
                <a16:creationId xmlns:a16="http://schemas.microsoft.com/office/drawing/2014/main" id="{177064F9-552E-8040-B92B-C80A9DCEB739}"/>
              </a:ext>
            </a:extLst>
          </p:cNvPr>
          <p:cNvSpPr txBox="1">
            <a:spLocks/>
          </p:cNvSpPr>
          <p:nvPr/>
        </p:nvSpPr>
        <p:spPr>
          <a:xfrm>
            <a:off x="8022136" y="8003592"/>
            <a:ext cx="6733960" cy="551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1" name="Group 20"/>
          <p:cNvGrpSpPr/>
          <p:nvPr/>
        </p:nvGrpSpPr>
        <p:grpSpPr>
          <a:xfrm>
            <a:off x="1382420" y="2165424"/>
            <a:ext cx="4988582" cy="288000"/>
            <a:chOff x="1382420" y="2165424"/>
            <a:chExt cx="4988582" cy="288000"/>
          </a:xfrm>
        </p:grpSpPr>
        <p:sp>
          <p:nvSpPr>
            <p:cNvPr id="22"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3"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4"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5"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36"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37"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1796488913"/>
      </p:ext>
    </p:extLst>
  </p:cSld>
  <p:clrMapOvr>
    <a:masterClrMapping/>
  </p:clrMapOvr>
  <p:transition spd="med"/>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CA" dirty="0">
              <a:latin typeface="Arial" panose="020B0604020202020204" pitchFamily="34" charset="0"/>
              <a:cs typeface="Arial" panose="020B0604020202020204" pitchFamily="34" charset="0"/>
            </a:endParaRPr>
          </a:p>
        </p:txBody>
      </p:sp>
      <p:sp>
        <p:nvSpPr>
          <p:cNvPr id="3" name="Text Placeholder 2"/>
          <p:cNvSpPr>
            <a:spLocks noGrp="1"/>
          </p:cNvSpPr>
          <p:nvPr>
            <p:ph type="body" idx="1"/>
          </p:nvPr>
        </p:nvSpPr>
        <p:spPr/>
        <p:txBody>
          <a:bodyPr/>
          <a:lstStyle/>
          <a:p>
            <a:pPr>
              <a:lnSpc>
                <a:spcPct val="150000"/>
              </a:lnSpc>
            </a:pPr>
            <a:r>
              <a:rPr lang="en-CA" dirty="0"/>
              <a:t>Post-test Survey Responses</a:t>
            </a:r>
          </a:p>
          <a:p>
            <a:pPr>
              <a:lnSpc>
                <a:spcPct val="150000"/>
              </a:lnSpc>
            </a:pPr>
            <a:r>
              <a:rPr lang="en-CA" dirty="0" smtClean="0"/>
              <a:t>System </a:t>
            </a:r>
            <a:r>
              <a:rPr lang="en-CA" dirty="0"/>
              <a:t>Usability Scale</a:t>
            </a:r>
            <a:endParaRPr lang="en-US" dirty="0"/>
          </a:p>
          <a:p>
            <a:pPr>
              <a:lnSpc>
                <a:spcPct val="150000"/>
              </a:lnSpc>
            </a:pPr>
            <a:r>
              <a:rPr lang="en-CA" dirty="0" err="1" smtClean="0"/>
              <a:t>MeasuringU</a:t>
            </a:r>
            <a:r>
              <a:rPr lang="en-CA" dirty="0" smtClean="0"/>
              <a:t> </a:t>
            </a:r>
            <a:r>
              <a:rPr lang="en-CA" dirty="0"/>
              <a:t>Benchmarks – Percentile grade and Letter grade</a:t>
            </a:r>
          </a:p>
          <a:p>
            <a:pPr>
              <a:lnSpc>
                <a:spcPct val="150000"/>
              </a:lnSpc>
            </a:pPr>
            <a:r>
              <a:rPr lang="en-CA" dirty="0"/>
              <a:t>Reading and scanning patterns – The “F” pattern</a:t>
            </a:r>
          </a:p>
          <a:p>
            <a:endParaRPr lang="en-CA" dirty="0"/>
          </a:p>
        </p:txBody>
      </p:sp>
    </p:spTree>
    <p:extLst>
      <p:ext uri="{BB962C8B-B14F-4D97-AF65-F5344CB8AC3E}">
        <p14:creationId xmlns:p14="http://schemas.microsoft.com/office/powerpoint/2010/main" val="4032940897"/>
      </p:ext>
    </p:extLst>
  </p:cSld>
  <p:clrMapOvr>
    <a:masterClrMapping/>
  </p:clrMapOvr>
  <p:transition spd="med"/>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Post-test Survey - Question 1 of 2</a:t>
            </a:r>
          </a:p>
        </p:txBody>
      </p:sp>
      <p:sp>
        <p:nvSpPr>
          <p:cNvPr id="3" name="Text Placeholder 2"/>
          <p:cNvSpPr>
            <a:spLocks noGrp="1"/>
          </p:cNvSpPr>
          <p:nvPr>
            <p:ph type="body" sz="half" idx="1"/>
          </p:nvPr>
        </p:nvSpPr>
        <p:spPr>
          <a:xfrm>
            <a:off x="1269998" y="3473804"/>
            <a:ext cx="21599478" cy="9905312"/>
          </a:xfrm>
        </p:spPr>
        <p:txBody>
          <a:bodyPr>
            <a:normAutofit fontScale="92500" lnSpcReduction="10000"/>
          </a:bodyPr>
          <a:lstStyle/>
          <a:p>
            <a:r>
              <a:rPr lang="en-CA" sz="3200" b="1" dirty="0"/>
              <a:t>User 1:</a:t>
            </a:r>
            <a:r>
              <a:rPr lang="en-CA" sz="3200" dirty="0"/>
              <a:t> It was mostly easy to understand and find the answers.</a:t>
            </a:r>
            <a:br>
              <a:rPr lang="en-CA" sz="3200" dirty="0"/>
            </a:br>
            <a:endParaRPr lang="en-CA" sz="3200" dirty="0"/>
          </a:p>
          <a:p>
            <a:r>
              <a:rPr lang="en-CA" sz="3200" b="1" dirty="0"/>
              <a:t>User 2:</a:t>
            </a:r>
            <a:r>
              <a:rPr lang="en-CA" sz="3200" dirty="0"/>
              <a:t> The test was fairly easy to complete, all relevant information was available on CRA page. </a:t>
            </a:r>
            <a:br>
              <a:rPr lang="en-CA" sz="3200" dirty="0"/>
            </a:br>
            <a:endParaRPr lang="en-CA" sz="3200" dirty="0"/>
          </a:p>
          <a:p>
            <a:r>
              <a:rPr lang="en-CA" sz="3200" b="1" dirty="0"/>
              <a:t>User 3:</a:t>
            </a:r>
            <a:r>
              <a:rPr lang="en-CA" sz="3200" dirty="0"/>
              <a:t> The test was easy to do and finding all the relevant information was also easy once you were on the right web page. </a:t>
            </a:r>
            <a:br>
              <a:rPr lang="en-CA" sz="3200" dirty="0"/>
            </a:br>
            <a:endParaRPr lang="en-CA" sz="3200" dirty="0"/>
          </a:p>
          <a:p>
            <a:r>
              <a:rPr lang="en-CA" sz="3200" b="1" dirty="0"/>
              <a:t>User 4:</a:t>
            </a:r>
            <a:r>
              <a:rPr lang="en-CA" sz="3200" dirty="0"/>
              <a:t> Overall testing experience was good able to search to things easily as per the task.</a:t>
            </a:r>
            <a:br>
              <a:rPr lang="en-CA" sz="3200" dirty="0"/>
            </a:br>
            <a:endParaRPr lang="en-CA" sz="3200" dirty="0"/>
          </a:p>
          <a:p>
            <a:r>
              <a:rPr lang="en-CA" sz="3200" b="1" dirty="0"/>
              <a:t>User 5:</a:t>
            </a:r>
            <a:r>
              <a:rPr lang="en-CA" sz="3200" dirty="0"/>
              <a:t> The overall usability of the website is really nice and easy to use, makes it much easier to find and locate answers to questions regarding COVID-19 benefits from the Government of Canada. </a:t>
            </a:r>
            <a:br>
              <a:rPr lang="en-CA" sz="3200" dirty="0"/>
            </a:br>
            <a:endParaRPr lang="en-CA" sz="3200" dirty="0"/>
          </a:p>
          <a:p>
            <a:r>
              <a:rPr lang="en-CA" sz="3200" b="1" dirty="0"/>
              <a:t>User 6:</a:t>
            </a:r>
            <a:r>
              <a:rPr lang="en-CA" sz="3200" dirty="0"/>
              <a:t> It wasn't as easy as I expected. In these kind of websites when people come to look for data, there will be so much text on every single page which would be a little confusing and hard to find the exact answer I'm looking for. I really recommend to separate all the sections with clear titles and have an index of the titles at the top of each page. (I think there is one already on this website) Plus, after describing a rule or regulation, an example of that section will help me a lot to have a better understanding of the topic.</a:t>
            </a:r>
            <a:br>
              <a:rPr lang="en-CA" sz="3200" dirty="0"/>
            </a:br>
            <a:endParaRPr lang="en-CA" sz="3200" dirty="0"/>
          </a:p>
          <a:p>
            <a:r>
              <a:rPr lang="en-CA" sz="3200" b="1" dirty="0"/>
              <a:t>User 7: </a:t>
            </a:r>
            <a:r>
              <a:rPr lang="en-CA" sz="3200" dirty="0"/>
              <a:t>The site was non confusing and it was easy for me to find the information.</a:t>
            </a:r>
            <a:br>
              <a:rPr lang="en-CA" sz="3200" dirty="0"/>
            </a:br>
            <a:endParaRPr lang="en-CA" sz="3200" dirty="0"/>
          </a:p>
          <a:p>
            <a:r>
              <a:rPr lang="en-CA" sz="3200" b="1" dirty="0"/>
              <a:t>User 8:</a:t>
            </a:r>
            <a:r>
              <a:rPr lang="en-CA" sz="3200" dirty="0"/>
              <a:t> I thought most tasks were simple to complete and I appreciated when the information was presented in bullet form.</a:t>
            </a:r>
            <a:endParaRPr lang="en-CA" dirty="0"/>
          </a:p>
          <a:p>
            <a:endParaRPr lang="en-CA" dirty="0"/>
          </a:p>
        </p:txBody>
      </p:sp>
      <p:sp>
        <p:nvSpPr>
          <p:cNvPr id="4" name="Text Placeholder 3"/>
          <p:cNvSpPr>
            <a:spLocks noGrp="1"/>
          </p:cNvSpPr>
          <p:nvPr>
            <p:ph type="body" sz="quarter" idx="21"/>
          </p:nvPr>
        </p:nvSpPr>
        <p:spPr>
          <a:xfrm>
            <a:off x="1295400" y="2573338"/>
            <a:ext cx="19579939" cy="827824"/>
          </a:xfrm>
        </p:spPr>
        <p:txBody>
          <a:bodyPr>
            <a:noAutofit/>
          </a:bodyPr>
          <a:lstStyle/>
          <a:p>
            <a:r>
              <a:rPr lang="en-CA" sz="4000" b="1" dirty="0"/>
              <a:t>What other comments do you have in regards to this testing experience?</a:t>
            </a:r>
          </a:p>
        </p:txBody>
      </p:sp>
    </p:spTree>
    <p:extLst>
      <p:ext uri="{BB962C8B-B14F-4D97-AF65-F5344CB8AC3E}">
        <p14:creationId xmlns:p14="http://schemas.microsoft.com/office/powerpoint/2010/main" val="1600931428"/>
      </p:ext>
    </p:extLst>
  </p:cSld>
  <p:clrMapOvr>
    <a:masterClrMapping/>
  </p:clrMapOvr>
  <p:transition spd="med"/>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Post-test Survey - Question 2 of 2</a:t>
            </a:r>
          </a:p>
        </p:txBody>
      </p:sp>
      <p:sp>
        <p:nvSpPr>
          <p:cNvPr id="3" name="Text Placeholder 2"/>
          <p:cNvSpPr>
            <a:spLocks noGrp="1"/>
          </p:cNvSpPr>
          <p:nvPr>
            <p:ph type="body" sz="half" idx="1"/>
          </p:nvPr>
        </p:nvSpPr>
        <p:spPr>
          <a:xfrm>
            <a:off x="1269998" y="3473804"/>
            <a:ext cx="21599478" cy="9905312"/>
          </a:xfrm>
        </p:spPr>
        <p:txBody>
          <a:bodyPr>
            <a:normAutofit/>
          </a:bodyPr>
          <a:lstStyle/>
          <a:p>
            <a:r>
              <a:rPr lang="en-CA" sz="4000" b="1" dirty="0"/>
              <a:t>User 1</a:t>
            </a:r>
            <a:r>
              <a:rPr lang="en-CA" sz="4000" dirty="0"/>
              <a:t>: I would only make it less wordy, I felt like their were too many repetitions. </a:t>
            </a:r>
            <a:br>
              <a:rPr lang="en-CA" sz="4000" dirty="0"/>
            </a:br>
            <a:endParaRPr lang="en-CA" sz="4000" dirty="0"/>
          </a:p>
          <a:p>
            <a:r>
              <a:rPr lang="en-CA" sz="4000" b="1" dirty="0"/>
              <a:t>User 2:</a:t>
            </a:r>
            <a:r>
              <a:rPr lang="en-CA" sz="4000" dirty="0"/>
              <a:t> Maybe add a little more information under each sub-section instead of having to open the different links. This way some questions might be answered without having to open the actual link, </a:t>
            </a:r>
            <a:br>
              <a:rPr lang="en-CA" sz="4000" dirty="0"/>
            </a:br>
            <a:endParaRPr lang="en-CA" sz="4000" dirty="0"/>
          </a:p>
          <a:p>
            <a:r>
              <a:rPr lang="en-CA" sz="4000" b="1" dirty="0"/>
              <a:t>User 3: </a:t>
            </a:r>
            <a:r>
              <a:rPr lang="en-CA" sz="4000" dirty="0"/>
              <a:t>1) I would actually have a navigation option on the top of the screen with the list of headings on top and the option to navigate to the specific section by just clicking on the navigational Header Link. </a:t>
            </a:r>
            <a:br>
              <a:rPr lang="en-CA" sz="4000" dirty="0"/>
            </a:br>
            <a:r>
              <a:rPr lang="en-CA" sz="4000" dirty="0"/>
              <a:t>2) I did not try the search function as was instructed not to do so. However, I would suggest that the search section is able to find the correct section by checking first the main heading of the applicable section and then if not found looking for keywords within the applicable section to help bring out the correct webpage or section with the details.  </a:t>
            </a:r>
            <a:br>
              <a:rPr lang="en-CA" sz="4000" dirty="0"/>
            </a:br>
            <a:endParaRPr lang="en-CA" sz="4000" dirty="0"/>
          </a:p>
          <a:p>
            <a:r>
              <a:rPr lang="en-CA" sz="4000" b="1" dirty="0"/>
              <a:t>User 4:</a:t>
            </a:r>
            <a:r>
              <a:rPr lang="en-CA" sz="4000" dirty="0"/>
              <a:t> 1) I will include all the latest things happening on the right hand side </a:t>
            </a:r>
            <a:br>
              <a:rPr lang="en-CA" sz="4000" dirty="0"/>
            </a:br>
            <a:r>
              <a:rPr lang="en-CA" sz="4000" dirty="0"/>
              <a:t>2) will include the live chat session with agent so that it will helps use if stuck at something. </a:t>
            </a:r>
          </a:p>
        </p:txBody>
      </p:sp>
      <p:sp>
        <p:nvSpPr>
          <p:cNvPr id="4" name="Text Placeholder 3"/>
          <p:cNvSpPr>
            <a:spLocks noGrp="1"/>
          </p:cNvSpPr>
          <p:nvPr>
            <p:ph type="body" sz="quarter" idx="21"/>
          </p:nvPr>
        </p:nvSpPr>
        <p:spPr>
          <a:xfrm>
            <a:off x="1295400" y="2573338"/>
            <a:ext cx="21793750" cy="827824"/>
          </a:xfrm>
        </p:spPr>
        <p:txBody>
          <a:bodyPr>
            <a:noAutofit/>
          </a:bodyPr>
          <a:lstStyle/>
          <a:p>
            <a:r>
              <a:rPr lang="en-CA" sz="4000" b="1" dirty="0"/>
              <a:t>If you could change two things about the pages that you just tested, what would they be?</a:t>
            </a:r>
          </a:p>
        </p:txBody>
      </p:sp>
    </p:spTree>
    <p:extLst>
      <p:ext uri="{BB962C8B-B14F-4D97-AF65-F5344CB8AC3E}">
        <p14:creationId xmlns:p14="http://schemas.microsoft.com/office/powerpoint/2010/main" val="1959487032"/>
      </p:ext>
    </p:extLst>
  </p:cSld>
  <p:clrMapOvr>
    <a:masterClrMapping/>
  </p:clrMapOvr>
  <p:transition spd="med"/>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Post-test Survey - Question 2 of 2 (continued)</a:t>
            </a:r>
          </a:p>
        </p:txBody>
      </p:sp>
      <p:sp>
        <p:nvSpPr>
          <p:cNvPr id="3" name="Text Placeholder 2"/>
          <p:cNvSpPr>
            <a:spLocks noGrp="1"/>
          </p:cNvSpPr>
          <p:nvPr>
            <p:ph type="body" sz="half" idx="1"/>
          </p:nvPr>
        </p:nvSpPr>
        <p:spPr>
          <a:xfrm>
            <a:off x="1269998" y="3473804"/>
            <a:ext cx="21599478" cy="9905312"/>
          </a:xfrm>
        </p:spPr>
        <p:txBody>
          <a:bodyPr>
            <a:normAutofit/>
          </a:bodyPr>
          <a:lstStyle/>
          <a:p>
            <a:r>
              <a:rPr lang="en-CA" sz="4000" b="1" dirty="0"/>
              <a:t>User 5: </a:t>
            </a:r>
            <a:r>
              <a:rPr lang="en-CA" sz="4000" dirty="0"/>
              <a:t>One thing I would like changed on the page would be renaming the 'What to do if the Canada Revenue Agency reviews your benefits' title, it wasn't as obvious that that page was regarding information about CRA benefits, so maybe renaming it to something broader would be nicer. Another thing I would like changed is the repetition in 2 of the pages, where it was regarding extension of benefits, possibly they could move that to the main landing page so that it was much clearer for people and that people don't have to go digging through to find information about benefit extensions.  </a:t>
            </a:r>
            <a:br>
              <a:rPr lang="en-CA" sz="4000" dirty="0"/>
            </a:br>
            <a:endParaRPr lang="en-CA" sz="4000" dirty="0"/>
          </a:p>
          <a:p>
            <a:r>
              <a:rPr lang="en-CA" sz="4000" b="1" dirty="0"/>
              <a:t>User 6:</a:t>
            </a:r>
            <a:r>
              <a:rPr lang="en-CA" sz="4000" dirty="0"/>
              <a:t> 1) I'd separate long texts with different titles, since my eyes automatically skip long texts and focus on titles. </a:t>
            </a:r>
            <a:br>
              <a:rPr lang="en-CA" sz="4000" dirty="0"/>
            </a:br>
            <a:r>
              <a:rPr lang="en-CA" sz="4000" dirty="0"/>
              <a:t>2) I'd use more white space between pieces of texts. </a:t>
            </a:r>
            <a:br>
              <a:rPr lang="en-CA" sz="4000" dirty="0"/>
            </a:br>
            <a:endParaRPr lang="en-CA" sz="4000" dirty="0"/>
          </a:p>
          <a:p>
            <a:r>
              <a:rPr lang="en-CA" sz="4000" b="1" dirty="0"/>
              <a:t>User 7:</a:t>
            </a:r>
            <a:r>
              <a:rPr lang="en-CA" sz="4000" dirty="0"/>
              <a:t> I would not change anything. The site worked for me.</a:t>
            </a:r>
            <a:br>
              <a:rPr lang="en-CA" sz="4000" dirty="0"/>
            </a:br>
            <a:endParaRPr lang="en-CA" sz="4000" dirty="0"/>
          </a:p>
          <a:p>
            <a:r>
              <a:rPr lang="en-CA" sz="4000" b="1" dirty="0"/>
              <a:t>User 8:</a:t>
            </a:r>
            <a:r>
              <a:rPr lang="en-CA" sz="4000" dirty="0"/>
              <a:t> Shorten the paragraphs of text or break them up and add a clearer heading for the section that requires one to send in more information about themselves.</a:t>
            </a:r>
          </a:p>
          <a:p>
            <a:endParaRPr lang="en-CA" dirty="0"/>
          </a:p>
        </p:txBody>
      </p:sp>
      <p:sp>
        <p:nvSpPr>
          <p:cNvPr id="4" name="Text Placeholder 3"/>
          <p:cNvSpPr>
            <a:spLocks noGrp="1"/>
          </p:cNvSpPr>
          <p:nvPr>
            <p:ph type="body" sz="quarter" idx="21"/>
          </p:nvPr>
        </p:nvSpPr>
        <p:spPr>
          <a:xfrm>
            <a:off x="1295400" y="2573338"/>
            <a:ext cx="21793750" cy="827824"/>
          </a:xfrm>
        </p:spPr>
        <p:txBody>
          <a:bodyPr>
            <a:noAutofit/>
          </a:bodyPr>
          <a:lstStyle/>
          <a:p>
            <a:r>
              <a:rPr lang="en-CA" sz="4000" b="1" dirty="0"/>
              <a:t>If you could change two things about the pages that you just tested, what would they be?</a:t>
            </a:r>
          </a:p>
        </p:txBody>
      </p:sp>
    </p:spTree>
    <p:extLst>
      <p:ext uri="{BB962C8B-B14F-4D97-AF65-F5344CB8AC3E}">
        <p14:creationId xmlns:p14="http://schemas.microsoft.com/office/powerpoint/2010/main" val="3340678341"/>
      </p:ext>
    </p:extLst>
  </p:cSld>
  <p:clrMapOvr>
    <a:masterClrMapping/>
  </p:clrMapOvr>
  <p:transition spd="med"/>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Task 1 - Second period, more than $1000 - cont."/>
          <p:cNvSpPr txBox="1">
            <a:spLocks noGrp="1"/>
          </p:cNvSpPr>
          <p:nvPr>
            <p:ph type="title"/>
          </p:nvPr>
        </p:nvSpPr>
        <p:spPr>
          <a:prstGeom prst="rect">
            <a:avLst/>
          </a:prstGeom>
        </p:spPr>
        <p:txBody>
          <a:bodyPr/>
          <a:lstStyle/>
          <a:p>
            <a:r>
              <a:rPr lang="en-CA" dirty="0"/>
              <a:t>System Usability Scale (SUS)</a:t>
            </a:r>
            <a:endParaRPr dirty="0"/>
          </a:p>
        </p:txBody>
      </p:sp>
      <p:sp>
        <p:nvSpPr>
          <p:cNvPr id="309" name="Observations"/>
          <p:cNvSpPr txBox="1">
            <a:spLocks noGrp="1"/>
          </p:cNvSpPr>
          <p:nvPr>
            <p:ph type="body" idx="21"/>
          </p:nvPr>
        </p:nvSpPr>
        <p:spPr>
          <a:xfrm>
            <a:off x="1330945" y="2599727"/>
            <a:ext cx="21538531" cy="664052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fontAlgn="base"/>
            <a:r>
              <a:rPr lang="en-CA" sz="4400" dirty="0"/>
              <a:t>The </a:t>
            </a:r>
            <a:r>
              <a:rPr lang="en-CA" sz="4400" dirty="0" smtClean="0"/>
              <a:t>SUS </a:t>
            </a:r>
            <a:r>
              <a:rPr lang="en-CA" sz="4400" dirty="0"/>
              <a:t>is a standardized metric for measuring the usability of a website or other interactive system. Long a favorite among UX researchers for its simplicity and accuracy, SUS is a valuable quantitative tool for anyone trying to optimize the user experience.</a:t>
            </a:r>
            <a:br>
              <a:rPr lang="en-CA" sz="4400" dirty="0"/>
            </a:br>
            <a:endParaRPr lang="en-CA" sz="4400" dirty="0"/>
          </a:p>
          <a:p>
            <a:pPr fontAlgn="base"/>
            <a:r>
              <a:rPr lang="en-CA" sz="4400" dirty="0"/>
              <a:t>SUS uses a short, 10-item questionnaire administered at the end of a usability test to calculate a website's score. Users respond to each question on a 5-point scale from “Strongly disagree” to “Strongly agree.” These answers are then used to generate an extremely reliable overall usability score for your site.</a:t>
            </a:r>
          </a:p>
          <a:p>
            <a:pPr fontAlgn="base"/>
            <a:endParaRPr lang="en-CA" sz="4400" dirty="0"/>
          </a:p>
          <a:p>
            <a:pPr fontAlgn="base"/>
            <a:endParaRPr lang="en-CA" sz="4400" dirty="0"/>
          </a:p>
        </p:txBody>
      </p:sp>
      <p:pic>
        <p:nvPicPr>
          <p:cNvPr id="2054" name="Picture 6" descr="The 5-point Likert scale used for collecting responses to the SUS questionnai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4461" y="9055600"/>
            <a:ext cx="14371927" cy="275941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4194460" y="11874067"/>
            <a:ext cx="14189793" cy="480131"/>
          </a:xfrm>
          <a:prstGeom prst="rect">
            <a:avLst/>
          </a:prstGeom>
        </p:spPr>
        <p:txBody>
          <a:bodyPr wrap="square">
            <a:spAutoFit/>
          </a:bodyPr>
          <a:lstStyle/>
          <a:p>
            <a:pPr marL="0" marR="0" lvl="0" indent="0" algn="ctr" defTabSz="2438338" rtl="0" eaLnBrk="1" fontAlgn="auto" latinLnBrk="0" hangingPunct="0">
              <a:lnSpc>
                <a:spcPct val="90000"/>
              </a:lnSpc>
              <a:spcBef>
                <a:spcPts val="4500"/>
              </a:spcBef>
              <a:spcAft>
                <a:spcPts val="0"/>
              </a:spcAft>
              <a:buClrTx/>
              <a:buSzTx/>
              <a:buFontTx/>
              <a:buNone/>
              <a:tabLst/>
              <a:defRPr/>
            </a:pPr>
            <a:r>
              <a:rPr kumimoji="0" lang="en-CA" sz="2800" b="0" i="0" u="none" strike="noStrike" kern="0" cap="none" spc="0" normalizeH="0" baseline="0" noProof="0" dirty="0">
                <a:ln>
                  <a:noFill/>
                </a:ln>
                <a:solidFill>
                  <a:srgbClr val="000000"/>
                </a:solidFill>
                <a:effectLst/>
                <a:uLnTx/>
                <a:uFillTx/>
                <a:latin typeface="Raleway"/>
                <a:sym typeface="Helvetica Neue"/>
              </a:rPr>
              <a:t>Users respond to each of the 10 questions using a 5-point Likert scale like this one</a:t>
            </a:r>
            <a:endParaRPr kumimoji="0" lang="en-CA" sz="2800" b="0" i="0" u="none" strike="noStrike" kern="0" cap="none" spc="0" normalizeH="0" baseline="0" noProof="0" dirty="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563502594"/>
      </p:ext>
    </p:extLst>
  </p:cSld>
  <p:clrMapOvr>
    <a:masterClrMapping/>
  </p:clrMapOvr>
  <p:transition spd="med"/>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Task 1 - Second period, more than $1000 - cont."/>
          <p:cNvSpPr txBox="1">
            <a:spLocks noGrp="1"/>
          </p:cNvSpPr>
          <p:nvPr>
            <p:ph type="title"/>
          </p:nvPr>
        </p:nvSpPr>
        <p:spPr>
          <a:prstGeom prst="rect">
            <a:avLst/>
          </a:prstGeom>
        </p:spPr>
        <p:txBody>
          <a:bodyPr/>
          <a:lstStyle/>
          <a:p>
            <a:r>
              <a:rPr lang="en-CA" dirty="0"/>
              <a:t>System Usability Scale (SUS) - Interpreting your SUS results</a:t>
            </a:r>
            <a:endParaRPr dirty="0"/>
          </a:p>
        </p:txBody>
      </p:sp>
      <p:sp>
        <p:nvSpPr>
          <p:cNvPr id="309" name="Observations"/>
          <p:cNvSpPr txBox="1">
            <a:spLocks noGrp="1"/>
          </p:cNvSpPr>
          <p:nvPr>
            <p:ph type="body" idx="21"/>
          </p:nvPr>
        </p:nvSpPr>
        <p:spPr>
          <a:xfrm>
            <a:off x="1330945" y="2599727"/>
            <a:ext cx="21538531" cy="1024999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fontAlgn="base"/>
            <a:r>
              <a:rPr lang="en-CA" dirty="0"/>
              <a:t>Based on different studies, the mean SUS score is around 68-70.5. If your score falls close to this range, you can assume that your website‘s usability is about average.</a:t>
            </a:r>
            <a:br>
              <a:rPr lang="en-CA" dirty="0"/>
            </a:br>
            <a:endParaRPr lang="en-CA" dirty="0"/>
          </a:p>
          <a:p>
            <a:pPr fontAlgn="base"/>
            <a:r>
              <a:rPr lang="en-CA" dirty="0"/>
              <a:t>Some researchers have attempted to map adjectives like “excellent,” “poor,” or “worst imaginable” to different scores for an additional level of insight. For example, a 71.4 (just above average) corresponds to “good”: better than an “ok” 50.9 score, but falling short of an “excellent” 85.5.</a:t>
            </a:r>
          </a:p>
          <a:p>
            <a:pPr fontAlgn="base"/>
            <a:endParaRPr lang="en-CA" dirty="0"/>
          </a:p>
          <a:p>
            <a:pPr fontAlgn="base"/>
            <a:r>
              <a:rPr lang="en-CA" dirty="0"/>
              <a:t>Though described by its inventor as a “quick and dirty” measure, studies have found SUS to be among the most accurate and reliable of all usability surveys, across sample sizes. It is now one of the most popular metrics for quantifying system satisfaction, with thousands using it to gauge user-friendliness over a wide range of products online and off.</a:t>
            </a:r>
          </a:p>
          <a:p>
            <a:pPr fontAlgn="base"/>
            <a:r>
              <a:rPr lang="en-CA" dirty="0">
                <a:hlinkClick r:id="rId2"/>
              </a:rPr>
              <a:t>.</a:t>
            </a:r>
            <a:endParaRPr lang="en-CA" dirty="0"/>
          </a:p>
          <a:p>
            <a:pPr fontAlgn="base"/>
            <a:r>
              <a:rPr lang="en-CA" dirty="0"/>
              <a:t>All these qualities make SUS a valuable tool for standardizing a diverse mix of tester feedback, and aggregating responses into a meaningful, but concise, picture of your UX. If individual test videos are the trees, SUS shows you not only the forest, but the entire ecosystem. With a widely-trusted industry standard to rely on, you can take a step back from your own company and see how you chalk up in the broader world around you.</a:t>
            </a:r>
          </a:p>
          <a:p>
            <a:pPr fontAlgn="base"/>
            <a:endParaRPr lang="en-CA" dirty="0"/>
          </a:p>
          <a:p>
            <a:pPr fontAlgn="base"/>
            <a:endParaRPr lang="en-CA" sz="4400" dirty="0"/>
          </a:p>
          <a:p>
            <a:pPr fontAlgn="base"/>
            <a:endParaRPr lang="en-CA" sz="4400" dirty="0"/>
          </a:p>
        </p:txBody>
      </p:sp>
    </p:spTree>
    <p:extLst>
      <p:ext uri="{BB962C8B-B14F-4D97-AF65-F5344CB8AC3E}">
        <p14:creationId xmlns:p14="http://schemas.microsoft.com/office/powerpoint/2010/main" val="3015985567"/>
      </p:ext>
    </p:extLst>
  </p:cSld>
  <p:clrMapOvr>
    <a:masterClrMapping/>
  </p:clrMapOvr>
  <p:transition spd="med"/>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Task 1 - Second period, more than $1000 - cont."/>
          <p:cNvSpPr txBox="1">
            <a:spLocks noGrp="1"/>
          </p:cNvSpPr>
          <p:nvPr>
            <p:ph type="title"/>
          </p:nvPr>
        </p:nvSpPr>
        <p:spPr>
          <a:prstGeom prst="rect">
            <a:avLst/>
          </a:prstGeom>
        </p:spPr>
        <p:txBody>
          <a:bodyPr/>
          <a:lstStyle/>
          <a:p>
            <a:r>
              <a:rPr lang="en-CA" dirty="0"/>
              <a:t>System Usability Scale (SUS)</a:t>
            </a:r>
            <a:endParaRPr dirty="0"/>
          </a:p>
        </p:txBody>
      </p:sp>
      <p:sp>
        <p:nvSpPr>
          <p:cNvPr id="308" name="Lorem ipsum dolor sit amet, consectetur adipiscing elit, sed do eiusmod tempor…"/>
          <p:cNvSpPr txBox="1">
            <a:spLocks noGrp="1"/>
          </p:cNvSpPr>
          <p:nvPr>
            <p:ph type="body" sz="half" idx="1"/>
          </p:nvPr>
        </p:nvSpPr>
        <p:spPr>
          <a:xfrm>
            <a:off x="1295400" y="4379496"/>
            <a:ext cx="10712116" cy="8205536"/>
          </a:xfrm>
          <a:prstGeom prst="rect">
            <a:avLst/>
          </a:prstGeom>
        </p:spPr>
        <p:txBody>
          <a:bodyPr>
            <a:normAutofit lnSpcReduction="10000"/>
          </a:bodyPr>
          <a:lstStyle/>
          <a:p>
            <a:r>
              <a:rPr lang="en-CA" b="1" dirty="0"/>
              <a:t>Q1:</a:t>
            </a:r>
            <a:r>
              <a:rPr lang="en-CA" dirty="0"/>
              <a:t> I think that I would like to use this system frequently </a:t>
            </a:r>
            <a:br>
              <a:rPr lang="en-CA" dirty="0"/>
            </a:br>
            <a:endParaRPr lang="en-CA" dirty="0"/>
          </a:p>
          <a:p>
            <a:r>
              <a:rPr lang="en-CA" b="1" dirty="0"/>
              <a:t>Q2:</a:t>
            </a:r>
            <a:r>
              <a:rPr lang="en-CA" dirty="0"/>
              <a:t> I found this system unnecessarily complex</a:t>
            </a:r>
            <a:br>
              <a:rPr lang="en-CA" dirty="0"/>
            </a:br>
            <a:endParaRPr lang="en-CA" dirty="0"/>
          </a:p>
          <a:p>
            <a:r>
              <a:rPr lang="en-CA" b="1" dirty="0"/>
              <a:t>Q3:</a:t>
            </a:r>
            <a:r>
              <a:rPr lang="en-CA" dirty="0"/>
              <a:t> I thought this system was easy to use</a:t>
            </a:r>
            <a:br>
              <a:rPr lang="en-CA" dirty="0"/>
            </a:br>
            <a:endParaRPr lang="en-CA" dirty="0"/>
          </a:p>
          <a:p>
            <a:r>
              <a:rPr lang="en-CA" b="1" dirty="0"/>
              <a:t>Q4:</a:t>
            </a:r>
            <a:r>
              <a:rPr lang="en-CA" dirty="0"/>
              <a:t> I think I would need the support of a technical person to use this system</a:t>
            </a:r>
            <a:br>
              <a:rPr lang="en-CA" dirty="0"/>
            </a:br>
            <a:endParaRPr lang="en-CA" dirty="0"/>
          </a:p>
          <a:p>
            <a:r>
              <a:rPr lang="en-CA" b="1" dirty="0"/>
              <a:t>Q5:</a:t>
            </a:r>
            <a:r>
              <a:rPr lang="en-CA" dirty="0"/>
              <a:t> I found the various functions in this system were well integrated</a:t>
            </a:r>
          </a:p>
        </p:txBody>
      </p:sp>
      <p:sp>
        <p:nvSpPr>
          <p:cNvPr id="309" name="Observations"/>
          <p:cNvSpPr txBox="1">
            <a:spLocks noGrp="1"/>
          </p:cNvSpPr>
          <p:nvPr>
            <p:ph type="body" idx="21"/>
          </p:nvPr>
        </p:nvSpPr>
        <p:spPr>
          <a:xfrm>
            <a:off x="1330945" y="2599728"/>
            <a:ext cx="21538531" cy="82782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r>
              <a:rPr lang="en-CA" sz="4200" dirty="0"/>
              <a:t>The 10 questions that the users rated on a 5 point Likert scale were:</a:t>
            </a:r>
            <a:endParaRPr sz="4200" dirty="0"/>
          </a:p>
        </p:txBody>
      </p:sp>
      <p:sp>
        <p:nvSpPr>
          <p:cNvPr id="310" name="Lorem ipsum dolor sit amet, consectetur adipiscing elit, sed do eiusmod tempor…"/>
          <p:cNvSpPr txBox="1">
            <a:spLocks noGrp="1"/>
          </p:cNvSpPr>
          <p:nvPr>
            <p:ph type="body" idx="22"/>
          </p:nvPr>
        </p:nvSpPr>
        <p:spPr>
          <a:xfrm>
            <a:off x="12471400" y="4265355"/>
            <a:ext cx="10499825" cy="8319677"/>
          </a:xfrm>
          <a:prstGeom prst="rect">
            <a:avLst/>
          </a:prstGeom>
        </p:spPr>
        <p:txBody>
          <a:bodyPr>
            <a:normAutofit lnSpcReduction="10000"/>
          </a:bodyPr>
          <a:lstStyle/>
          <a:p>
            <a:pPr hangingPunct="1"/>
            <a:r>
              <a:rPr lang="en-CA" b="1" dirty="0"/>
              <a:t>Q6:</a:t>
            </a:r>
            <a:r>
              <a:rPr lang="en-CA" dirty="0"/>
              <a:t> I thought there was too much inconsistency in this system</a:t>
            </a:r>
            <a:br>
              <a:rPr lang="en-CA" dirty="0"/>
            </a:br>
            <a:endParaRPr lang="en-CA" dirty="0"/>
          </a:p>
          <a:p>
            <a:pPr hangingPunct="1"/>
            <a:r>
              <a:rPr lang="en-CA" b="1" dirty="0"/>
              <a:t>Q7:</a:t>
            </a:r>
            <a:r>
              <a:rPr lang="en-CA" dirty="0"/>
              <a:t> I imagine that most people would learn to use this system very quickly</a:t>
            </a:r>
            <a:br>
              <a:rPr lang="en-CA" dirty="0"/>
            </a:br>
            <a:endParaRPr lang="en-CA" dirty="0"/>
          </a:p>
          <a:p>
            <a:pPr hangingPunct="1"/>
            <a:r>
              <a:rPr lang="en-CA" b="1" dirty="0"/>
              <a:t>Q8:</a:t>
            </a:r>
            <a:r>
              <a:rPr lang="en-CA" dirty="0"/>
              <a:t> I found this system very awkward </a:t>
            </a:r>
            <a:br>
              <a:rPr lang="en-CA" dirty="0"/>
            </a:br>
            <a:r>
              <a:rPr lang="en-CA" dirty="0"/>
              <a:t>to use</a:t>
            </a:r>
            <a:br>
              <a:rPr lang="en-CA" dirty="0"/>
            </a:br>
            <a:endParaRPr lang="en-CA" dirty="0"/>
          </a:p>
          <a:p>
            <a:pPr hangingPunct="1"/>
            <a:r>
              <a:rPr lang="en-CA" b="1" dirty="0"/>
              <a:t>Q9:</a:t>
            </a:r>
            <a:r>
              <a:rPr lang="en-CA" dirty="0"/>
              <a:t> I felt very confident in using this system</a:t>
            </a:r>
            <a:br>
              <a:rPr lang="en-CA" dirty="0"/>
            </a:br>
            <a:endParaRPr lang="en-CA" dirty="0"/>
          </a:p>
          <a:p>
            <a:pPr hangingPunct="1"/>
            <a:r>
              <a:rPr lang="en-CA" b="1" dirty="0"/>
              <a:t>Q10:</a:t>
            </a:r>
            <a:r>
              <a:rPr lang="en-CA" dirty="0"/>
              <a:t> I needed to learn a lot of things before I could get going with this system</a:t>
            </a:r>
          </a:p>
          <a:p>
            <a:pPr marL="0" indent="0" hangingPunct="1">
              <a:buNone/>
            </a:pPr>
            <a:endParaRPr lang="en-CA" dirty="0"/>
          </a:p>
        </p:txBody>
      </p:sp>
    </p:spTree>
    <p:extLst>
      <p:ext uri="{BB962C8B-B14F-4D97-AF65-F5344CB8AC3E}">
        <p14:creationId xmlns:p14="http://schemas.microsoft.com/office/powerpoint/2010/main" val="2276167968"/>
      </p:ext>
    </p:extLst>
  </p:cSld>
  <p:clrMapOvr>
    <a:masterClrMapping/>
  </p:clrMapOvr>
  <p:transition spd="med"/>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System Usability Scale (SUS) Data</a:t>
            </a: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5400" y="3782177"/>
            <a:ext cx="21738172" cy="9043485"/>
          </a:xfrm>
          <a:prstGeom prst="rect">
            <a:avLst/>
          </a:prstGeom>
        </p:spPr>
      </p:pic>
      <p:sp>
        <p:nvSpPr>
          <p:cNvPr id="11" name="Observations"/>
          <p:cNvSpPr txBox="1">
            <a:spLocks noGrp="1"/>
          </p:cNvSpPr>
          <p:nvPr>
            <p:ph type="body" idx="21"/>
          </p:nvPr>
        </p:nvSpPr>
        <p:spPr>
          <a:xfrm>
            <a:off x="1330945" y="2599728"/>
            <a:ext cx="21538531" cy="82782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r>
              <a:rPr lang="en-CA" sz="4200" dirty="0"/>
              <a:t>Individual Data points (1 is  strongly disagree, 5 is strongly agree):</a:t>
            </a:r>
            <a:endParaRPr sz="4200" dirty="0"/>
          </a:p>
        </p:txBody>
      </p:sp>
    </p:spTree>
    <p:extLst>
      <p:ext uri="{BB962C8B-B14F-4D97-AF65-F5344CB8AC3E}">
        <p14:creationId xmlns:p14="http://schemas.microsoft.com/office/powerpoint/2010/main" val="2089827497"/>
      </p:ext>
    </p:extLst>
  </p:cSld>
  <p:clrMapOvr>
    <a:masterClrMapping/>
  </p:clrMapOvr>
  <p:transition spd="med"/>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Task 1 - Second period, more than $1000 - cont."/>
          <p:cNvSpPr txBox="1">
            <a:spLocks noGrp="1"/>
          </p:cNvSpPr>
          <p:nvPr>
            <p:ph type="title"/>
          </p:nvPr>
        </p:nvSpPr>
        <p:spPr>
          <a:prstGeom prst="rect">
            <a:avLst/>
          </a:prstGeom>
        </p:spPr>
        <p:txBody>
          <a:bodyPr>
            <a:normAutofit/>
          </a:bodyPr>
          <a:lstStyle/>
          <a:p>
            <a:r>
              <a:rPr lang="en-CA" dirty="0" err="1"/>
              <a:t>MeasuringU</a:t>
            </a:r>
            <a:r>
              <a:rPr lang="en-CA" dirty="0"/>
              <a:t> Benchmarks - Percentile Grade and Letter Grade</a:t>
            </a:r>
            <a:endParaRPr dirty="0"/>
          </a:p>
        </p:txBody>
      </p:sp>
      <p:sp>
        <p:nvSpPr>
          <p:cNvPr id="308" name="Lorem ipsum dolor sit amet, consectetur adipiscing elit, sed do eiusmod tempor…"/>
          <p:cNvSpPr txBox="1">
            <a:spLocks noGrp="1"/>
          </p:cNvSpPr>
          <p:nvPr>
            <p:ph type="body" sz="half" idx="1"/>
          </p:nvPr>
        </p:nvSpPr>
        <p:spPr>
          <a:xfrm>
            <a:off x="1295400" y="2573338"/>
            <a:ext cx="21599476" cy="9929375"/>
          </a:xfrm>
          <a:prstGeom prst="rect">
            <a:avLst/>
          </a:prstGeom>
        </p:spPr>
        <p:txBody>
          <a:bodyPr>
            <a:noAutofit/>
          </a:bodyPr>
          <a:lstStyle/>
          <a:p>
            <a:pPr marL="0" indent="0">
              <a:buNone/>
            </a:pPr>
            <a:r>
              <a:rPr lang="en-CA" sz="4000" dirty="0">
                <a:solidFill>
                  <a:schemeClr val="accent1">
                    <a:lumMod val="50000"/>
                  </a:schemeClr>
                </a:solidFill>
                <a:hlinkClick r:id="rId2">
                  <a:extLst>
                    <a:ext uri="{A12FA001-AC4F-418D-AE19-62706E023703}">
                      <ahyp:hlinkClr xmlns:ahyp="http://schemas.microsoft.com/office/drawing/2018/hyperlinkcolor" xmlns="" val="tx"/>
                    </a:ext>
                  </a:extLst>
                </a:hlinkClick>
              </a:rPr>
              <a:t>MeasuringU</a:t>
            </a:r>
            <a:r>
              <a:rPr lang="en-CA" sz="4000" dirty="0"/>
              <a:t> is a full-service research firm and software provider specializing in the quantitative and qualitative measurement of users’ attitudes and experiences. They provide comparative testing data in order to measure the current experience (called a benchmark or summative evaluation)</a:t>
            </a:r>
            <a:br>
              <a:rPr lang="en-CA" sz="4000" dirty="0"/>
            </a:br>
            <a:r>
              <a:rPr lang="en-CA" sz="4000" dirty="0"/>
              <a:t/>
            </a:r>
            <a:br>
              <a:rPr lang="en-CA" sz="4000" dirty="0"/>
            </a:br>
            <a:r>
              <a:rPr lang="en-CA" sz="4000" dirty="0"/>
              <a:t>TryMyUI compares the results of the unmoderated usability test with </a:t>
            </a:r>
            <a:r>
              <a:rPr lang="en-CA" sz="4000" dirty="0" err="1"/>
              <a:t>MeasuringU’s</a:t>
            </a:r>
            <a:r>
              <a:rPr lang="en-CA" sz="4000" dirty="0"/>
              <a:t> database of unmoderated benchmarks of </a:t>
            </a:r>
            <a:r>
              <a:rPr lang="en-CA" sz="4000" dirty="0">
                <a:ea typeface="HELVETICA NEUE LIGHT" panose="02000403000000020004" pitchFamily="2" charset="0"/>
              </a:rPr>
              <a:t>500 SUS scores</a:t>
            </a:r>
            <a:r>
              <a:rPr lang="en-CA" sz="4000" dirty="0"/>
              <a:t>, which provides a margin of error around 5%-7%. Many of their services work in conjunction with TryMyUI and other unmoderated usability testing platforms.</a:t>
            </a:r>
            <a:br>
              <a:rPr lang="en-CA" sz="4000" dirty="0"/>
            </a:br>
            <a:r>
              <a:rPr lang="en-CA" sz="4000" dirty="0"/>
              <a:t/>
            </a:r>
            <a:br>
              <a:rPr lang="en-CA" sz="4000" dirty="0"/>
            </a:br>
            <a:r>
              <a:rPr lang="en-CA" sz="4000" dirty="0"/>
              <a:t>Competitive and benchmark evaluations are a type of task-based usability test with an emphasis on metrics (summative evaluation). A benchmark quantifies how usable the experience is using a combination of task-based and study-based metrics that describe both what users do and what they think about the experience.</a:t>
            </a:r>
            <a:br>
              <a:rPr lang="en-CA" sz="4000" dirty="0"/>
            </a:br>
            <a:r>
              <a:rPr lang="en-CA" sz="4000" dirty="0"/>
              <a:t/>
            </a:r>
            <a:br>
              <a:rPr lang="en-CA" sz="4000" dirty="0"/>
            </a:br>
            <a:r>
              <a:rPr lang="en-CA" sz="4000" dirty="0"/>
              <a:t>Having a benchmark before changes are made allows design teams to understand how future changes improved (if at all) the experience. Adding competitors to a benchmark study provides additional context to the metrics.  Most benchmarks and competitive studies are conducted using an unmoderated testing approach.</a:t>
            </a:r>
          </a:p>
          <a:p>
            <a:pPr marL="0" indent="0">
              <a:buNone/>
            </a:pPr>
            <a:endParaRPr lang="en-CA" sz="4400" dirty="0"/>
          </a:p>
          <a:p>
            <a:pPr marL="0" indent="0">
              <a:buNone/>
            </a:pPr>
            <a:endParaRPr lang="en-CA" sz="4000" dirty="0"/>
          </a:p>
        </p:txBody>
      </p:sp>
    </p:spTree>
    <p:extLst>
      <p:ext uri="{BB962C8B-B14F-4D97-AF65-F5344CB8AC3E}">
        <p14:creationId xmlns:p14="http://schemas.microsoft.com/office/powerpoint/2010/main" val="2435659352"/>
      </p:ext>
    </p:extLst>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Task 1 - Second period, more than $1000 - cont."/>
          <p:cNvSpPr txBox="1">
            <a:spLocks noGrp="1"/>
          </p:cNvSpPr>
          <p:nvPr>
            <p:ph type="title"/>
          </p:nvPr>
        </p:nvSpPr>
        <p:spPr>
          <a:prstGeom prst="rect">
            <a:avLst/>
          </a:prstGeom>
        </p:spPr>
        <p:txBody>
          <a:bodyPr/>
          <a:lstStyle/>
          <a:p>
            <a:r>
              <a:rPr lang="en-CA" dirty="0"/>
              <a:t>Web page scanning patterns</a:t>
            </a:r>
            <a:endParaRPr dirty="0"/>
          </a:p>
        </p:txBody>
      </p:sp>
      <p:sp>
        <p:nvSpPr>
          <p:cNvPr id="308" name="Lorem ipsum dolor sit amet, consectetur adipiscing elit, sed do eiusmod tempor…"/>
          <p:cNvSpPr txBox="1">
            <a:spLocks noGrp="1"/>
          </p:cNvSpPr>
          <p:nvPr>
            <p:ph type="body" sz="half" idx="1"/>
          </p:nvPr>
        </p:nvSpPr>
        <p:spPr>
          <a:xfrm>
            <a:off x="1270000" y="3473804"/>
            <a:ext cx="10499825" cy="5708296"/>
          </a:xfrm>
          <a:prstGeom prst="rect">
            <a:avLst/>
          </a:prstGeom>
        </p:spPr>
        <p:txBody>
          <a:bodyPr>
            <a:normAutofit/>
          </a:bodyPr>
          <a:lstStyle/>
          <a:p>
            <a:r>
              <a:rPr lang="en-CA" sz="4000" dirty="0"/>
              <a:t>Most users scan text on web pages looking for keywords as opposed to reading content thoroughly. </a:t>
            </a:r>
            <a:br>
              <a:rPr lang="en-CA" sz="4000" dirty="0"/>
            </a:br>
            <a:endParaRPr lang="en-CA" sz="4000" dirty="0"/>
          </a:p>
          <a:p>
            <a:r>
              <a:rPr lang="en-CA" sz="4000" dirty="0"/>
              <a:t>Often when using eye-tracking software you will be able to see the classic “F” pattern that is common when users </a:t>
            </a:r>
            <a:br>
              <a:rPr lang="en-CA" sz="4000" dirty="0"/>
            </a:br>
            <a:r>
              <a:rPr lang="en-CA" sz="4000" dirty="0"/>
              <a:t>scan pages for information.</a:t>
            </a:r>
          </a:p>
          <a:p>
            <a:endParaRPr lang="en-CA" dirty="0"/>
          </a:p>
        </p:txBody>
      </p:sp>
      <p:sp>
        <p:nvSpPr>
          <p:cNvPr id="309" name="Observations"/>
          <p:cNvSpPr txBox="1">
            <a:spLocks noGrp="1"/>
          </p:cNvSpPr>
          <p:nvPr>
            <p:ph type="body" idx="21"/>
          </p:nvPr>
        </p:nvSpPr>
        <p:spPr>
          <a:xfrm>
            <a:off x="1330945" y="2599728"/>
            <a:ext cx="10377935" cy="82782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lang="en-CA" sz="4000" b="1" dirty="0"/>
              <a:t>Scanning Behaviour</a:t>
            </a:r>
            <a:endParaRPr sz="4000" b="1" dirty="0"/>
          </a:p>
        </p:txBody>
      </p:sp>
      <p:sp>
        <p:nvSpPr>
          <p:cNvPr id="311" name="Recommendations"/>
          <p:cNvSpPr txBox="1">
            <a:spLocks noGrp="1"/>
          </p:cNvSpPr>
          <p:nvPr>
            <p:ph type="body" idx="23"/>
          </p:nvPr>
        </p:nvSpPr>
        <p:spPr>
          <a:prstGeom prst="rect">
            <a:avLst/>
          </a:prstGeom>
        </p:spPr>
        <p:txBody>
          <a:bodyPr/>
          <a:lstStyle/>
          <a:p>
            <a:r>
              <a:rPr lang="en-CA" dirty="0"/>
              <a:t>Navigation Behaviour</a:t>
            </a:r>
            <a:endParaRPr dirty="0"/>
          </a:p>
        </p:txBody>
      </p:sp>
      <p:graphicFrame>
        <p:nvGraphicFramePr>
          <p:cNvPr id="2" name="Object 1"/>
          <p:cNvGraphicFramePr>
            <a:graphicFrameLocks noChangeAspect="1"/>
          </p:cNvGraphicFramePr>
          <p:nvPr/>
        </p:nvGraphicFramePr>
        <p:xfrm>
          <a:off x="12387654" y="2292265"/>
          <a:ext cx="8484758" cy="10990527"/>
        </p:xfrm>
        <a:graphic>
          <a:graphicData uri="http://schemas.openxmlformats.org/presentationml/2006/ole">
            <mc:AlternateContent xmlns:mc="http://schemas.openxmlformats.org/markup-compatibility/2006">
              <mc:Choice xmlns:v="urn:schemas-microsoft-com:vml" Requires="v">
                <p:oleObj spid="_x0000_s2139" r:id="rId4" imgW="5333040" imgH="6907680" progId="">
                  <p:embed/>
                </p:oleObj>
              </mc:Choice>
              <mc:Fallback>
                <p:oleObj r:id="rId4" imgW="5333040" imgH="6907680" progId="">
                  <p:embed/>
                  <p:pic>
                    <p:nvPicPr>
                      <p:cNvPr id="2" name="Object 1"/>
                      <p:cNvPicPr/>
                      <p:nvPr/>
                    </p:nvPicPr>
                    <p:blipFill>
                      <a:blip r:embed="rId5"/>
                      <a:stretch>
                        <a:fillRect/>
                      </a:stretch>
                    </p:blipFill>
                    <p:spPr>
                      <a:xfrm>
                        <a:off x="12387654" y="2292265"/>
                        <a:ext cx="8484758" cy="10990527"/>
                      </a:xfrm>
                      <a:prstGeom prst="rect">
                        <a:avLst/>
                      </a:prstGeom>
                    </p:spPr>
                  </p:pic>
                </p:oleObj>
              </mc:Fallback>
            </mc:AlternateContent>
          </a:graphicData>
        </a:graphic>
      </p:graphicFrame>
      <p:sp>
        <p:nvSpPr>
          <p:cNvPr id="13" name="Shape 362"/>
          <p:cNvSpPr/>
          <p:nvPr/>
        </p:nvSpPr>
        <p:spPr>
          <a:xfrm flipH="1">
            <a:off x="13717866" y="5704311"/>
            <a:ext cx="779902" cy="623641"/>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defTabSz="2438338" rtl="0" eaLnBrk="1" fontAlgn="auto" latinLnBrk="0" hangingPunct="0">
              <a:lnSpc>
                <a:spcPct val="100000"/>
              </a:lnSpc>
              <a:spcBef>
                <a:spcPts val="0"/>
              </a:spcBef>
              <a:spcAft>
                <a:spcPts val="0"/>
              </a:spcAft>
              <a:buClr>
                <a:srgbClr val="000000"/>
              </a:buClr>
              <a:buSzTx/>
              <a:buFont typeface="Arial"/>
              <a:buNone/>
              <a:tabLst/>
              <a:defRPr/>
            </a:pPr>
            <a:r>
              <a:rPr kumimoji="0" lang="da" sz="4000" b="0" i="0" u="none" strike="noStrike" kern="0" cap="none" spc="0" normalizeH="0" baseline="0" noProof="0" dirty="0">
                <a:ln>
                  <a:noFill/>
                </a:ln>
                <a:solidFill>
                  <a:srgbClr val="000000"/>
                </a:solidFill>
                <a:effectLst/>
                <a:uLnTx/>
                <a:uFillTx/>
                <a:latin typeface="+mn-lt"/>
                <a:cs typeface="Arial"/>
                <a:sym typeface="Arial"/>
              </a:rPr>
              <a:t>1</a:t>
            </a:r>
            <a:endParaRPr kumimoji="0" sz="4000" b="0" i="0" u="none" strike="noStrike" kern="0" cap="none" spc="0" normalizeH="0" baseline="0" noProof="0" dirty="0">
              <a:ln>
                <a:noFill/>
              </a:ln>
              <a:solidFill>
                <a:srgbClr val="000000"/>
              </a:solidFill>
              <a:effectLst/>
              <a:uLnTx/>
              <a:uFillTx/>
              <a:latin typeface="+mn-lt"/>
              <a:cs typeface="Arial"/>
              <a:sym typeface="Arial"/>
            </a:endParaRPr>
          </a:p>
        </p:txBody>
      </p:sp>
      <p:sp>
        <p:nvSpPr>
          <p:cNvPr id="14" name="Shape 363"/>
          <p:cNvSpPr/>
          <p:nvPr/>
        </p:nvSpPr>
        <p:spPr>
          <a:xfrm flipH="1">
            <a:off x="13717866" y="8659291"/>
            <a:ext cx="779902" cy="623641"/>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defTabSz="2438338" rtl="0" eaLnBrk="1" fontAlgn="auto" latinLnBrk="0" hangingPunct="0">
              <a:lnSpc>
                <a:spcPct val="100000"/>
              </a:lnSpc>
              <a:spcBef>
                <a:spcPts val="0"/>
              </a:spcBef>
              <a:spcAft>
                <a:spcPts val="0"/>
              </a:spcAft>
              <a:buClr>
                <a:srgbClr val="000000"/>
              </a:buClr>
              <a:buSzTx/>
              <a:buFont typeface="Arial"/>
              <a:buNone/>
              <a:tabLst/>
              <a:defRPr/>
            </a:pPr>
            <a:r>
              <a:rPr kumimoji="0" lang="da" sz="4000" b="0" i="0" u="none" strike="noStrike" kern="0" cap="none" spc="0" normalizeH="0" baseline="0" noProof="0">
                <a:ln>
                  <a:noFill/>
                </a:ln>
                <a:solidFill>
                  <a:srgbClr val="000000"/>
                </a:solidFill>
                <a:effectLst/>
                <a:uLnTx/>
                <a:uFillTx/>
                <a:latin typeface="+mn-lt"/>
                <a:cs typeface="Arial"/>
                <a:sym typeface="Arial"/>
              </a:rPr>
              <a:t>2</a:t>
            </a:r>
            <a:endParaRPr kumimoji="0" sz="4000" b="0" i="0" u="none" strike="noStrike" kern="0" cap="none" spc="0" normalizeH="0" baseline="0" noProof="0">
              <a:ln>
                <a:noFill/>
              </a:ln>
              <a:solidFill>
                <a:srgbClr val="000000"/>
              </a:solidFill>
              <a:effectLst/>
              <a:uLnTx/>
              <a:uFillTx/>
              <a:latin typeface="+mn-lt"/>
              <a:cs typeface="Arial"/>
              <a:sym typeface="Arial"/>
            </a:endParaRPr>
          </a:p>
        </p:txBody>
      </p:sp>
      <p:sp>
        <p:nvSpPr>
          <p:cNvPr id="15" name="Shape 364"/>
          <p:cNvSpPr/>
          <p:nvPr/>
        </p:nvSpPr>
        <p:spPr>
          <a:xfrm flipH="1">
            <a:off x="18614578" y="5584656"/>
            <a:ext cx="808975" cy="623641"/>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defTabSz="2438338" rtl="0" eaLnBrk="1" fontAlgn="auto" latinLnBrk="0" hangingPunct="0">
              <a:lnSpc>
                <a:spcPct val="100000"/>
              </a:lnSpc>
              <a:spcBef>
                <a:spcPts val="0"/>
              </a:spcBef>
              <a:spcAft>
                <a:spcPts val="0"/>
              </a:spcAft>
              <a:buClr>
                <a:srgbClr val="000000"/>
              </a:buClr>
              <a:buSzTx/>
              <a:buFont typeface="Arial"/>
              <a:buNone/>
              <a:tabLst/>
              <a:defRPr/>
            </a:pPr>
            <a:r>
              <a:rPr kumimoji="0" lang="da" sz="4000" b="0" i="0" u="none" strike="noStrike" kern="0" cap="none" spc="0" normalizeH="0" baseline="0" noProof="0" dirty="0">
                <a:ln>
                  <a:noFill/>
                </a:ln>
                <a:solidFill>
                  <a:srgbClr val="000000"/>
                </a:solidFill>
                <a:effectLst/>
                <a:uLnTx/>
                <a:uFillTx/>
                <a:latin typeface="+mn-lt"/>
                <a:cs typeface="Arial"/>
                <a:sym typeface="Arial"/>
              </a:rPr>
              <a:t>3</a:t>
            </a:r>
            <a:endParaRPr kumimoji="0" sz="4000" b="0" i="0" u="none" strike="noStrike" kern="0" cap="none" spc="0" normalizeH="0" baseline="0" noProof="0" dirty="0">
              <a:ln>
                <a:noFill/>
              </a:ln>
              <a:solidFill>
                <a:srgbClr val="000000"/>
              </a:solidFill>
              <a:effectLst/>
              <a:uLnTx/>
              <a:uFillTx/>
              <a:latin typeface="+mn-lt"/>
              <a:cs typeface="Arial"/>
              <a:sym typeface="Arial"/>
            </a:endParaRPr>
          </a:p>
        </p:txBody>
      </p:sp>
      <p:sp>
        <p:nvSpPr>
          <p:cNvPr id="16" name="Shape 365"/>
          <p:cNvSpPr/>
          <p:nvPr/>
        </p:nvSpPr>
        <p:spPr>
          <a:xfrm flipH="1">
            <a:off x="19063750" y="8085781"/>
            <a:ext cx="2487436" cy="623639"/>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defTabSz="2438338" rtl="0" eaLnBrk="1" fontAlgn="auto" latinLnBrk="0" hangingPunct="0">
              <a:lnSpc>
                <a:spcPct val="100000"/>
              </a:lnSpc>
              <a:spcBef>
                <a:spcPts val="0"/>
              </a:spcBef>
              <a:spcAft>
                <a:spcPts val="0"/>
              </a:spcAft>
              <a:buClr>
                <a:srgbClr val="000000"/>
              </a:buClr>
              <a:buSzTx/>
              <a:buFont typeface="Arial"/>
              <a:buNone/>
              <a:tabLst/>
              <a:defRPr/>
            </a:pPr>
            <a:r>
              <a:rPr kumimoji="0" lang="da" sz="4000" b="0" i="0" u="none" strike="noStrike" kern="0" cap="none" spc="0" normalizeH="0" baseline="0" noProof="0" dirty="0">
                <a:ln>
                  <a:noFill/>
                </a:ln>
                <a:solidFill>
                  <a:srgbClr val="000000"/>
                </a:solidFill>
                <a:effectLst/>
                <a:uLnTx/>
                <a:uFillTx/>
                <a:latin typeface="+mn-lt"/>
                <a:cs typeface="Arial"/>
                <a:sym typeface="Arial"/>
              </a:rPr>
              <a:t>Sequence</a:t>
            </a:r>
            <a:endParaRPr kumimoji="0" sz="4000" b="0" i="0" u="none" strike="noStrike" kern="0" cap="none" spc="0" normalizeH="0" baseline="0" noProof="0" dirty="0">
              <a:ln>
                <a:noFill/>
              </a:ln>
              <a:solidFill>
                <a:srgbClr val="000000"/>
              </a:solidFill>
              <a:effectLst/>
              <a:uLnTx/>
              <a:uFillTx/>
              <a:latin typeface="+mn-lt"/>
              <a:cs typeface="Arial"/>
              <a:sym typeface="Arial"/>
            </a:endParaRPr>
          </a:p>
        </p:txBody>
      </p:sp>
    </p:spTree>
    <p:extLst>
      <p:ext uri="{BB962C8B-B14F-4D97-AF65-F5344CB8AC3E}">
        <p14:creationId xmlns:p14="http://schemas.microsoft.com/office/powerpoint/2010/main" val="3710089036"/>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latin typeface="Arial" panose="020B0604020202020204" pitchFamily="34" charset="0"/>
                <a:cs typeface="Arial" panose="020B0604020202020204" pitchFamily="34" charset="0"/>
              </a:rPr>
              <a:t>- 4 </a:t>
            </a:r>
            <a:r>
              <a:rPr lang="en-US" dirty="0" smtClean="0">
                <a:latin typeface="Arial" panose="020B0604020202020204" pitchFamily="34" charset="0"/>
                <a:cs typeface="Arial" panose="020B0604020202020204" pitchFamily="34" charset="0"/>
              </a:rPr>
              <a:t>Tasks, 8 Users </a:t>
            </a:r>
            <a:r>
              <a:rPr lang="en-US" dirty="0">
                <a:latin typeface="Arial" panose="020B0604020202020204" pitchFamily="34" charset="0"/>
                <a:cs typeface="Arial" panose="020B0604020202020204" pitchFamily="34" charset="0"/>
              </a:rPr>
              <a:t>Option</a:t>
            </a:r>
            <a:endParaRPr dirty="0">
              <a:latin typeface="Arial" panose="020B0604020202020204" pitchFamily="34" charset="0"/>
              <a:cs typeface="Arial" panose="020B0604020202020204" pitchFamily="34" charset="0"/>
            </a:endParaRPr>
          </a:p>
        </p:txBody>
      </p:sp>
      <p:sp>
        <p:nvSpPr>
          <p:cNvPr id="177" name="Task outcome summary"/>
          <p:cNvSpPr txBox="1">
            <a:spLocks noGrp="1"/>
          </p:cNvSpPr>
          <p:nvPr>
            <p:ph type="body" idx="21"/>
          </p:nvPr>
        </p:nvSpPr>
        <p:spPr>
          <a:xfrm>
            <a:off x="1320800" y="2877283"/>
            <a:ext cx="5737726"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182" name="2D Stacked Bar Chart"/>
          <p:cNvGraphicFramePr/>
          <p:nvPr>
            <p:extLst>
              <p:ext uri="{D42A27DB-BD31-4B8C-83A1-F6EECF244321}">
                <p14:modId xmlns:p14="http://schemas.microsoft.com/office/powerpoint/2010/main" val="682237151"/>
              </p:ext>
            </p:extLst>
          </p:nvPr>
        </p:nvGraphicFramePr>
        <p:xfrm>
          <a:off x="7058526" y="3262257"/>
          <a:ext cx="14927367" cy="419893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3" name="Table">
            <a:extLst>
              <a:ext uri="{FF2B5EF4-FFF2-40B4-BE49-F238E27FC236}">
                <a16:creationId xmlns:a16="http://schemas.microsoft.com/office/drawing/2014/main" id="{A807E016-A614-944B-AB4E-C06DE741BF81}"/>
              </a:ext>
            </a:extLst>
          </p:cNvPr>
          <p:cNvGraphicFramePr/>
          <p:nvPr>
            <p:extLst>
              <p:ext uri="{D42A27DB-BD31-4B8C-83A1-F6EECF244321}">
                <p14:modId xmlns:p14="http://schemas.microsoft.com/office/powerpoint/2010/main" val="180312138"/>
              </p:ext>
            </p:extLst>
          </p:nvPr>
        </p:nvGraphicFramePr>
        <p:xfrm>
          <a:off x="7099300" y="8599623"/>
          <a:ext cx="15786096" cy="3935277"/>
        </p:xfrm>
        <a:graphic>
          <a:graphicData uri="http://schemas.openxmlformats.org/drawingml/2006/table">
            <a:tbl>
              <a:tblPr firstRow="1">
                <a:tableStyleId>{4C3C2611-4C71-4FC5-86AE-919BDF0F9419}</a:tableStyleId>
              </a:tblPr>
              <a:tblGrid>
                <a:gridCol w="977378">
                  <a:extLst>
                    <a:ext uri="{9D8B030D-6E8A-4147-A177-3AD203B41FA5}">
                      <a16:colId xmlns:a16="http://schemas.microsoft.com/office/drawing/2014/main" val="20000"/>
                    </a:ext>
                  </a:extLst>
                </a:gridCol>
                <a:gridCol w="1717936">
                  <a:extLst>
                    <a:ext uri="{9D8B030D-6E8A-4147-A177-3AD203B41FA5}">
                      <a16:colId xmlns:a16="http://schemas.microsoft.com/office/drawing/2014/main" val="20001"/>
                    </a:ext>
                  </a:extLst>
                </a:gridCol>
                <a:gridCol w="1717936">
                  <a:extLst>
                    <a:ext uri="{9D8B030D-6E8A-4147-A177-3AD203B41FA5}">
                      <a16:colId xmlns:a16="http://schemas.microsoft.com/office/drawing/2014/main" val="20002"/>
                    </a:ext>
                  </a:extLst>
                </a:gridCol>
                <a:gridCol w="1717936">
                  <a:extLst>
                    <a:ext uri="{9D8B030D-6E8A-4147-A177-3AD203B41FA5}">
                      <a16:colId xmlns:a16="http://schemas.microsoft.com/office/drawing/2014/main" val="20003"/>
                    </a:ext>
                  </a:extLst>
                </a:gridCol>
                <a:gridCol w="1717936">
                  <a:extLst>
                    <a:ext uri="{9D8B030D-6E8A-4147-A177-3AD203B41FA5}">
                      <a16:colId xmlns:a16="http://schemas.microsoft.com/office/drawing/2014/main" val="20004"/>
                    </a:ext>
                  </a:extLst>
                </a:gridCol>
                <a:gridCol w="1717936">
                  <a:extLst>
                    <a:ext uri="{9D8B030D-6E8A-4147-A177-3AD203B41FA5}">
                      <a16:colId xmlns:a16="http://schemas.microsoft.com/office/drawing/2014/main" val="20005"/>
                    </a:ext>
                  </a:extLst>
                </a:gridCol>
                <a:gridCol w="1717936">
                  <a:extLst>
                    <a:ext uri="{9D8B030D-6E8A-4147-A177-3AD203B41FA5}">
                      <a16:colId xmlns:a16="http://schemas.microsoft.com/office/drawing/2014/main" val="20006"/>
                    </a:ext>
                  </a:extLst>
                </a:gridCol>
                <a:gridCol w="1717936">
                  <a:extLst>
                    <a:ext uri="{9D8B030D-6E8A-4147-A177-3AD203B41FA5}">
                      <a16:colId xmlns:a16="http://schemas.microsoft.com/office/drawing/2014/main" val="20007"/>
                    </a:ext>
                  </a:extLst>
                </a:gridCol>
                <a:gridCol w="1717936">
                  <a:extLst>
                    <a:ext uri="{9D8B030D-6E8A-4147-A177-3AD203B41FA5}">
                      <a16:colId xmlns:a16="http://schemas.microsoft.com/office/drawing/2014/main" val="20008"/>
                    </a:ext>
                  </a:extLst>
                </a:gridCol>
                <a:gridCol w="1065230">
                  <a:extLst>
                    <a:ext uri="{9D8B030D-6E8A-4147-A177-3AD203B41FA5}">
                      <a16:colId xmlns:a16="http://schemas.microsoft.com/office/drawing/2014/main" val="20009"/>
                    </a:ext>
                  </a:extLst>
                </a:gridCol>
              </a:tblGrid>
              <a:tr h="442224">
                <a:tc>
                  <a:txBody>
                    <a:bodyPr/>
                    <a:lstStyle/>
                    <a:p>
                      <a:pPr algn="l" defTabSz="457200">
                        <a:defRPr b="0"/>
                      </a:pPr>
                      <a:endParaRPr sz="200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US" sz="2000" b="0" dirty="0">
                          <a:latin typeface="Arial" panose="020B0604020202020204" pitchFamily="34" charset="0"/>
                          <a:ea typeface="Helvetica Neue Medium"/>
                          <a:cs typeface="Arial" panose="020B0604020202020204" pitchFamily="34" charset="0"/>
                          <a:sym typeface="Helvetica Neue Medium"/>
                        </a:rPr>
                        <a:t>Avg.</a:t>
                      </a: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921243">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1</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1"/>
                  </a:ext>
                </a:extLst>
              </a:tr>
              <a:tr h="921243">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2</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2"/>
                  </a:ext>
                </a:extLst>
              </a:tr>
              <a:tr h="921243">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3</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3"/>
                  </a:ext>
                </a:extLst>
              </a:tr>
              <a:tr h="729324">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4</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4"/>
                  </a:ext>
                </a:extLst>
              </a:tr>
            </a:tbl>
          </a:graphicData>
        </a:graphic>
      </p:graphicFrame>
      <p:graphicFrame>
        <p:nvGraphicFramePr>
          <p:cNvPr id="54"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348219698"/>
              </p:ext>
            </p:extLst>
          </p:nvPr>
        </p:nvGraphicFramePr>
        <p:xfrm>
          <a:off x="21829919" y="3447932"/>
          <a:ext cx="1039557" cy="3635771"/>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695293">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5</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213936">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695293">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211887">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696197">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6</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213936">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695293">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8</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213936">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bl>
          </a:graphicData>
        </a:graphic>
      </p:graphicFrame>
      <p:graphicFrame>
        <p:nvGraphicFramePr>
          <p:cNvPr id="56" name="Table">
            <a:extLst>
              <a:ext uri="{FF2B5EF4-FFF2-40B4-BE49-F238E27FC236}">
                <a16:creationId xmlns:a16="http://schemas.microsoft.com/office/drawing/2014/main" id="{9B4EA903-9466-F145-86A2-EB648767C0FB}"/>
              </a:ext>
            </a:extLst>
          </p:cNvPr>
          <p:cNvGraphicFramePr/>
          <p:nvPr>
            <p:extLst>
              <p:ext uri="{D42A27DB-BD31-4B8C-83A1-F6EECF244321}">
                <p14:modId xmlns:p14="http://schemas.microsoft.com/office/powerpoint/2010/main" val="3780249012"/>
              </p:ext>
            </p:extLst>
          </p:nvPr>
        </p:nvGraphicFramePr>
        <p:xfrm>
          <a:off x="1256413" y="3457997"/>
          <a:ext cx="4844235" cy="3625708"/>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69336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213344">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69336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21130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69427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213344">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69336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213344">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bl>
          </a:graphicData>
        </a:graphic>
      </p:graphicFrame>
      <p:graphicFrame>
        <p:nvGraphicFramePr>
          <p:cNvPr id="45" name="2D Pie Chart">
            <a:extLst>
              <a:ext uri="{FF2B5EF4-FFF2-40B4-BE49-F238E27FC236}">
                <a16:creationId xmlns:a16="http://schemas.microsoft.com/office/drawing/2014/main" id="{E696E896-D04A-0E43-B076-9E4675F7E7AF}"/>
              </a:ext>
            </a:extLst>
          </p:cNvPr>
          <p:cNvGraphicFramePr/>
          <p:nvPr>
            <p:extLst>
              <p:ext uri="{D42A27DB-BD31-4B8C-83A1-F6EECF244321}">
                <p14:modId xmlns:p14="http://schemas.microsoft.com/office/powerpoint/2010/main" val="1803855111"/>
              </p:ext>
            </p:extLst>
          </p:nvPr>
        </p:nvGraphicFramePr>
        <p:xfrm>
          <a:off x="1383958" y="8586619"/>
          <a:ext cx="4140200" cy="4140200"/>
        </p:xfrm>
        <a:graphic>
          <a:graphicData uri="http://schemas.openxmlformats.org/drawingml/2006/chart">
            <c:chart xmlns:c="http://schemas.openxmlformats.org/drawingml/2006/chart" xmlns:r="http://schemas.openxmlformats.org/officeDocument/2006/relationships" r:id="rId4"/>
          </a:graphicData>
        </a:graphic>
      </p:graphicFrame>
      <p:sp>
        <p:nvSpPr>
          <p:cNvPr id="30" name="Time on task">
            <a:extLst>
              <a:ext uri="{FF2B5EF4-FFF2-40B4-BE49-F238E27FC236}">
                <a16:creationId xmlns:a16="http://schemas.microsoft.com/office/drawing/2014/main" id="{E71BE326-F0C5-5D4E-9890-127E4AE01BDA}"/>
              </a:ext>
            </a:extLst>
          </p:cNvPr>
          <p:cNvSpPr txBox="1">
            <a:spLocks noGrp="1"/>
          </p:cNvSpPr>
          <p:nvPr>
            <p:ph type="body" idx="22"/>
          </p:nvPr>
        </p:nvSpPr>
        <p:spPr>
          <a:xfrm>
            <a:off x="1323660" y="8014324"/>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sp>
        <p:nvSpPr>
          <p:cNvPr id="25" name="Completion percentage">
            <a:extLst>
              <a:ext uri="{FF2B5EF4-FFF2-40B4-BE49-F238E27FC236}">
                <a16:creationId xmlns:a16="http://schemas.microsoft.com/office/drawing/2014/main" id="{072E161C-06B6-7C45-9907-EFDA30224B9F}"/>
              </a:ext>
            </a:extLst>
          </p:cNvPr>
          <p:cNvSpPr txBox="1">
            <a:spLocks noGrp="1"/>
          </p:cNvSpPr>
          <p:nvPr>
            <p:ph type="body" idx="23"/>
          </p:nvPr>
        </p:nvSpPr>
        <p:spPr>
          <a:xfrm>
            <a:off x="8016404" y="287729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26" name="Time on task">
            <a:extLst>
              <a:ext uri="{FF2B5EF4-FFF2-40B4-BE49-F238E27FC236}">
                <a16:creationId xmlns:a16="http://schemas.microsoft.com/office/drawing/2014/main" id="{687BD749-C956-A844-AA64-D9973569026E}"/>
              </a:ext>
            </a:extLst>
          </p:cNvPr>
          <p:cNvSpPr txBox="1">
            <a:spLocks/>
          </p:cNvSpPr>
          <p:nvPr/>
        </p:nvSpPr>
        <p:spPr>
          <a:xfrm>
            <a:off x="8019759" y="8022642"/>
            <a:ext cx="6733960" cy="551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1" name="Group 20"/>
          <p:cNvGrpSpPr/>
          <p:nvPr/>
        </p:nvGrpSpPr>
        <p:grpSpPr>
          <a:xfrm>
            <a:off x="1382420" y="2165424"/>
            <a:ext cx="4988582" cy="288000"/>
            <a:chOff x="1382420" y="2165424"/>
            <a:chExt cx="4988582" cy="288000"/>
          </a:xfrm>
        </p:grpSpPr>
        <p:sp>
          <p:nvSpPr>
            <p:cNvPr id="22"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3"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4"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7"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29"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38"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3577561117"/>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latin typeface="Arial" panose="020B0604020202020204" pitchFamily="34" charset="0"/>
                <a:cs typeface="Arial" panose="020B0604020202020204" pitchFamily="34" charset="0"/>
              </a:rPr>
              <a:t>- 5 </a:t>
            </a:r>
            <a:r>
              <a:rPr lang="en-US" dirty="0" smtClean="0">
                <a:latin typeface="Arial" panose="020B0604020202020204" pitchFamily="34" charset="0"/>
                <a:cs typeface="Arial" panose="020B0604020202020204" pitchFamily="34" charset="0"/>
              </a:rPr>
              <a:t>Tasks, 8 Users </a:t>
            </a:r>
            <a:r>
              <a:rPr lang="en-US" dirty="0">
                <a:latin typeface="Arial" panose="020B0604020202020204" pitchFamily="34" charset="0"/>
                <a:cs typeface="Arial" panose="020B0604020202020204" pitchFamily="34" charset="0"/>
              </a:rPr>
              <a:t>Option</a:t>
            </a:r>
            <a:endParaRPr dirty="0">
              <a:latin typeface="Arial" panose="020B0604020202020204" pitchFamily="34" charset="0"/>
              <a:cs typeface="Arial" panose="020B0604020202020204" pitchFamily="34" charset="0"/>
            </a:endParaRPr>
          </a:p>
        </p:txBody>
      </p:sp>
      <p:sp>
        <p:nvSpPr>
          <p:cNvPr id="177" name="Task outcome summary"/>
          <p:cNvSpPr txBox="1">
            <a:spLocks noGrp="1"/>
          </p:cNvSpPr>
          <p:nvPr>
            <p:ph type="body" idx="21"/>
          </p:nvPr>
        </p:nvSpPr>
        <p:spPr>
          <a:xfrm>
            <a:off x="1320800" y="2877283"/>
            <a:ext cx="6058195"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182" name="2D Stacked Bar Chart"/>
          <p:cNvGraphicFramePr/>
          <p:nvPr>
            <p:extLst>
              <p:ext uri="{D42A27DB-BD31-4B8C-83A1-F6EECF244321}">
                <p14:modId xmlns:p14="http://schemas.microsoft.com/office/powerpoint/2010/main" val="1830648395"/>
              </p:ext>
            </p:extLst>
          </p:nvPr>
        </p:nvGraphicFramePr>
        <p:xfrm>
          <a:off x="7048500" y="3297827"/>
          <a:ext cx="14937393" cy="410404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3" name="Table">
            <a:extLst>
              <a:ext uri="{FF2B5EF4-FFF2-40B4-BE49-F238E27FC236}">
                <a16:creationId xmlns:a16="http://schemas.microsoft.com/office/drawing/2014/main" id="{A807E016-A614-944B-AB4E-C06DE741BF81}"/>
              </a:ext>
            </a:extLst>
          </p:cNvPr>
          <p:cNvGraphicFramePr/>
          <p:nvPr>
            <p:extLst>
              <p:ext uri="{D42A27DB-BD31-4B8C-83A1-F6EECF244321}">
                <p14:modId xmlns:p14="http://schemas.microsoft.com/office/powerpoint/2010/main" val="3153384831"/>
              </p:ext>
            </p:extLst>
          </p:nvPr>
        </p:nvGraphicFramePr>
        <p:xfrm>
          <a:off x="7106375" y="8574648"/>
          <a:ext cx="15779027" cy="4152173"/>
        </p:xfrm>
        <a:graphic>
          <a:graphicData uri="http://schemas.openxmlformats.org/drawingml/2006/table">
            <a:tbl>
              <a:tblPr firstRow="1">
                <a:tableStyleId>{4C3C2611-4C71-4FC5-86AE-919BDF0F9419}</a:tableStyleId>
              </a:tblPr>
              <a:tblGrid>
                <a:gridCol w="976842">
                  <a:extLst>
                    <a:ext uri="{9D8B030D-6E8A-4147-A177-3AD203B41FA5}">
                      <a16:colId xmlns:a16="http://schemas.microsoft.com/office/drawing/2014/main" val="20000"/>
                    </a:ext>
                  </a:extLst>
                </a:gridCol>
                <a:gridCol w="1716994">
                  <a:extLst>
                    <a:ext uri="{9D8B030D-6E8A-4147-A177-3AD203B41FA5}">
                      <a16:colId xmlns:a16="http://schemas.microsoft.com/office/drawing/2014/main" val="20001"/>
                    </a:ext>
                  </a:extLst>
                </a:gridCol>
                <a:gridCol w="1716994">
                  <a:extLst>
                    <a:ext uri="{9D8B030D-6E8A-4147-A177-3AD203B41FA5}">
                      <a16:colId xmlns:a16="http://schemas.microsoft.com/office/drawing/2014/main" val="20002"/>
                    </a:ext>
                  </a:extLst>
                </a:gridCol>
                <a:gridCol w="1716994">
                  <a:extLst>
                    <a:ext uri="{9D8B030D-6E8A-4147-A177-3AD203B41FA5}">
                      <a16:colId xmlns:a16="http://schemas.microsoft.com/office/drawing/2014/main" val="20003"/>
                    </a:ext>
                  </a:extLst>
                </a:gridCol>
                <a:gridCol w="1716994">
                  <a:extLst>
                    <a:ext uri="{9D8B030D-6E8A-4147-A177-3AD203B41FA5}">
                      <a16:colId xmlns:a16="http://schemas.microsoft.com/office/drawing/2014/main" val="20004"/>
                    </a:ext>
                  </a:extLst>
                </a:gridCol>
                <a:gridCol w="1716994">
                  <a:extLst>
                    <a:ext uri="{9D8B030D-6E8A-4147-A177-3AD203B41FA5}">
                      <a16:colId xmlns:a16="http://schemas.microsoft.com/office/drawing/2014/main" val="20005"/>
                    </a:ext>
                  </a:extLst>
                </a:gridCol>
                <a:gridCol w="1716994">
                  <a:extLst>
                    <a:ext uri="{9D8B030D-6E8A-4147-A177-3AD203B41FA5}">
                      <a16:colId xmlns:a16="http://schemas.microsoft.com/office/drawing/2014/main" val="20006"/>
                    </a:ext>
                  </a:extLst>
                </a:gridCol>
                <a:gridCol w="1716994">
                  <a:extLst>
                    <a:ext uri="{9D8B030D-6E8A-4147-A177-3AD203B41FA5}">
                      <a16:colId xmlns:a16="http://schemas.microsoft.com/office/drawing/2014/main" val="20007"/>
                    </a:ext>
                  </a:extLst>
                </a:gridCol>
                <a:gridCol w="1716994">
                  <a:extLst>
                    <a:ext uri="{9D8B030D-6E8A-4147-A177-3AD203B41FA5}">
                      <a16:colId xmlns:a16="http://schemas.microsoft.com/office/drawing/2014/main" val="20008"/>
                    </a:ext>
                  </a:extLst>
                </a:gridCol>
                <a:gridCol w="1066233">
                  <a:extLst>
                    <a:ext uri="{9D8B030D-6E8A-4147-A177-3AD203B41FA5}">
                      <a16:colId xmlns:a16="http://schemas.microsoft.com/office/drawing/2014/main" val="20009"/>
                    </a:ext>
                  </a:extLst>
                </a:gridCol>
              </a:tblGrid>
              <a:tr h="428328">
                <a:tc>
                  <a:txBody>
                    <a:bodyPr/>
                    <a:lstStyle/>
                    <a:p>
                      <a:pPr algn="l" defTabSz="457200">
                        <a:defRPr b="0"/>
                      </a:pPr>
                      <a:endParaRPr sz="200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US" sz="2000" b="0" dirty="0">
                          <a:latin typeface="Arial" panose="020B0604020202020204" pitchFamily="34" charset="0"/>
                          <a:ea typeface="Helvetica Neue Medium"/>
                          <a:cs typeface="Arial" panose="020B0604020202020204" pitchFamily="34" charset="0"/>
                          <a:sym typeface="Helvetica Neue Medium"/>
                        </a:rPr>
                        <a:t>Avg.</a:t>
                      </a: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744769">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1</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1"/>
                  </a:ext>
                </a:extLst>
              </a:tr>
              <a:tr h="744769">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2</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2"/>
                  </a:ext>
                </a:extLst>
              </a:tr>
              <a:tr h="744769">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3</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3"/>
                  </a:ext>
                </a:extLst>
              </a:tr>
              <a:tr h="744769">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4</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4"/>
                  </a:ext>
                </a:extLst>
              </a:tr>
              <a:tr h="744769">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5</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0">
                      <a:miter lim="400000"/>
                    </a:lnB>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EEEEEE"/>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EEEEEE"/>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EEEEEE"/>
                      </a:solidFill>
                      <a:miter lim="400000"/>
                    </a:lnB>
                    <a:solidFill>
                      <a:srgbClr val="76767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EEEEEE"/>
                      </a:solidFill>
                      <a:miter lim="400000"/>
                    </a:lnB>
                  </a:tcPr>
                </a:tc>
                <a:extLst>
                  <a:ext uri="{0D108BD9-81ED-4DB2-BD59-A6C34878D82A}">
                    <a16:rowId xmlns:a16="http://schemas.microsoft.com/office/drawing/2014/main" val="10005"/>
                  </a:ext>
                </a:extLst>
              </a:tr>
            </a:tbl>
          </a:graphicData>
        </a:graphic>
      </p:graphicFrame>
      <p:graphicFrame>
        <p:nvGraphicFramePr>
          <p:cNvPr id="54"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2575432650"/>
              </p:ext>
            </p:extLst>
          </p:nvPr>
        </p:nvGraphicFramePr>
        <p:xfrm>
          <a:off x="21829919" y="3447933"/>
          <a:ext cx="1039557" cy="3577903"/>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547951">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5</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6838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547237">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6676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547949">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6</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6838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547237">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8</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6838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547237">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6838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bl>
          </a:graphicData>
        </a:graphic>
      </p:graphicFrame>
      <p:graphicFrame>
        <p:nvGraphicFramePr>
          <p:cNvPr id="56" name="Table">
            <a:extLst>
              <a:ext uri="{FF2B5EF4-FFF2-40B4-BE49-F238E27FC236}">
                <a16:creationId xmlns:a16="http://schemas.microsoft.com/office/drawing/2014/main" id="{9B4EA903-9466-F145-86A2-EB648767C0FB}"/>
              </a:ext>
            </a:extLst>
          </p:cNvPr>
          <p:cNvGraphicFramePr/>
          <p:nvPr>
            <p:extLst>
              <p:ext uri="{D42A27DB-BD31-4B8C-83A1-F6EECF244321}">
                <p14:modId xmlns:p14="http://schemas.microsoft.com/office/powerpoint/2010/main" val="2827519279"/>
              </p:ext>
            </p:extLst>
          </p:nvPr>
        </p:nvGraphicFramePr>
        <p:xfrm>
          <a:off x="1256413" y="3458000"/>
          <a:ext cx="4844235" cy="3567834"/>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54640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67907">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54569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6629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54640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67907">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54569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67907">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54569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5 - Task 5</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67907">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bl>
          </a:graphicData>
        </a:graphic>
      </p:graphicFrame>
      <p:graphicFrame>
        <p:nvGraphicFramePr>
          <p:cNvPr id="45" name="2D Pie Chart">
            <a:extLst>
              <a:ext uri="{FF2B5EF4-FFF2-40B4-BE49-F238E27FC236}">
                <a16:creationId xmlns:a16="http://schemas.microsoft.com/office/drawing/2014/main" id="{E696E896-D04A-0E43-B076-9E4675F7E7AF}"/>
              </a:ext>
            </a:extLst>
          </p:cNvPr>
          <p:cNvGraphicFramePr/>
          <p:nvPr>
            <p:extLst>
              <p:ext uri="{D42A27DB-BD31-4B8C-83A1-F6EECF244321}">
                <p14:modId xmlns:p14="http://schemas.microsoft.com/office/powerpoint/2010/main" val="3173453695"/>
              </p:ext>
            </p:extLst>
          </p:nvPr>
        </p:nvGraphicFramePr>
        <p:xfrm>
          <a:off x="1382099" y="8586619"/>
          <a:ext cx="4464722" cy="4140202"/>
        </p:xfrm>
        <a:graphic>
          <a:graphicData uri="http://schemas.openxmlformats.org/drawingml/2006/chart">
            <c:chart xmlns:c="http://schemas.openxmlformats.org/drawingml/2006/chart" xmlns:r="http://schemas.openxmlformats.org/officeDocument/2006/relationships" r:id="rId4"/>
          </a:graphicData>
        </a:graphic>
      </p:graphicFrame>
      <p:sp>
        <p:nvSpPr>
          <p:cNvPr id="29" name="Time on task">
            <a:extLst>
              <a:ext uri="{FF2B5EF4-FFF2-40B4-BE49-F238E27FC236}">
                <a16:creationId xmlns:a16="http://schemas.microsoft.com/office/drawing/2014/main" id="{4BC5B9C8-76BE-D94E-94AA-D27EAA581A39}"/>
              </a:ext>
            </a:extLst>
          </p:cNvPr>
          <p:cNvSpPr txBox="1">
            <a:spLocks noGrp="1"/>
          </p:cNvSpPr>
          <p:nvPr>
            <p:ph type="body" idx="22"/>
          </p:nvPr>
        </p:nvSpPr>
        <p:spPr>
          <a:xfrm>
            <a:off x="1323660" y="7993270"/>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sp>
        <p:nvSpPr>
          <p:cNvPr id="25" name="Completion percentage">
            <a:extLst>
              <a:ext uri="{FF2B5EF4-FFF2-40B4-BE49-F238E27FC236}">
                <a16:creationId xmlns:a16="http://schemas.microsoft.com/office/drawing/2014/main" id="{0878BDDE-DC8A-174E-BEA5-09F6F206A7A6}"/>
              </a:ext>
            </a:extLst>
          </p:cNvPr>
          <p:cNvSpPr txBox="1">
            <a:spLocks noGrp="1"/>
          </p:cNvSpPr>
          <p:nvPr>
            <p:ph type="body" idx="23"/>
          </p:nvPr>
        </p:nvSpPr>
        <p:spPr>
          <a:xfrm>
            <a:off x="8075931" y="287729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26" name="Time on task">
            <a:extLst>
              <a:ext uri="{FF2B5EF4-FFF2-40B4-BE49-F238E27FC236}">
                <a16:creationId xmlns:a16="http://schemas.microsoft.com/office/drawing/2014/main" id="{92F866D0-985E-BA40-9ACE-2EE7911DC238}"/>
              </a:ext>
            </a:extLst>
          </p:cNvPr>
          <p:cNvSpPr txBox="1">
            <a:spLocks/>
          </p:cNvSpPr>
          <p:nvPr/>
        </p:nvSpPr>
        <p:spPr>
          <a:xfrm>
            <a:off x="8079286" y="8001588"/>
            <a:ext cx="6733960" cy="551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1" name="Group 20"/>
          <p:cNvGrpSpPr/>
          <p:nvPr/>
        </p:nvGrpSpPr>
        <p:grpSpPr>
          <a:xfrm>
            <a:off x="1382420" y="2165424"/>
            <a:ext cx="4988582" cy="288000"/>
            <a:chOff x="1382420" y="2165424"/>
            <a:chExt cx="4988582" cy="288000"/>
          </a:xfrm>
        </p:grpSpPr>
        <p:sp>
          <p:nvSpPr>
            <p:cNvPr id="22"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3"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4"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28"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37"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38"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85056070"/>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Table">
            <a:extLst>
              <a:ext uri="{FF2B5EF4-FFF2-40B4-BE49-F238E27FC236}">
                <a16:creationId xmlns:a16="http://schemas.microsoft.com/office/drawing/2014/main" id="{C4059FEF-4D09-EF47-B2F6-BEA65B39DD11}"/>
              </a:ext>
            </a:extLst>
          </p:cNvPr>
          <p:cNvGraphicFramePr/>
          <p:nvPr>
            <p:extLst>
              <p:ext uri="{D42A27DB-BD31-4B8C-83A1-F6EECF244321}">
                <p14:modId xmlns:p14="http://schemas.microsoft.com/office/powerpoint/2010/main" val="3421960515"/>
              </p:ext>
            </p:extLst>
          </p:nvPr>
        </p:nvGraphicFramePr>
        <p:xfrm>
          <a:off x="1256413" y="3458000"/>
          <a:ext cx="4844235" cy="3552399"/>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45347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3934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45287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38013">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45346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3934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45287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3934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45287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5 - Task 5</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3934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452879">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6 - Task 6</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1867847787"/>
                  </a:ext>
                </a:extLst>
              </a:tr>
              <a:tr h="13853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22383569"/>
                  </a:ext>
                </a:extLst>
              </a:tr>
            </a:tbl>
          </a:graphicData>
        </a:graphic>
      </p:graphicFrame>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latin typeface="Arial" panose="020B0604020202020204" pitchFamily="34" charset="0"/>
                <a:cs typeface="Arial" panose="020B0604020202020204" pitchFamily="34" charset="0"/>
              </a:rPr>
              <a:t>- 6 </a:t>
            </a:r>
            <a:r>
              <a:rPr lang="en-US" dirty="0" smtClean="0">
                <a:latin typeface="Arial" panose="020B0604020202020204" pitchFamily="34" charset="0"/>
                <a:cs typeface="Arial" panose="020B0604020202020204" pitchFamily="34" charset="0"/>
              </a:rPr>
              <a:t>Tasks, 8 Users Option</a:t>
            </a:r>
            <a:endParaRPr dirty="0">
              <a:latin typeface="Arial" panose="020B0604020202020204" pitchFamily="34" charset="0"/>
              <a:cs typeface="Arial" panose="020B0604020202020204" pitchFamily="34" charset="0"/>
            </a:endParaRPr>
          </a:p>
        </p:txBody>
      </p:sp>
      <p:sp>
        <p:nvSpPr>
          <p:cNvPr id="177" name="Task outcome summary"/>
          <p:cNvSpPr txBox="1">
            <a:spLocks noGrp="1"/>
          </p:cNvSpPr>
          <p:nvPr>
            <p:ph type="body" idx="21"/>
          </p:nvPr>
        </p:nvSpPr>
        <p:spPr>
          <a:xfrm>
            <a:off x="1320800" y="2877283"/>
            <a:ext cx="5769811"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182" name="2D Stacked Bar Chart"/>
          <p:cNvGraphicFramePr/>
          <p:nvPr>
            <p:extLst>
              <p:ext uri="{D42A27DB-BD31-4B8C-83A1-F6EECF244321}">
                <p14:modId xmlns:p14="http://schemas.microsoft.com/office/powerpoint/2010/main" val="1707590443"/>
              </p:ext>
            </p:extLst>
          </p:nvPr>
        </p:nvGraphicFramePr>
        <p:xfrm>
          <a:off x="7048499" y="3315491"/>
          <a:ext cx="14937393" cy="406925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4"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1260020199"/>
              </p:ext>
            </p:extLst>
          </p:nvPr>
        </p:nvGraphicFramePr>
        <p:xfrm>
          <a:off x="21829919" y="3447934"/>
          <a:ext cx="1039557" cy="3562467"/>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454653">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5</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454059">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38372">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454651">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6</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454059">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8</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454059">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454059">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4 of 8</a:t>
                      </a:r>
                    </a:p>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788108135"/>
                  </a:ext>
                </a:extLst>
              </a:tr>
              <a:tr h="139711">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37814234"/>
                  </a:ext>
                </a:extLst>
              </a:tr>
            </a:tbl>
          </a:graphicData>
        </a:graphic>
      </p:graphicFrame>
      <p:graphicFrame>
        <p:nvGraphicFramePr>
          <p:cNvPr id="25" name="Table">
            <a:extLst>
              <a:ext uri="{FF2B5EF4-FFF2-40B4-BE49-F238E27FC236}">
                <a16:creationId xmlns:a16="http://schemas.microsoft.com/office/drawing/2014/main" id="{107C09D0-6AF7-C348-8D8A-CD9D62388E2B}"/>
              </a:ext>
            </a:extLst>
          </p:cNvPr>
          <p:cNvGraphicFramePr/>
          <p:nvPr>
            <p:extLst>
              <p:ext uri="{D42A27DB-BD31-4B8C-83A1-F6EECF244321}">
                <p14:modId xmlns:p14="http://schemas.microsoft.com/office/powerpoint/2010/main" val="1806772993"/>
              </p:ext>
            </p:extLst>
          </p:nvPr>
        </p:nvGraphicFramePr>
        <p:xfrm>
          <a:off x="7090611" y="8295917"/>
          <a:ext cx="15794786" cy="4142143"/>
        </p:xfrm>
        <a:graphic>
          <a:graphicData uri="http://schemas.openxmlformats.org/drawingml/2006/table">
            <a:tbl>
              <a:tblPr firstRow="1">
                <a:tableStyleId>{4C3C2611-4C71-4FC5-86AE-919BDF0F9419}</a:tableStyleId>
              </a:tblPr>
              <a:tblGrid>
                <a:gridCol w="977888">
                  <a:extLst>
                    <a:ext uri="{9D8B030D-6E8A-4147-A177-3AD203B41FA5}">
                      <a16:colId xmlns:a16="http://schemas.microsoft.com/office/drawing/2014/main" val="20000"/>
                    </a:ext>
                  </a:extLst>
                </a:gridCol>
                <a:gridCol w="1718833">
                  <a:extLst>
                    <a:ext uri="{9D8B030D-6E8A-4147-A177-3AD203B41FA5}">
                      <a16:colId xmlns:a16="http://schemas.microsoft.com/office/drawing/2014/main" val="20001"/>
                    </a:ext>
                  </a:extLst>
                </a:gridCol>
                <a:gridCol w="1718833">
                  <a:extLst>
                    <a:ext uri="{9D8B030D-6E8A-4147-A177-3AD203B41FA5}">
                      <a16:colId xmlns:a16="http://schemas.microsoft.com/office/drawing/2014/main" val="20002"/>
                    </a:ext>
                  </a:extLst>
                </a:gridCol>
                <a:gridCol w="1718833">
                  <a:extLst>
                    <a:ext uri="{9D8B030D-6E8A-4147-A177-3AD203B41FA5}">
                      <a16:colId xmlns:a16="http://schemas.microsoft.com/office/drawing/2014/main" val="20003"/>
                    </a:ext>
                  </a:extLst>
                </a:gridCol>
                <a:gridCol w="1718833">
                  <a:extLst>
                    <a:ext uri="{9D8B030D-6E8A-4147-A177-3AD203B41FA5}">
                      <a16:colId xmlns:a16="http://schemas.microsoft.com/office/drawing/2014/main" val="20004"/>
                    </a:ext>
                  </a:extLst>
                </a:gridCol>
                <a:gridCol w="1718833">
                  <a:extLst>
                    <a:ext uri="{9D8B030D-6E8A-4147-A177-3AD203B41FA5}">
                      <a16:colId xmlns:a16="http://schemas.microsoft.com/office/drawing/2014/main" val="20005"/>
                    </a:ext>
                  </a:extLst>
                </a:gridCol>
                <a:gridCol w="1718833">
                  <a:extLst>
                    <a:ext uri="{9D8B030D-6E8A-4147-A177-3AD203B41FA5}">
                      <a16:colId xmlns:a16="http://schemas.microsoft.com/office/drawing/2014/main" val="20006"/>
                    </a:ext>
                  </a:extLst>
                </a:gridCol>
                <a:gridCol w="1718833">
                  <a:extLst>
                    <a:ext uri="{9D8B030D-6E8A-4147-A177-3AD203B41FA5}">
                      <a16:colId xmlns:a16="http://schemas.microsoft.com/office/drawing/2014/main" val="20007"/>
                    </a:ext>
                  </a:extLst>
                </a:gridCol>
                <a:gridCol w="1718833">
                  <a:extLst>
                    <a:ext uri="{9D8B030D-6E8A-4147-A177-3AD203B41FA5}">
                      <a16:colId xmlns:a16="http://schemas.microsoft.com/office/drawing/2014/main" val="20008"/>
                    </a:ext>
                  </a:extLst>
                </a:gridCol>
                <a:gridCol w="1066234">
                  <a:extLst>
                    <a:ext uri="{9D8B030D-6E8A-4147-A177-3AD203B41FA5}">
                      <a16:colId xmlns:a16="http://schemas.microsoft.com/office/drawing/2014/main" val="20009"/>
                    </a:ext>
                  </a:extLst>
                </a:gridCol>
              </a:tblGrid>
              <a:tr h="418711">
                <a:tc>
                  <a:txBody>
                    <a:bodyPr/>
                    <a:lstStyle/>
                    <a:p>
                      <a:pPr algn="l" defTabSz="457200">
                        <a:defRPr b="0"/>
                      </a:pPr>
                      <a:endParaRPr sz="200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US" sz="2000" b="0" dirty="0">
                          <a:latin typeface="Arial" panose="020B0604020202020204" pitchFamily="34" charset="0"/>
                          <a:ea typeface="Helvetica Neue Medium"/>
                          <a:cs typeface="Arial" panose="020B0604020202020204" pitchFamily="34" charset="0"/>
                          <a:sym typeface="Helvetica Neue Medium"/>
                        </a:rPr>
                        <a:t>Avg.</a:t>
                      </a: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620572">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1</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1"/>
                  </a:ext>
                </a:extLst>
              </a:tr>
              <a:tr h="620572">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2</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2"/>
                  </a:ext>
                </a:extLst>
              </a:tr>
              <a:tr h="620572">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3</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3"/>
                  </a:ext>
                </a:extLst>
              </a:tr>
              <a:tr h="620572">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4</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4"/>
                  </a:ext>
                </a:extLst>
              </a:tr>
              <a:tr h="620572">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5</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5"/>
                  </a:ext>
                </a:extLst>
              </a:tr>
              <a:tr h="620572">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6</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0">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4EBDEB"/>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ED7D2C"/>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ED7D2C"/>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EEEEEE"/>
                      </a:solidFill>
                      <a:miter lim="400000"/>
                    </a:lnB>
                  </a:tcPr>
                </a:tc>
                <a:extLst>
                  <a:ext uri="{0D108BD9-81ED-4DB2-BD59-A6C34878D82A}">
                    <a16:rowId xmlns:a16="http://schemas.microsoft.com/office/drawing/2014/main" val="990962616"/>
                  </a:ext>
                </a:extLst>
              </a:tr>
            </a:tbl>
          </a:graphicData>
        </a:graphic>
      </p:graphicFrame>
      <p:graphicFrame>
        <p:nvGraphicFramePr>
          <p:cNvPr id="26" name="2D Pie Chart">
            <a:extLst>
              <a:ext uri="{FF2B5EF4-FFF2-40B4-BE49-F238E27FC236}">
                <a16:creationId xmlns:a16="http://schemas.microsoft.com/office/drawing/2014/main" id="{34A0453A-6487-8E4B-BEC3-67B109B42D95}"/>
              </a:ext>
            </a:extLst>
          </p:cNvPr>
          <p:cNvGraphicFramePr/>
          <p:nvPr>
            <p:extLst>
              <p:ext uri="{D42A27DB-BD31-4B8C-83A1-F6EECF244321}">
                <p14:modId xmlns:p14="http://schemas.microsoft.com/office/powerpoint/2010/main" val="46529638"/>
              </p:ext>
            </p:extLst>
          </p:nvPr>
        </p:nvGraphicFramePr>
        <p:xfrm>
          <a:off x="1382099" y="8295918"/>
          <a:ext cx="4464722" cy="4464722"/>
        </p:xfrm>
        <a:graphic>
          <a:graphicData uri="http://schemas.openxmlformats.org/drawingml/2006/chart">
            <c:chart xmlns:c="http://schemas.openxmlformats.org/drawingml/2006/chart" xmlns:r="http://schemas.openxmlformats.org/officeDocument/2006/relationships" r:id="rId4"/>
          </a:graphicData>
        </a:graphic>
      </p:graphicFrame>
      <p:sp>
        <p:nvSpPr>
          <p:cNvPr id="35" name="Time on task">
            <a:extLst>
              <a:ext uri="{FF2B5EF4-FFF2-40B4-BE49-F238E27FC236}">
                <a16:creationId xmlns:a16="http://schemas.microsoft.com/office/drawing/2014/main" id="{3338DE64-CE5B-D84E-83C4-E55EC93DF357}"/>
              </a:ext>
            </a:extLst>
          </p:cNvPr>
          <p:cNvSpPr txBox="1">
            <a:spLocks noGrp="1"/>
          </p:cNvSpPr>
          <p:nvPr>
            <p:ph type="body" idx="22"/>
          </p:nvPr>
        </p:nvSpPr>
        <p:spPr>
          <a:xfrm>
            <a:off x="1323660" y="7723564"/>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sp>
        <p:nvSpPr>
          <p:cNvPr id="33" name="Completion percentage">
            <a:extLst>
              <a:ext uri="{FF2B5EF4-FFF2-40B4-BE49-F238E27FC236}">
                <a16:creationId xmlns:a16="http://schemas.microsoft.com/office/drawing/2014/main" id="{38C83CE9-E8EA-1740-8F5F-4E0E713921A9}"/>
              </a:ext>
            </a:extLst>
          </p:cNvPr>
          <p:cNvSpPr txBox="1">
            <a:spLocks noGrp="1"/>
          </p:cNvSpPr>
          <p:nvPr>
            <p:ph type="body" idx="23"/>
          </p:nvPr>
        </p:nvSpPr>
        <p:spPr>
          <a:xfrm>
            <a:off x="8038462" y="287729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36" name="Time on task">
            <a:extLst>
              <a:ext uri="{FF2B5EF4-FFF2-40B4-BE49-F238E27FC236}">
                <a16:creationId xmlns:a16="http://schemas.microsoft.com/office/drawing/2014/main" id="{23A76602-117F-9846-80FA-9ACF65411A4E}"/>
              </a:ext>
            </a:extLst>
          </p:cNvPr>
          <p:cNvSpPr txBox="1">
            <a:spLocks/>
          </p:cNvSpPr>
          <p:nvPr/>
        </p:nvSpPr>
        <p:spPr>
          <a:xfrm>
            <a:off x="8041817" y="7731882"/>
            <a:ext cx="6733960" cy="551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3" name="Group 22"/>
          <p:cNvGrpSpPr/>
          <p:nvPr/>
        </p:nvGrpSpPr>
        <p:grpSpPr>
          <a:xfrm>
            <a:off x="1382420" y="2165424"/>
            <a:ext cx="4988582" cy="288000"/>
            <a:chOff x="1382420" y="2165424"/>
            <a:chExt cx="4988582" cy="288000"/>
          </a:xfrm>
        </p:grpSpPr>
        <p:sp>
          <p:nvSpPr>
            <p:cNvPr id="24"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2"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4"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8"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39"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40"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4271523388"/>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Table">
            <a:extLst>
              <a:ext uri="{FF2B5EF4-FFF2-40B4-BE49-F238E27FC236}">
                <a16:creationId xmlns:a16="http://schemas.microsoft.com/office/drawing/2014/main" id="{C4059FEF-4D09-EF47-B2F6-BEA65B39DD11}"/>
              </a:ext>
            </a:extLst>
          </p:cNvPr>
          <p:cNvGraphicFramePr/>
          <p:nvPr>
            <p:extLst>
              <p:ext uri="{D42A27DB-BD31-4B8C-83A1-F6EECF244321}">
                <p14:modId xmlns:p14="http://schemas.microsoft.com/office/powerpoint/2010/main" val="3885180976"/>
              </p:ext>
            </p:extLst>
          </p:nvPr>
        </p:nvGraphicFramePr>
        <p:xfrm>
          <a:off x="1256413" y="3458000"/>
          <a:ext cx="4844235" cy="3769360"/>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377401">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3111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3769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3111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377399">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3111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3769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3111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3769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5 - Task 5</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3111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376908">
                <a:tc>
                  <a:txBody>
                    <a:bodyPr/>
                    <a:lstStyle/>
                    <a:p>
                      <a:pPr algn="l" defTabSz="457200"/>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6 - Task 6</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1867847787"/>
                  </a:ext>
                </a:extLst>
              </a:tr>
              <a:tr h="131118">
                <a:tc>
                  <a:txBody>
                    <a:bodyPr/>
                    <a:lstStyle/>
                    <a:p>
                      <a:pPr algn="l" defTabSz="457200"/>
                      <a:endParaRPr sz="2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73670493"/>
                  </a:ext>
                </a:extLst>
              </a:tr>
              <a:tr h="3769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7 - Task 7</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898751530"/>
                  </a:ext>
                </a:extLst>
              </a:tr>
              <a:tr h="131118">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22383569"/>
                  </a:ext>
                </a:extLst>
              </a:tr>
            </a:tbl>
          </a:graphicData>
        </a:graphic>
      </p:graphicFrame>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latin typeface="Arial" panose="020B0604020202020204" pitchFamily="34" charset="0"/>
                <a:cs typeface="Arial" panose="020B0604020202020204" pitchFamily="34" charset="0"/>
              </a:rPr>
              <a:t>- 7 </a:t>
            </a:r>
            <a:r>
              <a:rPr lang="en-US" dirty="0" smtClean="0">
                <a:latin typeface="Arial" panose="020B0604020202020204" pitchFamily="34" charset="0"/>
                <a:cs typeface="Arial" panose="020B0604020202020204" pitchFamily="34" charset="0"/>
              </a:rPr>
              <a:t>Tasks, 8 Users </a:t>
            </a:r>
            <a:r>
              <a:rPr lang="en-US" dirty="0">
                <a:latin typeface="Arial" panose="020B0604020202020204" pitchFamily="34" charset="0"/>
                <a:cs typeface="Arial" panose="020B0604020202020204" pitchFamily="34" charset="0"/>
              </a:rPr>
              <a:t>Option</a:t>
            </a:r>
            <a:endParaRPr dirty="0">
              <a:latin typeface="Arial" panose="020B0604020202020204" pitchFamily="34" charset="0"/>
              <a:cs typeface="Arial" panose="020B0604020202020204" pitchFamily="34" charset="0"/>
            </a:endParaRPr>
          </a:p>
        </p:txBody>
      </p:sp>
      <p:sp>
        <p:nvSpPr>
          <p:cNvPr id="177" name="Task outcome summary"/>
          <p:cNvSpPr txBox="1">
            <a:spLocks noGrp="1"/>
          </p:cNvSpPr>
          <p:nvPr>
            <p:ph type="body" idx="21"/>
          </p:nvPr>
        </p:nvSpPr>
        <p:spPr>
          <a:xfrm>
            <a:off x="1320800" y="2877283"/>
            <a:ext cx="5960543"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182" name="2D Stacked Bar Chart"/>
          <p:cNvGraphicFramePr/>
          <p:nvPr>
            <p:extLst>
              <p:ext uri="{D42A27DB-BD31-4B8C-83A1-F6EECF244321}">
                <p14:modId xmlns:p14="http://schemas.microsoft.com/office/powerpoint/2010/main" val="1915153959"/>
              </p:ext>
            </p:extLst>
          </p:nvPr>
        </p:nvGraphicFramePr>
        <p:xfrm>
          <a:off x="7048500" y="3281603"/>
          <a:ext cx="14937393" cy="435008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4"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3536392878"/>
              </p:ext>
            </p:extLst>
          </p:nvPr>
        </p:nvGraphicFramePr>
        <p:xfrm>
          <a:off x="21829919" y="3447933"/>
          <a:ext cx="1039557" cy="3826083"/>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371965">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5</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3582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371478">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3582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371963">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6</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3582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371478">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8</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3582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371478">
                <a:tc>
                  <a:txBody>
                    <a:bodyPr/>
                    <a:lstStyle/>
                    <a:p>
                      <a:pPr defTabSz="457200"/>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3582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38659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4 of 8</a:t>
                      </a:r>
                    </a:p>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788108135"/>
                  </a:ext>
                </a:extLst>
              </a:tr>
              <a:tr h="13582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0332837"/>
                  </a:ext>
                </a:extLst>
              </a:tr>
              <a:tr h="371478">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4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72436729"/>
                  </a:ext>
                </a:extLst>
              </a:tr>
              <a:tr h="135829">
                <a:tc>
                  <a:txBody>
                    <a:bodyPr/>
                    <a:lstStyle/>
                    <a:p>
                      <a:pPr defTabSz="457200"/>
                      <a:endParaRPr sz="2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37814234"/>
                  </a:ext>
                </a:extLst>
              </a:tr>
            </a:tbl>
          </a:graphicData>
        </a:graphic>
      </p:graphicFrame>
      <p:graphicFrame>
        <p:nvGraphicFramePr>
          <p:cNvPr id="25" name="Table">
            <a:extLst>
              <a:ext uri="{FF2B5EF4-FFF2-40B4-BE49-F238E27FC236}">
                <a16:creationId xmlns:a16="http://schemas.microsoft.com/office/drawing/2014/main" id="{107C09D0-6AF7-C348-8D8A-CD9D62388E2B}"/>
              </a:ext>
            </a:extLst>
          </p:cNvPr>
          <p:cNvGraphicFramePr/>
          <p:nvPr>
            <p:extLst>
              <p:ext uri="{D42A27DB-BD31-4B8C-83A1-F6EECF244321}">
                <p14:modId xmlns:p14="http://schemas.microsoft.com/office/powerpoint/2010/main" val="1089634432"/>
              </p:ext>
            </p:extLst>
          </p:nvPr>
        </p:nvGraphicFramePr>
        <p:xfrm>
          <a:off x="7083224" y="8305442"/>
          <a:ext cx="15802171" cy="4132623"/>
        </p:xfrm>
        <a:graphic>
          <a:graphicData uri="http://schemas.openxmlformats.org/drawingml/2006/table">
            <a:tbl>
              <a:tblPr firstRow="1">
                <a:tableStyleId>{4C3C2611-4C71-4FC5-86AE-919BDF0F9419}</a:tableStyleId>
              </a:tblPr>
              <a:tblGrid>
                <a:gridCol w="978377">
                  <a:extLst>
                    <a:ext uri="{9D8B030D-6E8A-4147-A177-3AD203B41FA5}">
                      <a16:colId xmlns:a16="http://schemas.microsoft.com/office/drawing/2014/main" val="20000"/>
                    </a:ext>
                  </a:extLst>
                </a:gridCol>
                <a:gridCol w="1719695">
                  <a:extLst>
                    <a:ext uri="{9D8B030D-6E8A-4147-A177-3AD203B41FA5}">
                      <a16:colId xmlns:a16="http://schemas.microsoft.com/office/drawing/2014/main" val="20001"/>
                    </a:ext>
                  </a:extLst>
                </a:gridCol>
                <a:gridCol w="1719695">
                  <a:extLst>
                    <a:ext uri="{9D8B030D-6E8A-4147-A177-3AD203B41FA5}">
                      <a16:colId xmlns:a16="http://schemas.microsoft.com/office/drawing/2014/main" val="20002"/>
                    </a:ext>
                  </a:extLst>
                </a:gridCol>
                <a:gridCol w="1719695">
                  <a:extLst>
                    <a:ext uri="{9D8B030D-6E8A-4147-A177-3AD203B41FA5}">
                      <a16:colId xmlns:a16="http://schemas.microsoft.com/office/drawing/2014/main" val="20003"/>
                    </a:ext>
                  </a:extLst>
                </a:gridCol>
                <a:gridCol w="1719695">
                  <a:extLst>
                    <a:ext uri="{9D8B030D-6E8A-4147-A177-3AD203B41FA5}">
                      <a16:colId xmlns:a16="http://schemas.microsoft.com/office/drawing/2014/main" val="20004"/>
                    </a:ext>
                  </a:extLst>
                </a:gridCol>
                <a:gridCol w="1719695">
                  <a:extLst>
                    <a:ext uri="{9D8B030D-6E8A-4147-A177-3AD203B41FA5}">
                      <a16:colId xmlns:a16="http://schemas.microsoft.com/office/drawing/2014/main" val="20005"/>
                    </a:ext>
                  </a:extLst>
                </a:gridCol>
                <a:gridCol w="1719695">
                  <a:extLst>
                    <a:ext uri="{9D8B030D-6E8A-4147-A177-3AD203B41FA5}">
                      <a16:colId xmlns:a16="http://schemas.microsoft.com/office/drawing/2014/main" val="20006"/>
                    </a:ext>
                  </a:extLst>
                </a:gridCol>
                <a:gridCol w="1719695">
                  <a:extLst>
                    <a:ext uri="{9D8B030D-6E8A-4147-A177-3AD203B41FA5}">
                      <a16:colId xmlns:a16="http://schemas.microsoft.com/office/drawing/2014/main" val="20007"/>
                    </a:ext>
                  </a:extLst>
                </a:gridCol>
                <a:gridCol w="1719695">
                  <a:extLst>
                    <a:ext uri="{9D8B030D-6E8A-4147-A177-3AD203B41FA5}">
                      <a16:colId xmlns:a16="http://schemas.microsoft.com/office/drawing/2014/main" val="20008"/>
                    </a:ext>
                  </a:extLst>
                </a:gridCol>
                <a:gridCol w="1066234">
                  <a:extLst>
                    <a:ext uri="{9D8B030D-6E8A-4147-A177-3AD203B41FA5}">
                      <a16:colId xmlns:a16="http://schemas.microsoft.com/office/drawing/2014/main" val="20009"/>
                    </a:ext>
                  </a:extLst>
                </a:gridCol>
              </a:tblGrid>
              <a:tr h="411794">
                <a:tc>
                  <a:txBody>
                    <a:bodyPr/>
                    <a:lstStyle/>
                    <a:p>
                      <a:pPr algn="l" defTabSz="457200">
                        <a:defRPr b="0"/>
                      </a:pPr>
                      <a:endParaRPr sz="200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lang="en-US" sz="2000" b="0" dirty="0">
                          <a:latin typeface="Arial" panose="020B0604020202020204" pitchFamily="34" charset="0"/>
                          <a:ea typeface="Helvetica Neue Medium"/>
                          <a:cs typeface="Arial" panose="020B0604020202020204" pitchFamily="34" charset="0"/>
                          <a:sym typeface="Helvetica Neue Medium"/>
                        </a:rPr>
                        <a:t>Avg.</a:t>
                      </a: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531547">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1</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1"/>
                  </a:ext>
                </a:extLst>
              </a:tr>
              <a:tr h="531547">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2</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2"/>
                  </a:ext>
                </a:extLst>
              </a:tr>
              <a:tr h="531547">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3</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3"/>
                  </a:ext>
                </a:extLst>
              </a:tr>
              <a:tr h="531547">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4</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4"/>
                  </a:ext>
                </a:extLst>
              </a:tr>
              <a:tr h="531547">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5</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5"/>
                  </a:ext>
                </a:extLst>
              </a:tr>
              <a:tr h="531547">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6</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F7F3F4"/>
                    </a:solidFill>
                  </a:tcPr>
                </a:tc>
                <a:extLst>
                  <a:ext uri="{0D108BD9-81ED-4DB2-BD59-A6C34878D82A}">
                    <a16:rowId xmlns:a16="http://schemas.microsoft.com/office/drawing/2014/main" val="990962616"/>
                  </a:ext>
                </a:extLst>
              </a:tr>
              <a:tr h="531547">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7</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0">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ED7D2C"/>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ED7D2C"/>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EEEEEE"/>
                      </a:solidFill>
                      <a:miter lim="400000"/>
                    </a:lnB>
                  </a:tcPr>
                </a:tc>
                <a:extLst>
                  <a:ext uri="{0D108BD9-81ED-4DB2-BD59-A6C34878D82A}">
                    <a16:rowId xmlns:a16="http://schemas.microsoft.com/office/drawing/2014/main" val="1820604497"/>
                  </a:ext>
                </a:extLst>
              </a:tr>
            </a:tbl>
          </a:graphicData>
        </a:graphic>
      </p:graphicFrame>
      <p:graphicFrame>
        <p:nvGraphicFramePr>
          <p:cNvPr id="26" name="2D Pie Chart">
            <a:extLst>
              <a:ext uri="{FF2B5EF4-FFF2-40B4-BE49-F238E27FC236}">
                <a16:creationId xmlns:a16="http://schemas.microsoft.com/office/drawing/2014/main" id="{34A0453A-6487-8E4B-BEC3-67B109B42D95}"/>
              </a:ext>
            </a:extLst>
          </p:cNvPr>
          <p:cNvGraphicFramePr/>
          <p:nvPr>
            <p:extLst>
              <p:ext uri="{D42A27DB-BD31-4B8C-83A1-F6EECF244321}">
                <p14:modId xmlns:p14="http://schemas.microsoft.com/office/powerpoint/2010/main" val="3191922235"/>
              </p:ext>
            </p:extLst>
          </p:nvPr>
        </p:nvGraphicFramePr>
        <p:xfrm>
          <a:off x="1382099" y="8292742"/>
          <a:ext cx="4145323" cy="4145323"/>
        </p:xfrm>
        <a:graphic>
          <a:graphicData uri="http://schemas.openxmlformats.org/drawingml/2006/chart">
            <c:chart xmlns:c="http://schemas.openxmlformats.org/drawingml/2006/chart" xmlns:r="http://schemas.openxmlformats.org/officeDocument/2006/relationships" r:id="rId4"/>
          </a:graphicData>
        </a:graphic>
      </p:graphicFrame>
      <p:sp>
        <p:nvSpPr>
          <p:cNvPr id="33" name="Time on task">
            <a:extLst>
              <a:ext uri="{FF2B5EF4-FFF2-40B4-BE49-F238E27FC236}">
                <a16:creationId xmlns:a16="http://schemas.microsoft.com/office/drawing/2014/main" id="{380113F6-F1B5-6A44-9CE5-773C1ACC3E34}"/>
              </a:ext>
            </a:extLst>
          </p:cNvPr>
          <p:cNvSpPr txBox="1">
            <a:spLocks noGrp="1"/>
          </p:cNvSpPr>
          <p:nvPr>
            <p:ph type="body" idx="22"/>
          </p:nvPr>
        </p:nvSpPr>
        <p:spPr>
          <a:xfrm>
            <a:off x="1323660" y="7723564"/>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sp>
        <p:nvSpPr>
          <p:cNvPr id="23" name="Rectangle 22">
            <a:extLst>
              <a:ext uri="{FF2B5EF4-FFF2-40B4-BE49-F238E27FC236}">
                <a16:creationId xmlns:a16="http://schemas.microsoft.com/office/drawing/2014/main" id="{8BEDC9D6-6EBF-1E44-A12B-3B435B08F79B}"/>
              </a:ext>
            </a:extLst>
          </p:cNvPr>
          <p:cNvSpPr/>
          <p:nvPr/>
        </p:nvSpPr>
        <p:spPr>
          <a:xfrm>
            <a:off x="7952125" y="7303723"/>
            <a:ext cx="254000" cy="2667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6" name="Completion percentage">
            <a:extLst>
              <a:ext uri="{FF2B5EF4-FFF2-40B4-BE49-F238E27FC236}">
                <a16:creationId xmlns:a16="http://schemas.microsoft.com/office/drawing/2014/main" id="{79749C4F-AAB0-8249-A119-35D35C19303A}"/>
              </a:ext>
            </a:extLst>
          </p:cNvPr>
          <p:cNvSpPr txBox="1">
            <a:spLocks noGrp="1"/>
          </p:cNvSpPr>
          <p:nvPr>
            <p:ph type="body" idx="23"/>
          </p:nvPr>
        </p:nvSpPr>
        <p:spPr>
          <a:xfrm>
            <a:off x="8066243" y="287729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37" name="Time on task">
            <a:extLst>
              <a:ext uri="{FF2B5EF4-FFF2-40B4-BE49-F238E27FC236}">
                <a16:creationId xmlns:a16="http://schemas.microsoft.com/office/drawing/2014/main" id="{06D8BF6E-01FF-D74A-B585-DA028CF8B3FE}"/>
              </a:ext>
            </a:extLst>
          </p:cNvPr>
          <p:cNvSpPr txBox="1">
            <a:spLocks/>
          </p:cNvSpPr>
          <p:nvPr/>
        </p:nvSpPr>
        <p:spPr>
          <a:xfrm>
            <a:off x="8069598" y="7731882"/>
            <a:ext cx="6733960" cy="551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4" name="Group 23"/>
          <p:cNvGrpSpPr/>
          <p:nvPr/>
        </p:nvGrpSpPr>
        <p:grpSpPr>
          <a:xfrm>
            <a:off x="1382420" y="2165424"/>
            <a:ext cx="4988582" cy="288000"/>
            <a:chOff x="1382420" y="2165424"/>
            <a:chExt cx="4988582" cy="288000"/>
          </a:xfrm>
        </p:grpSpPr>
        <p:sp>
          <p:nvSpPr>
            <p:cNvPr id="32"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4"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5"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9"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40"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41"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3095695491"/>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2" name="2D Stacked Bar Chart"/>
          <p:cNvGraphicFramePr/>
          <p:nvPr>
            <p:extLst>
              <p:ext uri="{D42A27DB-BD31-4B8C-83A1-F6EECF244321}">
                <p14:modId xmlns:p14="http://schemas.microsoft.com/office/powerpoint/2010/main" val="4239072814"/>
              </p:ext>
            </p:extLst>
          </p:nvPr>
        </p:nvGraphicFramePr>
        <p:xfrm>
          <a:off x="7048500" y="3218990"/>
          <a:ext cx="14931823" cy="459151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0" name="Table">
            <a:extLst>
              <a:ext uri="{FF2B5EF4-FFF2-40B4-BE49-F238E27FC236}">
                <a16:creationId xmlns:a16="http://schemas.microsoft.com/office/drawing/2014/main" id="{C4059FEF-4D09-EF47-B2F6-BEA65B39DD11}"/>
              </a:ext>
            </a:extLst>
          </p:cNvPr>
          <p:cNvGraphicFramePr/>
          <p:nvPr>
            <p:extLst>
              <p:ext uri="{D42A27DB-BD31-4B8C-83A1-F6EECF244321}">
                <p14:modId xmlns:p14="http://schemas.microsoft.com/office/powerpoint/2010/main" val="3726597943"/>
              </p:ext>
            </p:extLst>
          </p:nvPr>
        </p:nvGraphicFramePr>
        <p:xfrm>
          <a:off x="1256413" y="3458001"/>
          <a:ext cx="4844235" cy="4224495"/>
        </p:xfrm>
        <a:graphic>
          <a:graphicData uri="http://schemas.openxmlformats.org/drawingml/2006/table">
            <a:tbl>
              <a:tblPr>
                <a:tableStyleId>{4C3C2611-4C71-4FC5-86AE-919BDF0F9419}</a:tableStyleId>
              </a:tblPr>
              <a:tblGrid>
                <a:gridCol w="4844235">
                  <a:extLst>
                    <a:ext uri="{9D8B030D-6E8A-4147-A177-3AD203B41FA5}">
                      <a16:colId xmlns:a16="http://schemas.microsoft.com/office/drawing/2014/main" val="20000"/>
                    </a:ext>
                  </a:extLst>
                </a:gridCol>
              </a:tblGrid>
              <a:tr h="266393">
                <a:tc>
                  <a:txBody>
                    <a:bodyPr/>
                    <a:lstStyle/>
                    <a:p>
                      <a:pPr marL="0" marR="0" lvl="0" indent="0" algn="l" defTabSz="457200" rtl="0" eaLnBrk="1" fontAlgn="auto" latinLnBrk="0" hangingPunct="1">
                        <a:lnSpc>
                          <a:spcPts val="1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1 - Task 1</a:t>
                      </a: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266393">
                <a:tc>
                  <a:txBody>
                    <a:bodyPr/>
                    <a:lstStyle/>
                    <a:p>
                      <a:pPr defTabSz="457200">
                        <a:lnSpc>
                          <a:spcPts val="10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266393">
                <a:tc>
                  <a:txBody>
                    <a:bodyPr/>
                    <a:lstStyle/>
                    <a:p>
                      <a:pPr marL="0" marR="0" lvl="0" indent="0" algn="l" defTabSz="457200" rtl="0" eaLnBrk="1" fontAlgn="auto" latinLnBrk="0" hangingPunct="1">
                        <a:lnSpc>
                          <a:spcPts val="1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2 - Task 2</a:t>
                      </a: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266393">
                <a:tc>
                  <a:txBody>
                    <a:bodyPr/>
                    <a:lstStyle/>
                    <a:p>
                      <a:pPr defTabSz="457200">
                        <a:lnSpc>
                          <a:spcPts val="10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266393">
                <a:tc>
                  <a:txBody>
                    <a:bodyPr/>
                    <a:lstStyle/>
                    <a:p>
                      <a:pPr marL="0" marR="0" lvl="0" indent="0" algn="l" defTabSz="457200" rtl="0" eaLnBrk="1" fontAlgn="auto" latinLnBrk="0" hangingPunct="1">
                        <a:lnSpc>
                          <a:spcPts val="1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3 - Task 3</a:t>
                      </a: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266393">
                <a:tc>
                  <a:txBody>
                    <a:bodyPr/>
                    <a:lstStyle/>
                    <a:p>
                      <a:pPr defTabSz="457200">
                        <a:lnSpc>
                          <a:spcPts val="10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266393">
                <a:tc>
                  <a:txBody>
                    <a:bodyPr/>
                    <a:lstStyle/>
                    <a:p>
                      <a:pPr marL="0" marR="0" lvl="0" indent="0" algn="l" defTabSz="457200" rtl="0" eaLnBrk="1" fontAlgn="auto" latinLnBrk="0" hangingPunct="1">
                        <a:lnSpc>
                          <a:spcPts val="1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4 - Task 4</a:t>
                      </a: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266393">
                <a:tc>
                  <a:txBody>
                    <a:bodyPr/>
                    <a:lstStyle/>
                    <a:p>
                      <a:pPr defTabSz="457200">
                        <a:lnSpc>
                          <a:spcPts val="10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266393">
                <a:tc>
                  <a:txBody>
                    <a:bodyPr/>
                    <a:lstStyle/>
                    <a:p>
                      <a:pPr marL="0" marR="0" lvl="0" indent="0" algn="l" defTabSz="457200" rtl="0" eaLnBrk="1" fontAlgn="auto" latinLnBrk="0" hangingPunct="1">
                        <a:lnSpc>
                          <a:spcPts val="1000"/>
                        </a:lnSpc>
                        <a:spcBef>
                          <a:spcPts val="0"/>
                        </a:spcBef>
                        <a:spcAft>
                          <a:spcPts val="0"/>
                        </a:spcAft>
                        <a:buClrTx/>
                        <a:buSzTx/>
                        <a:buFontTx/>
                        <a:buNone/>
                        <a:tabLst/>
                        <a:defRPr/>
                      </a:pPr>
                      <a:r>
                        <a:rPr kumimoji="0" lang="en-CA" sz="2000" b="0" i="0" u="none" strike="noStrike" kern="0" cap="none" spc="0" normalizeH="0" baseline="0" noProof="0" dirty="0">
                          <a:ln>
                            <a:noFill/>
                          </a:ln>
                          <a:solidFill>
                            <a:srgbClr val="000000"/>
                          </a:solidFill>
                          <a:effectLst/>
                          <a:uLnTx/>
                          <a:uFillTx/>
                          <a:latin typeface="Arial" panose="020B0604020202020204" pitchFamily="34" charset="0"/>
                          <a:ea typeface="Helvetica Neue Light"/>
                          <a:cs typeface="Arial" panose="020B0604020202020204" pitchFamily="34" charset="0"/>
                          <a:sym typeface="Helvetica Neue Light"/>
                        </a:rPr>
                        <a:t>5 - Task 5</a:t>
                      </a: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266393">
                <a:tc>
                  <a:txBody>
                    <a:bodyPr/>
                    <a:lstStyle/>
                    <a:p>
                      <a:pPr defTabSz="457200">
                        <a:lnSpc>
                          <a:spcPts val="10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266393">
                <a:tc>
                  <a:txBody>
                    <a:bodyPr/>
                    <a:lstStyle/>
                    <a:p>
                      <a:pPr algn="l" defTabSz="457200">
                        <a:lnSpc>
                          <a:spcPts val="1000"/>
                        </a:lnSpc>
                      </a:pP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6 - Task 6</a:t>
                      </a: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1867847787"/>
                  </a:ext>
                </a:extLst>
              </a:tr>
              <a:tr h="266393">
                <a:tc>
                  <a:txBody>
                    <a:bodyPr/>
                    <a:lstStyle/>
                    <a:p>
                      <a:pPr algn="l" defTabSz="457200">
                        <a:lnSpc>
                          <a:spcPts val="1000"/>
                        </a:lnSpc>
                      </a:pPr>
                      <a:endParaRPr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73670493"/>
                  </a:ext>
                </a:extLst>
              </a:tr>
              <a:tr h="266393">
                <a:tc>
                  <a:txBody>
                    <a:bodyPr/>
                    <a:lstStyle/>
                    <a:p>
                      <a:pPr marL="0" marR="0" lvl="0" indent="0" algn="l" defTabSz="457200" rtl="0" eaLnBrk="1" fontAlgn="auto" latinLnBrk="0" hangingPunct="1">
                        <a:lnSpc>
                          <a:spcPts val="1000"/>
                        </a:lnSpc>
                        <a:spcBef>
                          <a:spcPts val="0"/>
                        </a:spcBef>
                        <a:spcAft>
                          <a:spcPts val="0"/>
                        </a:spcAft>
                        <a:buClrTx/>
                        <a:buSzTx/>
                        <a:buFontTx/>
                        <a:buNone/>
                        <a:tabLst/>
                        <a:defRPr/>
                      </a:pP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7 - Task 7</a:t>
                      </a: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898751530"/>
                  </a:ext>
                </a:extLst>
              </a:tr>
              <a:tr h="266393">
                <a:tc>
                  <a:txBody>
                    <a:bodyPr/>
                    <a:lstStyle/>
                    <a:p>
                      <a:pPr marL="0" marR="0" lvl="0" indent="0" algn="l" defTabSz="457200" rtl="0" eaLnBrk="1" fontAlgn="auto" latinLnBrk="0" hangingPunct="1">
                        <a:lnSpc>
                          <a:spcPts val="1000"/>
                        </a:lnSpc>
                        <a:spcBef>
                          <a:spcPts val="0"/>
                        </a:spcBef>
                        <a:spcAft>
                          <a:spcPts val="0"/>
                        </a:spcAft>
                        <a:buClrTx/>
                        <a:buSzTx/>
                        <a:buFontTx/>
                        <a:buNone/>
                        <a:tabLst/>
                        <a:defRPr/>
                      </a:pPr>
                      <a:endPar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endParaRP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0617829"/>
                  </a:ext>
                </a:extLst>
              </a:tr>
              <a:tr h="266393">
                <a:tc>
                  <a:txBody>
                    <a:bodyPr/>
                    <a:lstStyle/>
                    <a:p>
                      <a:pPr marL="0" marR="0" lvl="0" indent="0" algn="l" defTabSz="457200" rtl="0" eaLnBrk="1" fontAlgn="auto" latinLnBrk="0" hangingPunct="1">
                        <a:lnSpc>
                          <a:spcPts val="1000"/>
                        </a:lnSpc>
                        <a:spcBef>
                          <a:spcPts val="0"/>
                        </a:spcBef>
                        <a:spcAft>
                          <a:spcPts val="0"/>
                        </a:spcAft>
                        <a:buClrTx/>
                        <a:buSzTx/>
                        <a:buFontTx/>
                        <a:buNone/>
                        <a:tabLst/>
                        <a:defRPr/>
                      </a:pPr>
                      <a:r>
                        <a:rPr lang="en-US" sz="2000" b="0" i="0" dirty="0">
                          <a:latin typeface="Arial" panose="020B0604020202020204" pitchFamily="34" charset="0"/>
                          <a:ea typeface="Helvetica Neue Light" panose="02000403000000020004" pitchFamily="2" charset="0"/>
                          <a:cs typeface="Arial" panose="020B0604020202020204" pitchFamily="34" charset="0"/>
                          <a:sym typeface="Helvetica Neue Medium"/>
                        </a:rPr>
                        <a:t>8 - Task 8</a:t>
                      </a: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4F3"/>
                    </a:solidFill>
                  </a:tcPr>
                </a:tc>
                <a:extLst>
                  <a:ext uri="{0D108BD9-81ED-4DB2-BD59-A6C34878D82A}">
                    <a16:rowId xmlns:a16="http://schemas.microsoft.com/office/drawing/2014/main" val="1176561551"/>
                  </a:ext>
                </a:extLst>
              </a:tr>
              <a:tr h="0">
                <a:tc>
                  <a:txBody>
                    <a:bodyPr/>
                    <a:lstStyle/>
                    <a:p>
                      <a:pPr defTabSz="457200">
                        <a:lnSpc>
                          <a:spcPts val="1000"/>
                        </a:lnSpc>
                      </a:pPr>
                      <a:endParaRPr sz="1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22383569"/>
                  </a:ext>
                </a:extLst>
              </a:tr>
            </a:tbl>
          </a:graphicData>
        </a:graphic>
      </p:graphicFrame>
      <p:sp>
        <p:nvSpPr>
          <p:cNvPr id="176" name="High level rollup"/>
          <p:cNvSpPr txBox="1">
            <a:spLocks noGrp="1"/>
          </p:cNvSpPr>
          <p:nvPr>
            <p:ph type="title"/>
          </p:nvPr>
        </p:nvSpPr>
        <p:spPr>
          <a:prstGeom prst="rect">
            <a:avLst/>
          </a:prstGeom>
        </p:spPr>
        <p:txBody>
          <a:bodyPr/>
          <a:lstStyle/>
          <a:p>
            <a:r>
              <a:rPr lang="en-CA" dirty="0">
                <a:latin typeface="Arial" panose="020B0604020202020204" pitchFamily="34" charset="0"/>
                <a:cs typeface="Arial" panose="020B0604020202020204" pitchFamily="34" charset="0"/>
              </a:rPr>
              <a:t>Summary of results </a:t>
            </a:r>
            <a:r>
              <a:rPr lang="en-US" dirty="0">
                <a:latin typeface="Arial" panose="020B0604020202020204" pitchFamily="34" charset="0"/>
                <a:cs typeface="Arial" panose="020B0604020202020204" pitchFamily="34" charset="0"/>
              </a:rPr>
              <a:t>- 8 </a:t>
            </a:r>
            <a:r>
              <a:rPr lang="en-US" dirty="0" smtClean="0">
                <a:latin typeface="Arial" panose="020B0604020202020204" pitchFamily="34" charset="0"/>
                <a:cs typeface="Arial" panose="020B0604020202020204" pitchFamily="34" charset="0"/>
              </a:rPr>
              <a:t>Tasks, 8 Users </a:t>
            </a:r>
            <a:r>
              <a:rPr lang="en-US" dirty="0">
                <a:latin typeface="Arial" panose="020B0604020202020204" pitchFamily="34" charset="0"/>
                <a:cs typeface="Arial" panose="020B0604020202020204" pitchFamily="34" charset="0"/>
              </a:rPr>
              <a:t>Option</a:t>
            </a:r>
            <a:endParaRPr dirty="0">
              <a:latin typeface="Arial" panose="020B0604020202020204" pitchFamily="34" charset="0"/>
              <a:cs typeface="Arial" panose="020B0604020202020204" pitchFamily="34" charset="0"/>
            </a:endParaRPr>
          </a:p>
        </p:txBody>
      </p:sp>
      <p:sp>
        <p:nvSpPr>
          <p:cNvPr id="177" name="Task outcome summary"/>
          <p:cNvSpPr txBox="1">
            <a:spLocks noGrp="1"/>
          </p:cNvSpPr>
          <p:nvPr>
            <p:ph type="body" idx="21"/>
          </p:nvPr>
        </p:nvSpPr>
        <p:spPr>
          <a:xfrm>
            <a:off x="1320800" y="2877283"/>
            <a:ext cx="5694363" cy="551372"/>
          </a:xfrm>
          <a:prstGeom prst="rect">
            <a:avLst/>
          </a:prstGeom>
        </p:spPr>
        <p:txBody>
          <a:bodyPr/>
          <a:lstStyle/>
          <a:p>
            <a:r>
              <a:rPr lang="en-US" dirty="0">
                <a:latin typeface="Arial" panose="020B0604020202020204" pitchFamily="34" charset="0"/>
                <a:cs typeface="Arial" panose="020B0604020202020204" pitchFamily="34" charset="0"/>
              </a:rPr>
              <a:t>Task names</a:t>
            </a:r>
            <a:endParaRPr dirty="0">
              <a:latin typeface="Arial" panose="020B0604020202020204" pitchFamily="34" charset="0"/>
              <a:cs typeface="Arial" panose="020B0604020202020204" pitchFamily="34" charset="0"/>
            </a:endParaRPr>
          </a:p>
        </p:txBody>
      </p:sp>
      <p:sp>
        <p:nvSpPr>
          <p:cNvPr id="180" name="Line"/>
          <p:cNvSpPr/>
          <p:nvPr/>
        </p:nvSpPr>
        <p:spPr>
          <a:xfrm flipV="1">
            <a:off x="1382099" y="1969490"/>
            <a:ext cx="21451478" cy="4"/>
          </a:xfrm>
          <a:prstGeom prst="line">
            <a:avLst/>
          </a:prstGeom>
          <a:ln w="25400">
            <a:solidFill>
              <a:srgbClr val="A6AAA9"/>
            </a:solidFill>
            <a:miter lim="400000"/>
          </a:ln>
        </p:spPr>
        <p:txBody>
          <a:bodyPr lIns="50800" tIns="50800" rIns="50800" bIns="50800" anchor="ctr"/>
          <a:lstStyle/>
          <a:p>
            <a:pPr defTabSz="457200">
              <a:lnSpc>
                <a:spcPct val="100000"/>
              </a:lnSpc>
              <a:spcBef>
                <a:spcPts val="0"/>
              </a:spcBef>
              <a:defRPr sz="1200">
                <a:latin typeface="Helvetica"/>
                <a:ea typeface="Helvetica"/>
                <a:cs typeface="Helvetica"/>
                <a:sym typeface="Helvetica"/>
              </a:defRPr>
            </a:pPr>
            <a:endParaRPr/>
          </a:p>
        </p:txBody>
      </p:sp>
      <p:graphicFrame>
        <p:nvGraphicFramePr>
          <p:cNvPr id="54" name="Table">
            <a:extLst>
              <a:ext uri="{FF2B5EF4-FFF2-40B4-BE49-F238E27FC236}">
                <a16:creationId xmlns:a16="http://schemas.microsoft.com/office/drawing/2014/main" id="{2E49D22C-9982-F147-844B-E8119DF4AE67}"/>
              </a:ext>
            </a:extLst>
          </p:cNvPr>
          <p:cNvGraphicFramePr/>
          <p:nvPr>
            <p:extLst>
              <p:ext uri="{D42A27DB-BD31-4B8C-83A1-F6EECF244321}">
                <p14:modId xmlns:p14="http://schemas.microsoft.com/office/powerpoint/2010/main" val="2439759635"/>
              </p:ext>
            </p:extLst>
          </p:nvPr>
        </p:nvGraphicFramePr>
        <p:xfrm>
          <a:off x="21829919" y="3573595"/>
          <a:ext cx="1039557" cy="3963552"/>
        </p:xfrm>
        <a:graphic>
          <a:graphicData uri="http://schemas.openxmlformats.org/drawingml/2006/table">
            <a:tbl>
              <a:tblPr>
                <a:tableStyleId>{4C3C2611-4C71-4FC5-86AE-919BDF0F9419}</a:tableStyleId>
              </a:tblPr>
              <a:tblGrid>
                <a:gridCol w="1039557">
                  <a:extLst>
                    <a:ext uri="{9D8B030D-6E8A-4147-A177-3AD203B41FA5}">
                      <a16:colId xmlns:a16="http://schemas.microsoft.com/office/drawing/2014/main" val="20000"/>
                    </a:ext>
                  </a:extLst>
                </a:gridCol>
              </a:tblGrid>
              <a:tr h="303882">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5</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1"/>
                  </a:ext>
                </a:extLst>
              </a:tr>
              <a:tr h="1967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59443723"/>
                  </a:ext>
                </a:extLst>
              </a:tr>
              <a:tr h="303882">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2"/>
                  </a:ext>
                </a:extLst>
              </a:tr>
              <a:tr h="1967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7353136"/>
                  </a:ext>
                </a:extLst>
              </a:tr>
              <a:tr h="303882">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6</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3"/>
                  </a:ext>
                </a:extLst>
              </a:tr>
              <a:tr h="1967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88843571"/>
                  </a:ext>
                </a:extLst>
              </a:tr>
              <a:tr h="303882">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8</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4"/>
                  </a:ext>
                </a:extLst>
              </a:tr>
              <a:tr h="1967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63875856"/>
                  </a:ext>
                </a:extLst>
              </a:tr>
              <a:tr h="303882">
                <a:tc>
                  <a:txBody>
                    <a:bodyPr/>
                    <a:lstStyle/>
                    <a:p>
                      <a:pPr defTabSz="457200">
                        <a:lnSpc>
                          <a:spcPts val="500"/>
                        </a:lnSpc>
                      </a:pPr>
                      <a:r>
                        <a:rPr lang="en-US" sz="2000" b="0" dirty="0">
                          <a:latin typeface="Arial" panose="020B0604020202020204" pitchFamily="34" charset="0"/>
                          <a:ea typeface="Helvetica Neue Medium"/>
                          <a:cs typeface="Arial" panose="020B0604020202020204" pitchFamily="34" charset="0"/>
                          <a:sym typeface="Helvetica Neue Medium"/>
                        </a:rPr>
                        <a:t>7</a:t>
                      </a:r>
                      <a:r>
                        <a:rPr sz="2000" b="0" dirty="0">
                          <a:latin typeface="Arial" panose="020B0604020202020204" pitchFamily="34" charset="0"/>
                          <a:ea typeface="Helvetica Neue Medium"/>
                          <a:cs typeface="Arial" panose="020B0604020202020204" pitchFamily="34" charset="0"/>
                          <a:sym typeface="Helvetica Neue Medium"/>
                        </a:rPr>
                        <a:t>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6F4F4"/>
                    </a:solidFill>
                  </a:tcPr>
                </a:tc>
                <a:extLst>
                  <a:ext uri="{0D108BD9-81ED-4DB2-BD59-A6C34878D82A}">
                    <a16:rowId xmlns:a16="http://schemas.microsoft.com/office/drawing/2014/main" val="10005"/>
                  </a:ext>
                </a:extLst>
              </a:tr>
              <a:tr h="1967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85554256"/>
                  </a:ext>
                </a:extLst>
              </a:tr>
              <a:tr h="331932">
                <a:tc>
                  <a:txBody>
                    <a:bodyPr/>
                    <a:lstStyle/>
                    <a:p>
                      <a:pPr marL="0" marR="0" lvl="0" indent="0" algn="ctr" defTabSz="457200" rtl="0" eaLnBrk="1" fontAlgn="auto" latinLnBrk="0" hangingPunct="1">
                        <a:lnSpc>
                          <a:spcPts val="5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4 of 8</a:t>
                      </a:r>
                    </a:p>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788108135"/>
                  </a:ext>
                </a:extLst>
              </a:tr>
              <a:tr h="196778">
                <a:tc>
                  <a:txBody>
                    <a:bodyPr/>
                    <a:lstStyle/>
                    <a:p>
                      <a:pPr defTabSz="457200">
                        <a:lnSpc>
                          <a:spcPts val="500"/>
                        </a:lnSpc>
                      </a:pP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0332837"/>
                  </a:ext>
                </a:extLst>
              </a:tr>
              <a:tr h="303882">
                <a:tc>
                  <a:txBody>
                    <a:bodyPr/>
                    <a:lstStyle/>
                    <a:p>
                      <a:pPr marL="0" marR="0" lvl="0" indent="0" algn="ctr" defTabSz="457200" rtl="0" eaLnBrk="1" fontAlgn="auto" latinLnBrk="0" hangingPunct="1">
                        <a:lnSpc>
                          <a:spcPts val="5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4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72436729"/>
                  </a:ext>
                </a:extLst>
              </a:tr>
              <a:tr h="196778">
                <a:tc>
                  <a:txBody>
                    <a:bodyPr/>
                    <a:lstStyle/>
                    <a:p>
                      <a:pPr marL="0" marR="0" lvl="0" indent="0" algn="ctr" defTabSz="457200" rtl="0" eaLnBrk="1" fontAlgn="auto" latinLnBrk="0" hangingPunct="1">
                        <a:lnSpc>
                          <a:spcPts val="500"/>
                        </a:lnSpc>
                        <a:spcBef>
                          <a:spcPts val="0"/>
                        </a:spcBef>
                        <a:spcAft>
                          <a:spcPts val="0"/>
                        </a:spcAft>
                        <a:buClrTx/>
                        <a:buSzTx/>
                        <a:buFontTx/>
                        <a:buNone/>
                        <a:tabLst/>
                        <a:defRPr/>
                      </a:pPr>
                      <a:endParaRPr lang="en-US"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293730500"/>
                  </a:ext>
                </a:extLst>
              </a:tr>
              <a:tr h="303882">
                <a:tc>
                  <a:txBody>
                    <a:bodyPr/>
                    <a:lstStyle/>
                    <a:p>
                      <a:pPr marL="0" marR="0" lvl="0" indent="0" algn="ctr" defTabSz="457200" rtl="0" eaLnBrk="1" fontAlgn="auto" latinLnBrk="0" hangingPunct="1">
                        <a:lnSpc>
                          <a:spcPts val="500"/>
                        </a:lnSpc>
                        <a:spcBef>
                          <a:spcPts val="0"/>
                        </a:spcBef>
                        <a:spcAft>
                          <a:spcPts val="0"/>
                        </a:spcAft>
                        <a:buClrTx/>
                        <a:buSzTx/>
                        <a:buFontTx/>
                        <a:buNone/>
                        <a:tabLst/>
                        <a:defRPr/>
                      </a:pPr>
                      <a:r>
                        <a:rPr lang="en-US" sz="2000" b="0" dirty="0">
                          <a:latin typeface="Arial" panose="020B0604020202020204" pitchFamily="34" charset="0"/>
                          <a:ea typeface="Helvetica Neue Medium"/>
                          <a:cs typeface="Arial" panose="020B0604020202020204" pitchFamily="34" charset="0"/>
                          <a:sym typeface="Helvetica Neue Medium"/>
                        </a:rPr>
                        <a:t>5 of 8</a:t>
                      </a: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solidFill>
                      <a:srgbClr val="F7F3F3"/>
                    </a:solidFill>
                  </a:tcPr>
                </a:tc>
                <a:extLst>
                  <a:ext uri="{0D108BD9-81ED-4DB2-BD59-A6C34878D82A}">
                    <a16:rowId xmlns:a16="http://schemas.microsoft.com/office/drawing/2014/main" val="25102881"/>
                  </a:ext>
                </a:extLst>
              </a:tr>
              <a:tr h="0">
                <a:tc>
                  <a:txBody>
                    <a:bodyPr/>
                    <a:lstStyle/>
                    <a:p>
                      <a:pPr defTabSz="457200"/>
                      <a:endParaRPr sz="1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762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37814234"/>
                  </a:ext>
                </a:extLst>
              </a:tr>
            </a:tbl>
          </a:graphicData>
        </a:graphic>
      </p:graphicFrame>
      <p:graphicFrame>
        <p:nvGraphicFramePr>
          <p:cNvPr id="25" name="Table">
            <a:extLst>
              <a:ext uri="{FF2B5EF4-FFF2-40B4-BE49-F238E27FC236}">
                <a16:creationId xmlns:a16="http://schemas.microsoft.com/office/drawing/2014/main" id="{107C09D0-6AF7-C348-8D8A-CD9D62388E2B}"/>
              </a:ext>
            </a:extLst>
          </p:cNvPr>
          <p:cNvGraphicFramePr/>
          <p:nvPr>
            <p:extLst>
              <p:ext uri="{D42A27DB-BD31-4B8C-83A1-F6EECF244321}">
                <p14:modId xmlns:p14="http://schemas.microsoft.com/office/powerpoint/2010/main" val="2493905311"/>
              </p:ext>
            </p:extLst>
          </p:nvPr>
        </p:nvGraphicFramePr>
        <p:xfrm>
          <a:off x="7083225" y="8737656"/>
          <a:ext cx="15802177" cy="4134448"/>
        </p:xfrm>
        <a:graphic>
          <a:graphicData uri="http://schemas.openxmlformats.org/drawingml/2006/table">
            <a:tbl>
              <a:tblPr firstRow="1">
                <a:tableStyleId>{4C3C2611-4C71-4FC5-86AE-919BDF0F9419}</a:tableStyleId>
              </a:tblPr>
              <a:tblGrid>
                <a:gridCol w="978228">
                  <a:extLst>
                    <a:ext uri="{9D8B030D-6E8A-4147-A177-3AD203B41FA5}">
                      <a16:colId xmlns:a16="http://schemas.microsoft.com/office/drawing/2014/main" val="20000"/>
                    </a:ext>
                  </a:extLst>
                </a:gridCol>
                <a:gridCol w="1719431">
                  <a:extLst>
                    <a:ext uri="{9D8B030D-6E8A-4147-A177-3AD203B41FA5}">
                      <a16:colId xmlns:a16="http://schemas.microsoft.com/office/drawing/2014/main" val="20001"/>
                    </a:ext>
                  </a:extLst>
                </a:gridCol>
                <a:gridCol w="1719431">
                  <a:extLst>
                    <a:ext uri="{9D8B030D-6E8A-4147-A177-3AD203B41FA5}">
                      <a16:colId xmlns:a16="http://schemas.microsoft.com/office/drawing/2014/main" val="20002"/>
                    </a:ext>
                  </a:extLst>
                </a:gridCol>
                <a:gridCol w="1719431">
                  <a:extLst>
                    <a:ext uri="{9D8B030D-6E8A-4147-A177-3AD203B41FA5}">
                      <a16:colId xmlns:a16="http://schemas.microsoft.com/office/drawing/2014/main" val="20003"/>
                    </a:ext>
                  </a:extLst>
                </a:gridCol>
                <a:gridCol w="1719431">
                  <a:extLst>
                    <a:ext uri="{9D8B030D-6E8A-4147-A177-3AD203B41FA5}">
                      <a16:colId xmlns:a16="http://schemas.microsoft.com/office/drawing/2014/main" val="20004"/>
                    </a:ext>
                  </a:extLst>
                </a:gridCol>
                <a:gridCol w="1719431">
                  <a:extLst>
                    <a:ext uri="{9D8B030D-6E8A-4147-A177-3AD203B41FA5}">
                      <a16:colId xmlns:a16="http://schemas.microsoft.com/office/drawing/2014/main" val="20005"/>
                    </a:ext>
                  </a:extLst>
                </a:gridCol>
                <a:gridCol w="1719431">
                  <a:extLst>
                    <a:ext uri="{9D8B030D-6E8A-4147-A177-3AD203B41FA5}">
                      <a16:colId xmlns:a16="http://schemas.microsoft.com/office/drawing/2014/main" val="20006"/>
                    </a:ext>
                  </a:extLst>
                </a:gridCol>
                <a:gridCol w="1719431">
                  <a:extLst>
                    <a:ext uri="{9D8B030D-6E8A-4147-A177-3AD203B41FA5}">
                      <a16:colId xmlns:a16="http://schemas.microsoft.com/office/drawing/2014/main" val="20007"/>
                    </a:ext>
                  </a:extLst>
                </a:gridCol>
                <a:gridCol w="1719431">
                  <a:extLst>
                    <a:ext uri="{9D8B030D-6E8A-4147-A177-3AD203B41FA5}">
                      <a16:colId xmlns:a16="http://schemas.microsoft.com/office/drawing/2014/main" val="20008"/>
                    </a:ext>
                  </a:extLst>
                </a:gridCol>
                <a:gridCol w="1068501">
                  <a:extLst>
                    <a:ext uri="{9D8B030D-6E8A-4147-A177-3AD203B41FA5}">
                      <a16:colId xmlns:a16="http://schemas.microsoft.com/office/drawing/2014/main" val="20009"/>
                    </a:ext>
                  </a:extLst>
                </a:gridCol>
              </a:tblGrid>
              <a:tr h="405493">
                <a:tc>
                  <a:txBody>
                    <a:bodyPr/>
                    <a:lstStyle/>
                    <a:p>
                      <a:pPr algn="l" defTabSz="457200">
                        <a:defRPr b="0"/>
                      </a:pPr>
                      <a:endParaRPr sz="200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0">
                      <a:miter lim="400000"/>
                    </a:lnL>
                    <a:lnR w="0">
                      <a:miter lim="400000"/>
                    </a:lnR>
                    <a:lnT w="0">
                      <a:miter lim="400000"/>
                    </a:lnT>
                    <a:lnB w="0">
                      <a:miter lim="400000"/>
                    </a:lnB>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1</a:t>
                      </a:r>
                    </a:p>
                  </a:txBody>
                  <a:tcPr marL="50800" marR="50800" marT="50800" marB="50800" anchor="ctr" horzOverflow="overflow">
                    <a:lnL w="0">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2</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3</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4</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5</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6</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7</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User 8</a:t>
                      </a: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tc>
                  <a:txBody>
                    <a:bodyPr/>
                    <a:lstStyle/>
                    <a:p>
                      <a:pPr defTabSz="457200">
                        <a:defRPr b="0"/>
                      </a:pPr>
                      <a:r>
                        <a:rPr sz="2000" b="0" dirty="0">
                          <a:latin typeface="Arial" panose="020B0604020202020204" pitchFamily="34" charset="0"/>
                          <a:ea typeface="Helvetica Neue Medium"/>
                          <a:cs typeface="Arial" panose="020B0604020202020204" pitchFamily="34" charset="0"/>
                          <a:sym typeface="Helvetica Neue Medium"/>
                        </a:rPr>
                        <a:t>Av</a:t>
                      </a:r>
                      <a:r>
                        <a:rPr lang="en-US" sz="2000" b="0" dirty="0">
                          <a:latin typeface="Arial" panose="020B0604020202020204" pitchFamily="34" charset="0"/>
                          <a:ea typeface="Helvetica Neue Medium"/>
                          <a:cs typeface="Arial" panose="020B0604020202020204" pitchFamily="34" charset="0"/>
                          <a:sym typeface="Helvetica Neue Medium"/>
                        </a:rPr>
                        <a:t>g.</a:t>
                      </a:r>
                      <a:endParaRPr sz="2000" b="0" dirty="0">
                        <a:latin typeface="Arial" panose="020B0604020202020204" pitchFamily="34" charset="0"/>
                        <a:ea typeface="Helvetica Neue Medium"/>
                        <a:cs typeface="Arial" panose="020B0604020202020204" pitchFamily="34" charset="0"/>
                        <a:sym typeface="Helvetica Neue Medium"/>
                      </a:endParaRPr>
                    </a:p>
                  </a:txBody>
                  <a:tcPr marL="50800" marR="50800" marT="50800" marB="50800" anchor="ctr" horzOverflow="overflow">
                    <a:lnL w="4445">
                      <a:solidFill>
                        <a:srgbClr val="FFFFFF"/>
                      </a:solidFill>
                      <a:miter lim="400000"/>
                    </a:lnL>
                    <a:lnR w="4445">
                      <a:solidFill>
                        <a:srgbClr val="FFFFFF"/>
                      </a:solidFill>
                      <a:miter lim="400000"/>
                    </a:lnR>
                    <a:lnT w="4445">
                      <a:solidFill>
                        <a:srgbClr val="EEEEEE"/>
                      </a:solidFill>
                      <a:miter lim="400000"/>
                    </a:lnT>
                    <a:lnB w="9525" cap="flat" cmpd="sng" algn="ctr">
                      <a:solidFill>
                        <a:srgbClr val="FFFFFF"/>
                      </a:solidFill>
                      <a:prstDash val="solid"/>
                      <a:miter lim="400000"/>
                      <a:headEnd type="none" w="med" len="med"/>
                      <a:tailEnd type="none" w="med" len="med"/>
                    </a:lnB>
                    <a:solidFill>
                      <a:srgbClr val="EEEEEE"/>
                    </a:solidFill>
                  </a:tcPr>
                </a:tc>
                <a:extLst>
                  <a:ext uri="{0D108BD9-81ED-4DB2-BD59-A6C34878D82A}">
                    <a16:rowId xmlns:a16="http://schemas.microsoft.com/office/drawing/2014/main" val="10000"/>
                  </a:ext>
                </a:extLst>
              </a:tr>
              <a:tr h="46600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1</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w="0">
                      <a:miter lim="400000"/>
                    </a:lnT>
                    <a:lnB>
                      <a:solidFill>
                        <a:srgbClr val="FFFFFF"/>
                      </a:solidFill>
                      <a:miter lim="400000"/>
                    </a:lnB>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1"/>
                  </a:ext>
                </a:extLst>
              </a:tr>
              <a:tr h="46600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2</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w="9525" cap="flat" cmpd="sng" algn="ctr">
                      <a:solidFill>
                        <a:srgbClr val="FFFFFF"/>
                      </a:solidFill>
                      <a:prstDash val="solid"/>
                      <a:miter lim="400000"/>
                      <a:headEnd type="none" w="med" len="med"/>
                      <a:tailEnd type="none" w="med" len="med"/>
                    </a:lnT>
                    <a:lnB>
                      <a:solidFill>
                        <a:srgbClr val="FFFFFF"/>
                      </a:solidFill>
                      <a:miter lim="400000"/>
                    </a:lnB>
                    <a:solidFill>
                      <a:srgbClr val="F6F4F4"/>
                    </a:solidFill>
                  </a:tcPr>
                </a:tc>
                <a:extLst>
                  <a:ext uri="{0D108BD9-81ED-4DB2-BD59-A6C34878D82A}">
                    <a16:rowId xmlns:a16="http://schemas.microsoft.com/office/drawing/2014/main" val="10002"/>
                  </a:ext>
                </a:extLst>
              </a:tr>
              <a:tr h="46600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3</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tcPr>
                </a:tc>
                <a:extLst>
                  <a:ext uri="{0D108BD9-81ED-4DB2-BD59-A6C34878D82A}">
                    <a16:rowId xmlns:a16="http://schemas.microsoft.com/office/drawing/2014/main" val="10003"/>
                  </a:ext>
                </a:extLst>
              </a:tr>
              <a:tr h="46600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4</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a:solidFill>
                        <a:srgbClr val="FFFFFF"/>
                      </a:solidFill>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a:solidFill>
                        <a:srgbClr val="FFFFFF"/>
                      </a:solidFill>
                      <a:miter lim="400000"/>
                    </a:lnB>
                    <a:solidFill>
                      <a:srgbClr val="6DBAE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FFFFFF"/>
                      </a:solidFill>
                      <a:miter lim="400000"/>
                    </a:lnB>
                    <a:solidFill>
                      <a:srgbClr val="F6F4F4"/>
                    </a:solidFill>
                  </a:tcPr>
                </a:tc>
                <a:extLst>
                  <a:ext uri="{0D108BD9-81ED-4DB2-BD59-A6C34878D82A}">
                    <a16:rowId xmlns:a16="http://schemas.microsoft.com/office/drawing/2014/main" val="10004"/>
                  </a:ext>
                </a:extLst>
              </a:tr>
              <a:tr h="46600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5</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ED7E2B"/>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a:solidFill>
                        <a:srgbClr val="FFFFFF"/>
                      </a:solidFill>
                      <a:miter lim="400000"/>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0005"/>
                  </a:ext>
                </a:extLst>
              </a:tr>
              <a:tr h="46600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6</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40s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58s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solidFill>
                      <a:srgbClr val="F7F3F4"/>
                    </a:solidFill>
                  </a:tcPr>
                </a:tc>
                <a:extLst>
                  <a:ext uri="{0D108BD9-81ED-4DB2-BD59-A6C34878D82A}">
                    <a16:rowId xmlns:a16="http://schemas.microsoft.com/office/drawing/2014/main" val="990962616"/>
                  </a:ext>
                </a:extLst>
              </a:tr>
              <a:tr h="46600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7</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5m 51s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3m 24s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2m 38s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w="9525" cap="flat" cmpd="sng" algn="ctr">
                      <a:solidFill>
                        <a:srgbClr val="FFFFFF"/>
                      </a:solidFill>
                      <a:prstDash val="solid"/>
                      <a:miter lim="400000"/>
                      <a:headEnd type="none" w="med" len="med"/>
                      <a:tailEnd type="none" w="med" len="med"/>
                    </a:lnB>
                    <a:solidFill>
                      <a:srgbClr val="ED7D2C"/>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w="9525" cap="flat" cmpd="sng" algn="ctr">
                      <a:solidFill>
                        <a:srgbClr val="FFFFFF"/>
                      </a:solidFill>
                      <a:prstDash val="solid"/>
                      <a:miter lim="400000"/>
                      <a:headEnd type="none" w="med" len="med"/>
                      <a:tailEnd type="none" w="med" len="med"/>
                    </a:lnB>
                  </a:tcPr>
                </a:tc>
                <a:extLst>
                  <a:ext uri="{0D108BD9-81ED-4DB2-BD59-A6C34878D82A}">
                    <a16:rowId xmlns:a16="http://schemas.microsoft.com/office/drawing/2014/main" val="1820604497"/>
                  </a:ext>
                </a:extLst>
              </a:tr>
              <a:tr h="466006">
                <a:tc>
                  <a:txBody>
                    <a:bodyPr/>
                    <a:lstStyle/>
                    <a:p>
                      <a:pPr algn="l" defTabSz="457200"/>
                      <a:r>
                        <a:rPr lang="en-US" sz="2000" dirty="0">
                          <a:latin typeface="Arial" panose="020B0604020202020204" pitchFamily="34" charset="0"/>
                          <a:ea typeface="Helvetica Neue Light"/>
                          <a:cs typeface="Arial" panose="020B0604020202020204" pitchFamily="34" charset="0"/>
                          <a:sym typeface="Helvetica Neue Light"/>
                        </a:rPr>
                        <a:t>Task 8</a:t>
                      </a:r>
                      <a:endParaRPr sz="2000" dirty="0">
                        <a:latin typeface="Arial" panose="020B0604020202020204" pitchFamily="34" charset="0"/>
                        <a:ea typeface="Helvetica Neue Light"/>
                        <a:cs typeface="Arial" panose="020B0604020202020204" pitchFamily="34" charset="0"/>
                        <a:sym typeface="Helvetica Neue Light"/>
                      </a:endParaRPr>
                    </a:p>
                  </a:txBody>
                  <a:tcPr marL="50800" marR="50800" marT="50800" marB="50800" anchor="ctr" horzOverflow="overflow">
                    <a:lnL w="0">
                      <a:miter lim="400000"/>
                    </a:lnL>
                    <a:lnR w="0">
                      <a:noFill/>
                      <a:miter lim="400000"/>
                    </a:lnR>
                    <a:lnT>
                      <a:solidFill>
                        <a:srgbClr val="FFFFFF"/>
                      </a:solidFill>
                      <a:miter lim="400000"/>
                    </a:lnT>
                    <a:lnB w="0">
                      <a:miter lim="400000"/>
                    </a:lnB>
                  </a:tcPr>
                </a:tc>
                <a:tc>
                  <a:txBody>
                    <a:bodyPr/>
                    <a:lstStyle/>
                    <a:p>
                      <a:r>
                        <a:rPr lang="en-CA" sz="2000" smtClean="0">
                          <a:solidFill>
                            <a:schemeClr val="bg1"/>
                          </a:solidFill>
                          <a:effectLst/>
                          <a:latin typeface="Arial" panose="020B0604020202020204" pitchFamily="34" charset="0"/>
                          <a:cs typeface="Arial" panose="020B0604020202020204" pitchFamily="34" charset="0"/>
                        </a:rPr>
                        <a:t>1m 19s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0">
                      <a:noFill/>
                      <a:miter lim="400000"/>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1m 40s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5m 51s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767676"/>
                    </a:solidFill>
                  </a:tcPr>
                </a:tc>
                <a:tc>
                  <a:txBody>
                    <a:bodyPr/>
                    <a:lstStyle/>
                    <a:p>
                      <a:r>
                        <a:rPr lang="en-CA" sz="2000" smtClean="0">
                          <a:solidFill>
                            <a:schemeClr val="bg1"/>
                          </a:solidFill>
                          <a:effectLst/>
                          <a:latin typeface="Arial" panose="020B0604020202020204" pitchFamily="34" charset="0"/>
                          <a:cs typeface="Arial" panose="020B0604020202020204" pitchFamily="34" charset="0"/>
                        </a:rPr>
                        <a:t>3m 24s</a:t>
                      </a:r>
                      <a:endParaRPr lang="en-CA" sz="200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76767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1m 58s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13m 39s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6DBAE6"/>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ED7D2C"/>
                    </a:solidFill>
                  </a:tcPr>
                </a:tc>
                <a:tc>
                  <a:txBody>
                    <a:bodyPr/>
                    <a:lstStyle/>
                    <a:p>
                      <a:r>
                        <a:rPr lang="en-CA" sz="2000" dirty="0" smtClean="0">
                          <a:solidFill>
                            <a:schemeClr val="bg1"/>
                          </a:solidFill>
                          <a:effectLst/>
                          <a:latin typeface="Arial" panose="020B0604020202020204" pitchFamily="34" charset="0"/>
                          <a:cs typeface="Arial" panose="020B0604020202020204" pitchFamily="34" charset="0"/>
                        </a:rPr>
                        <a:t>2m 38s</a:t>
                      </a:r>
                      <a:endParaRPr lang="en-CA" sz="2000" dirty="0">
                        <a:solidFill>
                          <a:schemeClr val="bg1"/>
                        </a:solidFill>
                        <a:effectLst/>
                        <a:latin typeface="Arial" panose="020B0604020202020204" pitchFamily="34" charset="0"/>
                        <a:cs typeface="Arial" panose="020B0604020202020204" pitchFamily="34" charset="0"/>
                      </a:endParaRPr>
                    </a:p>
                  </a:txBody>
                  <a:tcPr marL="38100" marR="38100" marT="38100" marB="38100" anchor="ctr">
                    <a:lnL w="9525" cap="flat" cmpd="sng" algn="ctr">
                      <a:solidFill>
                        <a:srgbClr val="FFFFFF"/>
                      </a:solidFill>
                      <a:prstDash val="solid"/>
                      <a:miter lim="400000"/>
                      <a:headEnd type="none" w="med" len="med"/>
                      <a:tailEnd type="none" w="med" len="med"/>
                    </a:lnL>
                    <a:lnR w="9525" cap="flat" cmpd="sng" algn="ctr">
                      <a:solidFill>
                        <a:srgbClr val="FFFFFF"/>
                      </a:solidFill>
                      <a:prstDash val="solid"/>
                      <a:miter lim="400000"/>
                      <a:headEnd type="none" w="med" len="med"/>
                      <a:tailEnd type="none" w="med" len="med"/>
                    </a:lnR>
                    <a:lnT>
                      <a:solidFill>
                        <a:srgbClr val="FFFFFF"/>
                      </a:solidFill>
                      <a:miter lim="400000"/>
                    </a:lnT>
                    <a:lnB>
                      <a:solidFill>
                        <a:srgbClr val="EEEEEE"/>
                      </a:solidFill>
                      <a:miter lim="400000"/>
                    </a:lnB>
                    <a:solidFill>
                      <a:srgbClr val="ED7D2C"/>
                    </a:solidFill>
                  </a:tcPr>
                </a:tc>
                <a:tc>
                  <a:txBody>
                    <a:bodyPr/>
                    <a:lstStyle/>
                    <a:p>
                      <a:r>
                        <a:rPr lang="en-CA" sz="2000" dirty="0">
                          <a:solidFill>
                            <a:schemeClr val="tx1"/>
                          </a:solidFill>
                          <a:effectLst/>
                          <a:latin typeface="Arial" panose="020B0604020202020204" pitchFamily="34" charset="0"/>
                          <a:cs typeface="Arial" panose="020B0604020202020204" pitchFamily="34" charset="0"/>
                        </a:rPr>
                        <a:t>4m 4s</a:t>
                      </a:r>
                    </a:p>
                  </a:txBody>
                  <a:tcPr marL="38100" marR="38100" marT="38100" marB="38100" anchor="ctr">
                    <a:lnL w="9525" cap="flat" cmpd="sng" algn="ctr">
                      <a:solidFill>
                        <a:srgbClr val="FFFFFF"/>
                      </a:solidFill>
                      <a:prstDash val="solid"/>
                      <a:miter lim="400000"/>
                      <a:headEnd type="none" w="med" len="med"/>
                      <a:tailEnd type="none" w="med" len="med"/>
                    </a:lnL>
                    <a:lnR>
                      <a:solidFill>
                        <a:srgbClr val="FFFFFF"/>
                      </a:solidFill>
                      <a:miter lim="400000"/>
                    </a:lnR>
                    <a:lnT>
                      <a:solidFill>
                        <a:srgbClr val="FFFFFF"/>
                      </a:solidFill>
                      <a:miter lim="400000"/>
                    </a:lnT>
                    <a:lnB>
                      <a:solidFill>
                        <a:srgbClr val="EEEEEE"/>
                      </a:solidFill>
                      <a:miter lim="400000"/>
                    </a:lnB>
                    <a:solidFill>
                      <a:srgbClr val="F7F3F4"/>
                    </a:solidFill>
                  </a:tcPr>
                </a:tc>
                <a:extLst>
                  <a:ext uri="{0D108BD9-81ED-4DB2-BD59-A6C34878D82A}">
                    <a16:rowId xmlns:a16="http://schemas.microsoft.com/office/drawing/2014/main" val="2253571031"/>
                  </a:ext>
                </a:extLst>
              </a:tr>
            </a:tbl>
          </a:graphicData>
        </a:graphic>
      </p:graphicFrame>
      <p:graphicFrame>
        <p:nvGraphicFramePr>
          <p:cNvPr id="26" name="2D Pie Chart">
            <a:extLst>
              <a:ext uri="{FF2B5EF4-FFF2-40B4-BE49-F238E27FC236}">
                <a16:creationId xmlns:a16="http://schemas.microsoft.com/office/drawing/2014/main" id="{34A0453A-6487-8E4B-BEC3-67B109B42D95}"/>
              </a:ext>
            </a:extLst>
          </p:cNvPr>
          <p:cNvGraphicFramePr/>
          <p:nvPr>
            <p:extLst>
              <p:ext uri="{D42A27DB-BD31-4B8C-83A1-F6EECF244321}">
                <p14:modId xmlns:p14="http://schemas.microsoft.com/office/powerpoint/2010/main" val="3096209839"/>
              </p:ext>
            </p:extLst>
          </p:nvPr>
        </p:nvGraphicFramePr>
        <p:xfrm>
          <a:off x="1382099" y="8721353"/>
          <a:ext cx="4163957" cy="4163957"/>
        </p:xfrm>
        <a:graphic>
          <a:graphicData uri="http://schemas.openxmlformats.org/drawingml/2006/chart">
            <c:chart xmlns:c="http://schemas.openxmlformats.org/drawingml/2006/chart" xmlns:r="http://schemas.openxmlformats.org/officeDocument/2006/relationships" r:id="rId4"/>
          </a:graphicData>
        </a:graphic>
      </p:graphicFrame>
      <p:sp>
        <p:nvSpPr>
          <p:cNvPr id="33" name="Time on task">
            <a:extLst>
              <a:ext uri="{FF2B5EF4-FFF2-40B4-BE49-F238E27FC236}">
                <a16:creationId xmlns:a16="http://schemas.microsoft.com/office/drawing/2014/main" id="{99082AC2-E992-DC4E-939A-297F43D7C144}"/>
              </a:ext>
            </a:extLst>
          </p:cNvPr>
          <p:cNvSpPr txBox="1">
            <a:spLocks noGrp="1"/>
          </p:cNvSpPr>
          <p:nvPr>
            <p:ph type="body" idx="22"/>
          </p:nvPr>
        </p:nvSpPr>
        <p:spPr>
          <a:xfrm>
            <a:off x="1323660" y="8155846"/>
            <a:ext cx="5960543" cy="551372"/>
          </a:xfrm>
          <a:prstGeom prst="rect">
            <a:avLst/>
          </a:prstGeom>
        </p:spPr>
        <p:txBody>
          <a:bodyPr/>
          <a:lstStyle/>
          <a:p>
            <a:r>
              <a:rPr lang="en-US" dirty="0">
                <a:latin typeface="Arial" panose="020B0604020202020204" pitchFamily="34" charset="0"/>
                <a:cs typeface="Arial" panose="020B0604020202020204" pitchFamily="34" charset="0"/>
              </a:rPr>
              <a:t>Task success percentage</a:t>
            </a:r>
          </a:p>
        </p:txBody>
      </p:sp>
      <p:sp>
        <p:nvSpPr>
          <p:cNvPr id="2" name="Rectangle 1">
            <a:extLst>
              <a:ext uri="{FF2B5EF4-FFF2-40B4-BE49-F238E27FC236}">
                <a16:creationId xmlns:a16="http://schemas.microsoft.com/office/drawing/2014/main" id="{B8038323-7254-5C4A-87B4-9024E928750D}"/>
              </a:ext>
            </a:extLst>
          </p:cNvPr>
          <p:cNvSpPr/>
          <p:nvPr/>
        </p:nvSpPr>
        <p:spPr>
          <a:xfrm>
            <a:off x="7963700" y="7537148"/>
            <a:ext cx="254000" cy="2667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5" name="Completion percentage">
            <a:extLst>
              <a:ext uri="{FF2B5EF4-FFF2-40B4-BE49-F238E27FC236}">
                <a16:creationId xmlns:a16="http://schemas.microsoft.com/office/drawing/2014/main" id="{19A2E050-E858-CE47-B858-02BB0C9C53F9}"/>
              </a:ext>
            </a:extLst>
          </p:cNvPr>
          <p:cNvSpPr txBox="1">
            <a:spLocks noGrp="1"/>
          </p:cNvSpPr>
          <p:nvPr>
            <p:ph type="body" idx="23"/>
          </p:nvPr>
        </p:nvSpPr>
        <p:spPr>
          <a:xfrm>
            <a:off x="7009131" y="2877299"/>
            <a:ext cx="10299452" cy="551372"/>
          </a:xfrm>
          <a:prstGeom prst="rect">
            <a:avLst/>
          </a:prstGeom>
        </p:spPr>
        <p:txBody>
          <a:bodyPr/>
          <a:lstStyle/>
          <a:p>
            <a:r>
              <a:rPr lang="en-US" dirty="0">
                <a:latin typeface="Arial" panose="020B0604020202020204" pitchFamily="34" charset="0"/>
                <a:cs typeface="Arial" panose="020B0604020202020204" pitchFamily="34" charset="0"/>
              </a:rPr>
              <a:t>Task success</a:t>
            </a:r>
            <a:endParaRPr dirty="0">
              <a:latin typeface="Arial" panose="020B0604020202020204" pitchFamily="34" charset="0"/>
              <a:cs typeface="Arial" panose="020B0604020202020204" pitchFamily="34" charset="0"/>
            </a:endParaRPr>
          </a:p>
        </p:txBody>
      </p:sp>
      <p:sp>
        <p:nvSpPr>
          <p:cNvPr id="36" name="Time on task">
            <a:extLst>
              <a:ext uri="{FF2B5EF4-FFF2-40B4-BE49-F238E27FC236}">
                <a16:creationId xmlns:a16="http://schemas.microsoft.com/office/drawing/2014/main" id="{C18EBF6D-E8C8-D34F-8736-CB7474085AAF}"/>
              </a:ext>
            </a:extLst>
          </p:cNvPr>
          <p:cNvSpPr txBox="1">
            <a:spLocks/>
          </p:cNvSpPr>
          <p:nvPr/>
        </p:nvSpPr>
        <p:spPr>
          <a:xfrm>
            <a:off x="7012486" y="8155846"/>
            <a:ext cx="6733960" cy="5513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tIns="45719" rIns="45719" bIns="45719">
            <a:normAutofit/>
          </a:bodyPr>
          <a:lstStyle>
            <a:lvl1pPr marL="0" marR="0" indent="0" algn="l" defTabSz="825500" latinLnBrk="0">
              <a:lnSpc>
                <a:spcPct val="100000"/>
              </a:lnSpc>
              <a:spcBef>
                <a:spcPts val="0"/>
              </a:spcBef>
              <a:spcAft>
                <a:spcPts val="0"/>
              </a:spcAft>
              <a:buClrTx/>
              <a:buSzTx/>
              <a:buFontTx/>
              <a:buNone/>
              <a:tabLst/>
              <a:defRPr sz="2800" b="0" i="0" u="none" strike="noStrike" cap="none" spc="0" baseline="0">
                <a:solidFill>
                  <a:srgbClr val="000000"/>
                </a:solidFill>
                <a:uFillTx/>
                <a:latin typeface="Helvetica Neue Medium"/>
                <a:ea typeface="Helvetica Neue Medium"/>
                <a:cs typeface="Helvetica Neue Medium"/>
                <a:sym typeface="Helvetica Neue Medium"/>
              </a:defRPr>
            </a:lvl1pPr>
            <a:lvl2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2pPr>
            <a:lvl3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3pPr>
            <a:lvl4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4pPr>
            <a:lvl5pPr marL="0" marR="0" indent="0" algn="l" defTabSz="825500" latinLnBrk="0">
              <a:lnSpc>
                <a:spcPct val="100000"/>
              </a:lnSpc>
              <a:spcBef>
                <a:spcPts val="0"/>
              </a:spcBef>
              <a:spcAft>
                <a:spcPts val="0"/>
              </a:spcAft>
              <a:buClrTx/>
              <a:buSzTx/>
              <a:buFontTx/>
              <a:buNone/>
              <a:tabLst/>
              <a:defRPr sz="3200" b="0" i="0" u="none" strike="noStrike" cap="none" spc="0" baseline="0">
                <a:solidFill>
                  <a:srgbClr val="767676"/>
                </a:solidFill>
                <a:uFillTx/>
                <a:latin typeface="+mn-lt"/>
                <a:ea typeface="+mn-ea"/>
                <a:cs typeface="+mn-cs"/>
                <a:sym typeface="Helvetica Neue"/>
              </a:defRPr>
            </a:lvl5pPr>
            <a:lvl6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6pPr>
            <a:lvl7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7pPr>
            <a:lvl8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8pPr>
            <a:lvl9pPr marL="0" marR="0" indent="0" algn="l" defTabSz="825500" latinLnBrk="0">
              <a:lnSpc>
                <a:spcPct val="100000"/>
              </a:lnSpc>
              <a:spcBef>
                <a:spcPts val="0"/>
              </a:spcBef>
              <a:spcAft>
                <a:spcPts val="0"/>
              </a:spcAft>
              <a:buClrTx/>
              <a:buSzTx/>
              <a:buFontTx/>
              <a:buNone/>
              <a:tabLst/>
              <a:defRPr sz="4800" b="0" i="0" u="none" strike="noStrike" cap="none" spc="0" baseline="0">
                <a:solidFill>
                  <a:srgbClr val="767676"/>
                </a:solidFill>
                <a:uFillTx/>
                <a:latin typeface="+mn-lt"/>
                <a:ea typeface="+mn-ea"/>
                <a:cs typeface="+mn-cs"/>
                <a:sym typeface="Helvetica Neue"/>
              </a:defRPr>
            </a:lvl9pPr>
          </a:lstStyle>
          <a:p>
            <a:pPr hangingPunct="1"/>
            <a:r>
              <a:rPr lang="en-CA" dirty="0">
                <a:latin typeface="Arial" panose="020B0604020202020204" pitchFamily="34" charset="0"/>
                <a:cs typeface="Arial" panose="020B0604020202020204" pitchFamily="34" charset="0"/>
              </a:rPr>
              <a:t>Time on task</a:t>
            </a:r>
          </a:p>
        </p:txBody>
      </p:sp>
      <p:grpSp>
        <p:nvGrpSpPr>
          <p:cNvPr id="23" name="Group 22"/>
          <p:cNvGrpSpPr/>
          <p:nvPr/>
        </p:nvGrpSpPr>
        <p:grpSpPr>
          <a:xfrm>
            <a:off x="1382420" y="2165424"/>
            <a:ext cx="4988582" cy="288000"/>
            <a:chOff x="1382420" y="2165424"/>
            <a:chExt cx="4988582" cy="288000"/>
          </a:xfrm>
        </p:grpSpPr>
        <p:sp>
          <p:nvSpPr>
            <p:cNvPr id="24" name="z">
              <a:extLst>
                <a:ext uri="{FF2B5EF4-FFF2-40B4-BE49-F238E27FC236}">
                  <a16:creationId xmlns:a16="http://schemas.microsoft.com/office/drawing/2014/main" id="{BD9AB626-B325-8444-9697-75514D1F431E}"/>
                </a:ext>
              </a:extLst>
            </p:cNvPr>
            <p:cNvSpPr/>
            <p:nvPr/>
          </p:nvSpPr>
          <p:spPr>
            <a:xfrm>
              <a:off x="1382420" y="2165424"/>
              <a:ext cx="288000" cy="288000"/>
            </a:xfrm>
            <a:prstGeom prst="rect">
              <a:avLst/>
            </a:prstGeom>
            <a:solidFill>
              <a:srgbClr val="6DBAE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2" name="z">
              <a:extLst>
                <a:ext uri="{FF2B5EF4-FFF2-40B4-BE49-F238E27FC236}">
                  <a16:creationId xmlns:a16="http://schemas.microsoft.com/office/drawing/2014/main" id="{1573D949-FB99-6444-B8D0-8EAC1710EB4E}"/>
                </a:ext>
              </a:extLst>
            </p:cNvPr>
            <p:cNvSpPr>
              <a:spLocks noChangeAspect="1"/>
            </p:cNvSpPr>
            <p:nvPr/>
          </p:nvSpPr>
          <p:spPr>
            <a:xfrm>
              <a:off x="2958933" y="2165424"/>
              <a:ext cx="287998" cy="288000"/>
            </a:xfrm>
            <a:prstGeom prst="rect">
              <a:avLst/>
            </a:prstGeom>
            <a:solidFill>
              <a:srgbClr val="76767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4" name="z">
              <a:extLst>
                <a:ext uri="{FF2B5EF4-FFF2-40B4-BE49-F238E27FC236}">
                  <a16:creationId xmlns:a16="http://schemas.microsoft.com/office/drawing/2014/main" id="{7C6920DA-3B7F-544B-8773-5E1EF5F26BA8}"/>
                </a:ext>
              </a:extLst>
            </p:cNvPr>
            <p:cNvSpPr>
              <a:spLocks noChangeAspect="1"/>
            </p:cNvSpPr>
            <p:nvPr/>
          </p:nvSpPr>
          <p:spPr>
            <a:xfrm>
              <a:off x="5135026" y="2165424"/>
              <a:ext cx="290016" cy="288000"/>
            </a:xfrm>
            <a:prstGeom prst="rect">
              <a:avLst/>
            </a:prstGeom>
            <a:solidFill>
              <a:srgbClr val="ED7E2B"/>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lgn="ctr" defTabSz="584200">
                <a:lnSpc>
                  <a:spcPct val="100000"/>
                </a:lnSpc>
                <a:spcBef>
                  <a:spcPts val="0"/>
                </a:spcBef>
                <a:defRPr sz="2200">
                  <a:solidFill>
                    <a:srgbClr val="FFFFFF"/>
                  </a:solidFill>
                  <a:latin typeface="Helvetica Neue Medium"/>
                  <a:ea typeface="Helvetica Neue Medium"/>
                  <a:cs typeface="Helvetica Neue Medium"/>
                  <a:sym typeface="Helvetica Neue Medium"/>
                </a:defRPr>
              </a:lvl1pPr>
            </a:lstStyle>
            <a:p>
              <a:endParaRPr dirty="0"/>
            </a:p>
          </p:txBody>
        </p:sp>
        <p:sp>
          <p:nvSpPr>
            <p:cNvPr id="38" name="Success">
              <a:extLst>
                <a:ext uri="{FF2B5EF4-FFF2-40B4-BE49-F238E27FC236}">
                  <a16:creationId xmlns:a16="http://schemas.microsoft.com/office/drawing/2014/main" id="{453E2FB3-FDB6-1648-9A27-6079C04136AA}"/>
                </a:ext>
              </a:extLst>
            </p:cNvPr>
            <p:cNvSpPr txBox="1"/>
            <p:nvPr/>
          </p:nvSpPr>
          <p:spPr>
            <a:xfrm>
              <a:off x="1670421" y="2179631"/>
              <a:ext cx="1235347" cy="25958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Success</a:t>
              </a:r>
            </a:p>
          </p:txBody>
        </p:sp>
        <p:sp>
          <p:nvSpPr>
            <p:cNvPr id="39" name="Minor Mistake">
              <a:extLst>
                <a:ext uri="{FF2B5EF4-FFF2-40B4-BE49-F238E27FC236}">
                  <a16:creationId xmlns:a16="http://schemas.microsoft.com/office/drawing/2014/main" id="{A2E7BF7E-4C65-4945-865A-B7921EB22605}"/>
                </a:ext>
              </a:extLst>
            </p:cNvPr>
            <p:cNvSpPr txBox="1"/>
            <p:nvPr/>
          </p:nvSpPr>
          <p:spPr>
            <a:xfrm>
              <a:off x="3252493" y="2199547"/>
              <a:ext cx="1828938" cy="21975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Minor Mistake</a:t>
              </a:r>
            </a:p>
          </p:txBody>
        </p:sp>
        <p:sp>
          <p:nvSpPr>
            <p:cNvPr id="40" name="Fail">
              <a:extLst>
                <a:ext uri="{FF2B5EF4-FFF2-40B4-BE49-F238E27FC236}">
                  <a16:creationId xmlns:a16="http://schemas.microsoft.com/office/drawing/2014/main" id="{A3ADD6F4-AD64-B046-B017-97EF0CB27F2A}"/>
                </a:ext>
              </a:extLst>
            </p:cNvPr>
            <p:cNvSpPr txBox="1"/>
            <p:nvPr/>
          </p:nvSpPr>
          <p:spPr>
            <a:xfrm>
              <a:off x="5452550" y="2179630"/>
              <a:ext cx="918452" cy="25958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defTabSz="457200">
                <a:lnSpc>
                  <a:spcPct val="100000"/>
                </a:lnSpc>
                <a:spcBef>
                  <a:spcPts val="0"/>
                </a:spcBef>
                <a:defRPr sz="1400">
                  <a:latin typeface="Helvetica Neue Medium"/>
                  <a:ea typeface="Helvetica Neue Medium"/>
                  <a:cs typeface="Helvetica Neue Medium"/>
                  <a:sym typeface="Helvetica Neue Medium"/>
                </a:defRPr>
              </a:lvl1pPr>
            </a:lstStyle>
            <a:p>
              <a:r>
                <a:rPr sz="2000" dirty="0">
                  <a:latin typeface="Arial" panose="020B0604020202020204" pitchFamily="34" charset="0"/>
                  <a:cs typeface="Arial" panose="020B0604020202020204" pitchFamily="34" charset="0"/>
                </a:rPr>
                <a:t>Fail</a:t>
              </a:r>
            </a:p>
          </p:txBody>
        </p:sp>
      </p:grpSp>
    </p:spTree>
    <p:extLst>
      <p:ext uri="{BB962C8B-B14F-4D97-AF65-F5344CB8AC3E}">
        <p14:creationId xmlns:p14="http://schemas.microsoft.com/office/powerpoint/2010/main" val="2996577007"/>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25493</TotalTime>
  <Words>6653</Words>
  <Application>Microsoft Office PowerPoint</Application>
  <PresentationFormat>Custom</PresentationFormat>
  <Paragraphs>1737</Paragraphs>
  <Slides>49</Slides>
  <Notes>24</Notes>
  <HiddenSlides>0</HiddenSlides>
  <MMClips>1</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0</vt:i4>
      </vt:variant>
      <vt:variant>
        <vt:lpstr>Slide Titles</vt:lpstr>
      </vt:variant>
      <vt:variant>
        <vt:i4>49</vt:i4>
      </vt:variant>
    </vt:vector>
  </HeadingPairs>
  <TitlesOfParts>
    <vt:vector size="57" baseType="lpstr">
      <vt:lpstr>Arial</vt:lpstr>
      <vt:lpstr>Helvetica</vt:lpstr>
      <vt:lpstr>Helvetica Neue</vt:lpstr>
      <vt:lpstr>Helvetica Neue Light</vt:lpstr>
      <vt:lpstr>Helvetica Neue Light</vt:lpstr>
      <vt:lpstr>Helvetica Neue Medium</vt:lpstr>
      <vt:lpstr>Raleway</vt:lpstr>
      <vt:lpstr>21_BasicWhite</vt:lpstr>
      <vt:lpstr>Title of Project</vt:lpstr>
      <vt:lpstr>Testing summary</vt:lpstr>
      <vt:lpstr>Summary of results - 2 Tasks, 8 Users Option</vt:lpstr>
      <vt:lpstr>Summary of results - 3 Tasks, 8 Users Option</vt:lpstr>
      <vt:lpstr>Summary of results - 4 Tasks, 8 Users Option</vt:lpstr>
      <vt:lpstr>Summary of results - 5 Tasks, 8 Users Option</vt:lpstr>
      <vt:lpstr>Summary of results - 6 Tasks, 8 Users Option</vt:lpstr>
      <vt:lpstr>Summary of results - 7 Tasks, 8 Users Option</vt:lpstr>
      <vt:lpstr>Summary of results - 8 Tasks, 8 Users Option</vt:lpstr>
      <vt:lpstr>Summary of results - 4 Tasks,18 Users Option</vt:lpstr>
      <vt:lpstr>Summary of results - 5 Tasks, 18 Users Option</vt:lpstr>
      <vt:lpstr>Summary of results - 6 Tasks, 18 Users Option</vt:lpstr>
      <vt:lpstr>Summary of results - 7 Tasks, 18 Users Option</vt:lpstr>
      <vt:lpstr>Summary of results - 8 Tasks, 18 Users Option</vt:lpstr>
      <vt:lpstr>System Usability Scale (SUS)</vt:lpstr>
      <vt:lpstr>Video results</vt:lpstr>
      <vt:lpstr>Task 2 – Can I deduct a “Walking Cast” ?</vt:lpstr>
      <vt:lpstr>Overall comparative results</vt:lpstr>
      <vt:lpstr>Overall comparative results - cont.</vt:lpstr>
      <vt:lpstr>Overall comparative results - cont.</vt:lpstr>
      <vt:lpstr>Task 1 - Single task comparison - 8 Users</vt:lpstr>
      <vt:lpstr>Task 1 - Single task comparison - 18 Users</vt:lpstr>
      <vt:lpstr>Task 1  - Single task comparison - cont.</vt:lpstr>
      <vt:lpstr>Task 1  - Single task comparison - cont.</vt:lpstr>
      <vt:lpstr>Task 1 - Lorem ipsum dolor sit amet - 6 Users</vt:lpstr>
      <vt:lpstr>Task 1 - Lorem ipsum dolor sit amet - 8 Users</vt:lpstr>
      <vt:lpstr>Task 1 - Lorem ipsum dolor sit amet - 10 Users</vt:lpstr>
      <vt:lpstr>Task 1 - Lorem ipsum dolor sit amet - 12 Users</vt:lpstr>
      <vt:lpstr>Task 1 - Create a CRA account (Desktop)</vt:lpstr>
      <vt:lpstr>Task 1 - Create a CRA account (Desktop)</vt:lpstr>
      <vt:lpstr>Task 1 - Lorem ipsum dolor sit amet - cont.</vt:lpstr>
      <vt:lpstr>Task 1 - Lorem ipsum dolor sit - highlight</vt:lpstr>
      <vt:lpstr>Decision Times Overview</vt:lpstr>
      <vt:lpstr>Decision Times - Task 1</vt:lpstr>
      <vt:lpstr>Observations</vt:lpstr>
      <vt:lpstr>Observations</vt:lpstr>
      <vt:lpstr>Design recommendations</vt:lpstr>
      <vt:lpstr>Overall User behaviour</vt:lpstr>
      <vt:lpstr>Questions</vt:lpstr>
      <vt:lpstr>PowerPoint Presentation</vt:lpstr>
      <vt:lpstr>Post-test Survey - Question 1 of 2</vt:lpstr>
      <vt:lpstr>Post-test Survey - Question 2 of 2</vt:lpstr>
      <vt:lpstr>Post-test Survey - Question 2 of 2 (continued)</vt:lpstr>
      <vt:lpstr>System Usability Scale (SUS)</vt:lpstr>
      <vt:lpstr>System Usability Scale (SUS) - Interpreting your SUS results</vt:lpstr>
      <vt:lpstr>System Usability Scale (SUS)</vt:lpstr>
      <vt:lpstr>System Usability Scale (SUS) Data</vt:lpstr>
      <vt:lpstr>MeasuringU Benchmarks - Percentile Grade and Letter Grade</vt:lpstr>
      <vt:lpstr>Web page scanning patterns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UX Scorecard</dc:title>
  <dc:creator>Rath, Jonathan</dc:creator>
  <cp:keywords>SecurityClassificationLevel - UNCLASSIFIED, Creator - Janda, Alexander, EventDateandTime - 2021-02-09 at 08:04:18 PM, EventDateandTime - 2021-02-09 at 08:05:13 PM, EventDateandTime - 2021-02-09 at 08:07:21 PM, EventDateandTime - 2021-02-09 at 08:07:55 PM, EventDateandTime - 2021-02-09 at 08:08:39 PM, EventDateandTime - 2021-02-09 at 08:09:53 PM, EventDateandTime - 2021-02-09 at 08:14:10 PM, EventDateandTime - 2021-02-10 at 09:55:45 AM, EventDateandTime - 2021-02-10 at 09:57:46 AM, EventDateandTime - 2021-02-10 at 09:59:00 AM, Creator - Rath, Jonathan, EventDateandTime - 2021-02-12 at 10:09:41 AM, EventDateandTime - 2021-02-12 at 10:15:06 AM, EventDateandTime - 2021-02-12 at 10:22:12 AM, EventDateandTime - 2021-02-12 at 12:05:06 PM, EventDateandTime - 2021-02-12 at 01:41:13 PM, EventDateandTime - 2021-02-12 at 02:14:22 PM, EventDateandTime - 2021-02-12 at 02:14:59 PM, EventDateandTime - 2021-02-12 at 02:18:35 PM, EventDateandTime - 2021-02-12 at 03:12:06 PM, EventDateandTime - 2021-02-12 at 03:12:21 PM, EventDateandTime - 2021-02-12 at 03:13:49 PM, EventDateandTime - 2021-02-12 at 03:16:42 PM, EventDateandTime - 2021-02-12 at 03:18:22 PM, EventDateandTime - 2021-02-15 at 02:21:12 PM, EventDateandTime - 2021-02-15 at 02:22:52 PM, EventDateandTime - 2021-09-21 at 10:44:57 AM, EventDateandTime - 2021-09-21 at 11:06:52 AM, EventDateandTime - 2022-01-28 at 11:47:51 AM, EventDateandTime - 2022-02-08 at 09:55:58 AM</cp:keywords>
  <cp:lastModifiedBy>Janda, Alexander</cp:lastModifiedBy>
  <cp:revision>241</cp:revision>
  <dcterms:modified xsi:type="dcterms:W3CDTF">2022-02-08T14:55:59Z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74f484c6-9817-43a7-bd6e-8219bca2e155</vt:lpwstr>
  </property>
  <property fmtid="{D5CDD505-2E9C-101B-9397-08002B2CF9AE}" pid="3" name="SecurityClassificationLevel">
    <vt:lpwstr>UNCLASSIFIED</vt:lpwstr>
  </property>
  <property fmtid="{D5CDD505-2E9C-101B-9397-08002B2CF9AE}" pid="4" name="LanguageSelection">
    <vt:lpwstr>ENGLISH</vt:lpwstr>
  </property>
  <property fmtid="{D5CDD505-2E9C-101B-9397-08002B2CF9AE}" pid="5" name="VISUALMARKINGS">
    <vt:lpwstr>YES</vt:lpwstr>
  </property>
</Properties>
</file>